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tags/tag2.xml" ContentType="application/vnd.openxmlformats-officedocument.presentationml.tags+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5.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Override1.xml" ContentType="application/vnd.openxmlformats-officedocument.themeOverride+xml"/>
  <Override PartName="/ppt/tags/tag7.xml" ContentType="application/vnd.openxmlformats-officedocument.presentationml.tags+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6.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heme/themeOverride2.xml" ContentType="application/vnd.openxmlformats-officedocument.themeOverride+xml"/>
  <Override PartName="/ppt/tags/tag12.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7.xml" ContentType="application/vnd.openxmlformats-officedocument.them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8.xml" ContentType="application/vnd.openxmlformats-officedocument.theme+xml"/>
  <Override PartName="/ppt/tags/tag31.xml" ContentType="application/vnd.openxmlformats-officedocument.presentationml.tags+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notesSlides/notesSlide25.xml" ContentType="application/vnd.openxmlformats-officedocument.presentationml.notesSlide+xml"/>
  <Override PartName="/ppt/charts/chart2.xml" ContentType="application/vnd.openxmlformats-officedocument.drawingml.chart+xml"/>
  <Override PartName="/ppt/notesSlides/notesSlide26.xml" ContentType="application/vnd.openxmlformats-officedocument.presentationml.notesSlide+xml"/>
  <Override PartName="/ppt/charts/chart3.xml" ContentType="application/vnd.openxmlformats-officedocument.drawingml.chart+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4.xml" ContentType="application/vnd.openxmlformats-officedocument.drawingml.chart+xml"/>
  <Override PartName="/ppt/notesSlides/notesSlide29.xml" ContentType="application/vnd.openxmlformats-officedocument.presentationml.notesSlide+xml"/>
  <Override PartName="/ppt/charts/chart5.xml" ContentType="application/vnd.openxmlformats-officedocument.drawingml.chart+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6.xml" ContentType="application/vnd.openxmlformats-officedocument.drawingml.chart+xml"/>
  <Override PartName="/ppt/notesSlides/notesSlide32.xml" ContentType="application/vnd.openxmlformats-officedocument.presentationml.notesSlide+xml"/>
  <Override PartName="/ppt/charts/chart7.xml" ContentType="application/vnd.openxmlformats-officedocument.drawingml.chart+xml"/>
  <Override PartName="/ppt/notesSlides/notesSlide33.xml" ContentType="application/vnd.openxmlformats-officedocument.presentationml.notesSlide+xml"/>
  <Override PartName="/ppt/charts/chart8.xml" ContentType="application/vnd.openxmlformats-officedocument.drawingml.chart+xml"/>
  <Override PartName="/ppt/notesSlides/notesSlide34.xml" ContentType="application/vnd.openxmlformats-officedocument.presentationml.notesSlide+xml"/>
  <Override PartName="/ppt/charts/chart9.xml" ContentType="application/vnd.openxmlformats-officedocument.drawingml.chart+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10.xml" ContentType="application/vnd.openxmlformats-officedocument.drawingml.chart+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rts/chart11.xml" ContentType="application/vnd.openxmlformats-officedocument.drawingml.chart+xml"/>
  <Override PartName="/ppt/notesSlides/notesSlide49.xml" ContentType="application/vnd.openxmlformats-officedocument.presentationml.notesSlide+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19" r:id="rId1"/>
    <p:sldMasterId id="2147483828" r:id="rId2"/>
    <p:sldMasterId id="2147483832" r:id="rId3"/>
    <p:sldMasterId id="2147483847" r:id="rId4"/>
    <p:sldMasterId id="2147483856" r:id="rId5"/>
    <p:sldMasterId id="2147483862" r:id="rId6"/>
    <p:sldMasterId id="2147483884" r:id="rId7"/>
    <p:sldMasterId id="2147483889" r:id="rId8"/>
    <p:sldMasterId id="2147483905" r:id="rId9"/>
  </p:sldMasterIdLst>
  <p:notesMasterIdLst>
    <p:notesMasterId r:id="rId66"/>
  </p:notesMasterIdLst>
  <p:handoutMasterIdLst>
    <p:handoutMasterId r:id="rId67"/>
  </p:handoutMasterIdLst>
  <p:sldIdLst>
    <p:sldId id="256" r:id="rId10"/>
    <p:sldId id="626" r:id="rId11"/>
    <p:sldId id="952" r:id="rId12"/>
    <p:sldId id="953" r:id="rId13"/>
    <p:sldId id="954" r:id="rId14"/>
    <p:sldId id="955" r:id="rId15"/>
    <p:sldId id="972" r:id="rId16"/>
    <p:sldId id="969" r:id="rId17"/>
    <p:sldId id="958" r:id="rId18"/>
    <p:sldId id="959" r:id="rId19"/>
    <p:sldId id="893" r:id="rId20"/>
    <p:sldId id="886" r:id="rId21"/>
    <p:sldId id="887" r:id="rId22"/>
    <p:sldId id="865" r:id="rId23"/>
    <p:sldId id="866" r:id="rId24"/>
    <p:sldId id="888" r:id="rId25"/>
    <p:sldId id="795" r:id="rId26"/>
    <p:sldId id="885" r:id="rId27"/>
    <p:sldId id="858" r:id="rId28"/>
    <p:sldId id="860" r:id="rId29"/>
    <p:sldId id="861" r:id="rId30"/>
    <p:sldId id="890" r:id="rId31"/>
    <p:sldId id="960" r:id="rId32"/>
    <p:sldId id="961" r:id="rId33"/>
    <p:sldId id="942" r:id="rId34"/>
    <p:sldId id="943" r:id="rId35"/>
    <p:sldId id="939" r:id="rId36"/>
    <p:sldId id="940" r:id="rId37"/>
    <p:sldId id="936" r:id="rId38"/>
    <p:sldId id="965" r:id="rId39"/>
    <p:sldId id="966" r:id="rId40"/>
    <p:sldId id="921" r:id="rId41"/>
    <p:sldId id="941" r:id="rId42"/>
    <p:sldId id="971" r:id="rId43"/>
    <p:sldId id="927" r:id="rId44"/>
    <p:sldId id="928" r:id="rId45"/>
    <p:sldId id="929" r:id="rId46"/>
    <p:sldId id="930" r:id="rId47"/>
    <p:sldId id="931" r:id="rId48"/>
    <p:sldId id="932" r:id="rId49"/>
    <p:sldId id="883" r:id="rId50"/>
    <p:sldId id="874" r:id="rId51"/>
    <p:sldId id="878" r:id="rId52"/>
    <p:sldId id="879" r:id="rId53"/>
    <p:sldId id="880" r:id="rId54"/>
    <p:sldId id="881" r:id="rId55"/>
    <p:sldId id="967" r:id="rId56"/>
    <p:sldId id="968" r:id="rId57"/>
    <p:sldId id="948" r:id="rId58"/>
    <p:sldId id="949" r:id="rId59"/>
    <p:sldId id="950" r:id="rId60"/>
    <p:sldId id="951" r:id="rId61"/>
    <p:sldId id="962" r:id="rId62"/>
    <p:sldId id="963" r:id="rId63"/>
    <p:sldId id="964" r:id="rId64"/>
    <p:sldId id="843" r:id="rId65"/>
  </p:sldIdLst>
  <p:sldSz cx="9144000" cy="6858000" type="screen4x3"/>
  <p:notesSz cx="7010400" cy="9296400"/>
  <p:custDataLst>
    <p:tags r:id="rId68"/>
  </p:custDataLst>
  <p:defaultTex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xmlns="">
        <p15:guide id="1" orient="horz" pos="4074">
          <p15:clr>
            <a:srgbClr val="A4A3A4"/>
          </p15:clr>
        </p15:guide>
        <p15:guide id="2" orient="horz" pos="866">
          <p15:clr>
            <a:srgbClr val="A4A3A4"/>
          </p15:clr>
        </p15:guide>
        <p15:guide id="3" orient="horz" pos="156">
          <p15:clr>
            <a:srgbClr val="A4A3A4"/>
          </p15:clr>
        </p15:guide>
        <p15:guide id="4" pos="248">
          <p15:clr>
            <a:srgbClr val="A4A3A4"/>
          </p15:clr>
        </p15:guide>
        <p15:guide id="5" pos="5505">
          <p15:clr>
            <a:srgbClr val="A4A3A4"/>
          </p15:clr>
        </p15:guide>
        <p15:guide id="6" pos="2778">
          <p15:clr>
            <a:srgbClr val="A4A3A4"/>
          </p15:clr>
        </p15:guide>
        <p15:guide id="7" pos="2987">
          <p15:clr>
            <a:srgbClr val="A4A3A4"/>
          </p15:clr>
        </p15:guide>
        <p15:guide id="8" orient="horz" pos="4150">
          <p15:clr>
            <a:srgbClr val="A4A3A4"/>
          </p15:clr>
        </p15:guide>
        <p15:guide id="9" orient="horz" pos="662">
          <p15:clr>
            <a:srgbClr val="A4A3A4"/>
          </p15:clr>
        </p15:guide>
        <p15:guide id="10" orient="horz" pos="132">
          <p15:clr>
            <a:srgbClr val="A4A3A4"/>
          </p15:clr>
        </p15:guide>
        <p15:guide id="11" orient="horz" pos="266">
          <p15:clr>
            <a:srgbClr val="A4A3A4"/>
          </p15:clr>
        </p15:guide>
        <p15:guide id="12" pos="5403">
          <p15:clr>
            <a:srgbClr val="A4A3A4"/>
          </p15:clr>
        </p15:guide>
        <p15:guide id="13" pos="2796">
          <p15:clr>
            <a:srgbClr val="A4A3A4"/>
          </p15:clr>
        </p15:guide>
        <p15:guide id="14" pos="2941">
          <p15:clr>
            <a:srgbClr val="A4A3A4"/>
          </p15:clr>
        </p15:guide>
        <p15:guide id="15" pos="351">
          <p15:clr>
            <a:srgbClr val="A4A3A4"/>
          </p15:clr>
        </p15:guide>
        <p15:guide id="16" pos="209">
          <p15:clr>
            <a:srgbClr val="A4A3A4"/>
          </p15:clr>
        </p15:guide>
        <p15:guide id="17" pos="554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CC"/>
    <a:srgbClr val="00CC66"/>
    <a:srgbClr val="66FF66"/>
    <a:srgbClr val="99FF99"/>
    <a:srgbClr val="66FFCC"/>
    <a:srgbClr val="CCFF99"/>
    <a:srgbClr val="99FFCC"/>
    <a:srgbClr val="CCFFFF"/>
    <a:srgbClr val="CCFFCC"/>
    <a:srgbClr val="D7E4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791" autoAdjust="0"/>
    <p:restoredTop sz="96879" autoAdjust="0"/>
  </p:normalViewPr>
  <p:slideViewPr>
    <p:cSldViewPr snapToGrid="0" snapToObjects="1">
      <p:cViewPr>
        <p:scale>
          <a:sx n="90" d="100"/>
          <a:sy n="90" d="100"/>
        </p:scale>
        <p:origin x="-1092" y="216"/>
      </p:cViewPr>
      <p:guideLst>
        <p:guide orient="horz" pos="4081"/>
        <p:guide orient="horz" pos="785"/>
        <p:guide orient="horz" pos="156"/>
        <p:guide orient="horz" pos="4155"/>
        <p:guide orient="horz" pos="509"/>
        <p:guide orient="horz" pos="132"/>
        <p:guide orient="horz" pos="218"/>
        <p:guide pos="248"/>
        <p:guide pos="5418"/>
        <p:guide pos="2524"/>
        <p:guide pos="3529"/>
        <p:guide pos="219"/>
        <p:guide pos="2796"/>
        <p:guide pos="2941"/>
        <p:guide pos="351"/>
        <p:guide pos="1218"/>
        <p:guide pos="554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82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slide" Target="slides/slide54.xml"/><Relationship Id="rId68" Type="http://schemas.openxmlformats.org/officeDocument/2006/relationships/tags" Target="tags/tag1.xml"/><Relationship Id="rId7" Type="http://schemas.openxmlformats.org/officeDocument/2006/relationships/slideMaster" Target="slideMasters/slideMaster7.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61" Type="http://schemas.openxmlformats.org/officeDocument/2006/relationships/slide" Target="slides/slide52.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handoutMaster" Target="handoutMasters/handoutMaster1.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11.xml.rels><?xml version="1.0" encoding="UTF-8" standalone="yes"?>
<Relationships xmlns="http://schemas.openxmlformats.org/package/2006/relationships"><Relationship Id="rId1" Type="http://schemas.openxmlformats.org/officeDocument/2006/relationships/oleObject" Target="file:///\\gruposantander.pr.bsch\bspr-prod\Bsprtorres\cair\2_Areas\16_Consolidation\Monthly%20Risk%20Report\Credit%20Reports\CARMEL%202\ARCHIVO%20PRESENTACIONES%20ASSET%20QUELITY%20Y%20BOD\BANCORP_local%20data%20&amp;%20graphs%20FED.xlsx"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file:///\\gruposantander.pr.bsch\bspr-prod\Bsprtorres\cair\2_Areas\16_Consolidation\Monthly%20Risk%20Report\Credit%20Reports\CARMEL%202\ARCHIVO%20PRESENTACIONES%20ASSET%20QUELITY%20Y%20BOD\BANCORP_local%20data%20&amp;%20graphs%20FED.xlsx" TargetMode="External"/></Relationships>
</file>

<file path=ppt/charts/_rels/chart13.xml.rels><?xml version="1.0" encoding="UTF-8" standalone="yes"?>
<Relationships xmlns="http://schemas.openxmlformats.org/package/2006/relationships"><Relationship Id="rId1" Type="http://schemas.openxmlformats.org/officeDocument/2006/relationships/oleObject" Target="file:///\\gruposantander.pr.bsch\bspr-prod\Bsprtorres\cair\2_Areas\16_Consolidation\Monthly%20Risk%20Report\Credit%20Reports\CARMEL%202\ARCHIVO%20PRESENTACIONES%20ASSET%20QUELITY%20Y%20BOD\BANCORP_local%20data%20&amp;%20graphs%20FED.xlsx" TargetMode="External"/></Relationships>
</file>

<file path=ppt/charts/_rels/chart14.xml.rels><?xml version="1.0" encoding="UTF-8" standalone="yes"?>
<Relationships xmlns="http://schemas.openxmlformats.org/package/2006/relationships"><Relationship Id="rId1" Type="http://schemas.openxmlformats.org/officeDocument/2006/relationships/oleObject" Target="file:///\\gruposantander.pr.bsch\bspr-prod\Bsprtorres\cair\2_Areas\16_Consolidation\Monthly%20Risk%20Report\Credit%20Reports\CARMEL%202\ARCHIVO%20PRESENTACIONES%20ASSET%20QUELITY%20Y%20BOD\BANCORP_local%20data%20&amp;%20graphs%20FED.xlsx" TargetMode="External"/></Relationships>
</file>

<file path=ppt/charts/_rels/chart15.xml.rels><?xml version="1.0" encoding="UTF-8" standalone="yes"?>
<Relationships xmlns="http://schemas.openxmlformats.org/package/2006/relationships"><Relationship Id="rId1" Type="http://schemas.openxmlformats.org/officeDocument/2006/relationships/oleObject" Target="file:///\\gruposantander.pr.bsch\bspr-prod\Bsprtorres\cair\2_Areas\16_Consolidation\Monthly%20Risk%20Report\Credit%20Reports\CARMEL%202\ARCHIVO%20PRESENTACIONES%20ASSET%20QUELITY%20Y%20BOD\BANCORP_local%20data%20&amp;%20graphs%20FED.xlsx" TargetMode="External"/></Relationships>
</file>

<file path=ppt/charts/_rels/chart16.xml.rels><?xml version="1.0" encoding="UTF-8" standalone="yes"?>
<Relationships xmlns="http://schemas.openxmlformats.org/package/2006/relationships"><Relationship Id="rId1" Type="http://schemas.openxmlformats.org/officeDocument/2006/relationships/oleObject" Target="file:///\\gruposantander.pr.bsch\bspr-prod\Bsprtorres\cair\2_Areas\16_Consolidation\Monthly%20Risk%20Report\Credit%20Reports\CARMEL%202\ARCHIVO%20PRESENTACIONES%20ASSET%20QUELITY%20Y%20BOD\BANCORP_local%20data%20&amp;%20graphs%20FED.xlsx" TargetMode="External"/></Relationships>
</file>

<file path=ppt/charts/_rels/chart17.xml.rels><?xml version="1.0" encoding="UTF-8" standalone="yes"?>
<Relationships xmlns="http://schemas.openxmlformats.org/package/2006/relationships"><Relationship Id="rId1" Type="http://schemas.openxmlformats.org/officeDocument/2006/relationships/oleObject" Target="file:///\\gruposantander.pr.bsch\bspr-prod\Bsprtorres\cair\2_Areas\16_Consolidation\Monthly%20Risk%20Report\Credit%20Reports\CARMEL%202\ARCHIVO%20PRESENTACIONES%20ASSET%20QUELITY%20Y%20BOD\BANCORP_local%20data%20&amp;%20graphs%20FED.xlsx" TargetMode="Externa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1767423091819375E-2"/>
          <c:y val="3.5465697235280351E-3"/>
          <c:w val="0.94088122752979297"/>
          <c:h val="0.72768167857530541"/>
        </c:manualLayout>
      </c:layout>
      <c:lineChart>
        <c:grouping val="standard"/>
        <c:varyColors val="0"/>
        <c:ser>
          <c:idx val="0"/>
          <c:order val="0"/>
          <c:tx>
            <c:strRef>
              <c:f>Sheet1!$B$1</c:f>
              <c:strCache>
                <c:ptCount val="1"/>
                <c:pt idx="0">
                  <c:v>Series 1</c:v>
                </c:pt>
              </c:strCache>
            </c:strRef>
          </c:tx>
          <c:spPr>
            <a:ln>
              <a:solidFill>
                <a:srgbClr val="FF0000"/>
              </a:solidFill>
              <a:prstDash val="solid"/>
            </a:ln>
          </c:spPr>
          <c:marker>
            <c:symbol val="none"/>
          </c:marker>
          <c:cat>
            <c:strRef>
              <c:f>Sheet1!$A$2:$A$13</c:f>
              <c:strCache>
                <c:ptCount val="12"/>
                <c:pt idx="0">
                  <c:v>M1</c:v>
                </c:pt>
                <c:pt idx="1">
                  <c:v>M2</c:v>
                </c:pt>
                <c:pt idx="2">
                  <c:v>M3</c:v>
                </c:pt>
                <c:pt idx="3">
                  <c:v>M4</c:v>
                </c:pt>
                <c:pt idx="4">
                  <c:v>M5</c:v>
                </c:pt>
                <c:pt idx="5">
                  <c:v>M6</c:v>
                </c:pt>
                <c:pt idx="6">
                  <c:v>M7</c:v>
                </c:pt>
                <c:pt idx="7">
                  <c:v>M8</c:v>
                </c:pt>
                <c:pt idx="8">
                  <c:v>M9</c:v>
                </c:pt>
                <c:pt idx="9">
                  <c:v>M10</c:v>
                </c:pt>
                <c:pt idx="10">
                  <c:v>M11</c:v>
                </c:pt>
                <c:pt idx="11">
                  <c:v>M12</c:v>
                </c:pt>
              </c:strCache>
            </c:strRef>
          </c:cat>
          <c:val>
            <c:numRef>
              <c:f>Sheet1!$B$2:$B$13</c:f>
              <c:numCache>
                <c:formatCode>0</c:formatCode>
                <c:ptCount val="12"/>
                <c:pt idx="0">
                  <c:v>0</c:v>
                </c:pt>
                <c:pt idx="1">
                  <c:v>1</c:v>
                </c:pt>
                <c:pt idx="2">
                  <c:v>1</c:v>
                </c:pt>
                <c:pt idx="3">
                  <c:v>1</c:v>
                </c:pt>
                <c:pt idx="4">
                  <c:v>1</c:v>
                </c:pt>
                <c:pt idx="5">
                  <c:v>1</c:v>
                </c:pt>
                <c:pt idx="6">
                  <c:v>2</c:v>
                </c:pt>
                <c:pt idx="7">
                  <c:v>2</c:v>
                </c:pt>
                <c:pt idx="8">
                  <c:v>2</c:v>
                </c:pt>
                <c:pt idx="9">
                  <c:v>2</c:v>
                </c:pt>
                <c:pt idx="10">
                  <c:v>3</c:v>
                </c:pt>
              </c:numCache>
            </c:numRef>
          </c:val>
          <c:smooth val="0"/>
        </c:ser>
        <c:dLbls>
          <c:showLegendKey val="0"/>
          <c:showVal val="0"/>
          <c:showCatName val="0"/>
          <c:showSerName val="0"/>
          <c:showPercent val="0"/>
          <c:showBubbleSize val="0"/>
        </c:dLbls>
        <c:marker val="1"/>
        <c:smooth val="0"/>
        <c:axId val="165902208"/>
        <c:axId val="165903744"/>
      </c:lineChart>
      <c:catAx>
        <c:axId val="165902208"/>
        <c:scaling>
          <c:orientation val="minMax"/>
        </c:scaling>
        <c:delete val="0"/>
        <c:axPos val="b"/>
        <c:majorTickMark val="out"/>
        <c:minorTickMark val="none"/>
        <c:tickLblPos val="nextTo"/>
        <c:txPr>
          <a:bodyPr rot="-1800000" vert="horz"/>
          <a:lstStyle/>
          <a:p>
            <a:pPr>
              <a:defRPr sz="700"/>
            </a:pPr>
            <a:endParaRPr lang="en-US"/>
          </a:p>
        </c:txPr>
        <c:crossAx val="165903744"/>
        <c:crosses val="autoZero"/>
        <c:auto val="1"/>
        <c:lblAlgn val="ctr"/>
        <c:lblOffset val="100"/>
        <c:noMultiLvlLbl val="0"/>
      </c:catAx>
      <c:valAx>
        <c:axId val="165903744"/>
        <c:scaling>
          <c:orientation val="minMax"/>
          <c:max val="8"/>
          <c:min val="0"/>
        </c:scaling>
        <c:delete val="0"/>
        <c:axPos val="l"/>
        <c:numFmt formatCode="0" sourceLinked="1"/>
        <c:majorTickMark val="out"/>
        <c:minorTickMark val="none"/>
        <c:tickLblPos val="nextTo"/>
        <c:crossAx val="165902208"/>
        <c:crosses val="autoZero"/>
        <c:crossBetween val="between"/>
        <c:majorUnit val="2"/>
      </c:valAx>
    </c:plotArea>
    <c:plotVisOnly val="1"/>
    <c:dispBlanksAs val="gap"/>
    <c:showDLblsOverMax val="0"/>
  </c:chart>
  <c:txPr>
    <a:bodyPr/>
    <a:lstStyle/>
    <a:p>
      <a:pPr>
        <a:defRPr sz="9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1767423091819375E-2"/>
          <c:y val="3.5465697235280351E-3"/>
          <c:w val="0.94088122752979297"/>
          <c:h val="0.72768167857530541"/>
        </c:manualLayout>
      </c:layout>
      <c:lineChart>
        <c:grouping val="standard"/>
        <c:varyColors val="0"/>
        <c:ser>
          <c:idx val="0"/>
          <c:order val="0"/>
          <c:tx>
            <c:strRef>
              <c:f>Sheet1!$B$1</c:f>
              <c:strCache>
                <c:ptCount val="1"/>
                <c:pt idx="0">
                  <c:v>Series 1</c:v>
                </c:pt>
              </c:strCache>
            </c:strRef>
          </c:tx>
          <c:spPr>
            <a:ln>
              <a:solidFill>
                <a:srgbClr val="FF0000"/>
              </a:solidFill>
              <a:prstDash val="solid"/>
            </a:ln>
          </c:spPr>
          <c:marker>
            <c:symbol val="none"/>
          </c:marker>
          <c:cat>
            <c:strRef>
              <c:f>Sheet1!$A$2:$A$13</c:f>
              <c:strCache>
                <c:ptCount val="12"/>
                <c:pt idx="0">
                  <c:v>M1</c:v>
                </c:pt>
                <c:pt idx="1">
                  <c:v>M2</c:v>
                </c:pt>
                <c:pt idx="2">
                  <c:v>M3</c:v>
                </c:pt>
                <c:pt idx="3">
                  <c:v>M4</c:v>
                </c:pt>
                <c:pt idx="4">
                  <c:v>M5</c:v>
                </c:pt>
                <c:pt idx="5">
                  <c:v>M6</c:v>
                </c:pt>
                <c:pt idx="6">
                  <c:v>M7</c:v>
                </c:pt>
                <c:pt idx="7">
                  <c:v>M8</c:v>
                </c:pt>
                <c:pt idx="8">
                  <c:v>M9</c:v>
                </c:pt>
                <c:pt idx="9">
                  <c:v>M10</c:v>
                </c:pt>
                <c:pt idx="10">
                  <c:v>M11</c:v>
                </c:pt>
                <c:pt idx="11">
                  <c:v>M12</c:v>
                </c:pt>
              </c:strCache>
            </c:strRef>
          </c:cat>
          <c:val>
            <c:numRef>
              <c:f>Sheet1!$B$2:$B$13</c:f>
              <c:numCache>
                <c:formatCode>#,##0</c:formatCode>
                <c:ptCount val="12"/>
                <c:pt idx="0">
                  <c:v>6</c:v>
                </c:pt>
                <c:pt idx="1">
                  <c:v>15</c:v>
                </c:pt>
                <c:pt idx="2">
                  <c:v>19</c:v>
                </c:pt>
                <c:pt idx="3">
                  <c:v>14</c:v>
                </c:pt>
                <c:pt idx="4">
                  <c:v>12</c:v>
                </c:pt>
                <c:pt idx="5">
                  <c:v>12</c:v>
                </c:pt>
                <c:pt idx="6" formatCode="0">
                  <c:v>11</c:v>
                </c:pt>
                <c:pt idx="7" formatCode="0">
                  <c:v>12</c:v>
                </c:pt>
                <c:pt idx="8" formatCode="0">
                  <c:v>8</c:v>
                </c:pt>
                <c:pt idx="9" formatCode="0">
                  <c:v>9</c:v>
                </c:pt>
                <c:pt idx="10" formatCode="0">
                  <c:v>9</c:v>
                </c:pt>
                <c:pt idx="11" formatCode="General">
                  <c:v>11</c:v>
                </c:pt>
              </c:numCache>
            </c:numRef>
          </c:val>
          <c:smooth val="0"/>
        </c:ser>
        <c:dLbls>
          <c:showLegendKey val="0"/>
          <c:showVal val="0"/>
          <c:showCatName val="0"/>
          <c:showSerName val="0"/>
          <c:showPercent val="0"/>
          <c:showBubbleSize val="0"/>
        </c:dLbls>
        <c:marker val="1"/>
        <c:smooth val="0"/>
        <c:axId val="140254208"/>
        <c:axId val="140260096"/>
      </c:lineChart>
      <c:catAx>
        <c:axId val="140254208"/>
        <c:scaling>
          <c:orientation val="minMax"/>
        </c:scaling>
        <c:delete val="0"/>
        <c:axPos val="b"/>
        <c:majorTickMark val="out"/>
        <c:minorTickMark val="none"/>
        <c:tickLblPos val="nextTo"/>
        <c:txPr>
          <a:bodyPr rot="-1800000" vert="horz"/>
          <a:lstStyle/>
          <a:p>
            <a:pPr>
              <a:defRPr sz="700"/>
            </a:pPr>
            <a:endParaRPr lang="en-US"/>
          </a:p>
        </c:txPr>
        <c:crossAx val="140260096"/>
        <c:crosses val="autoZero"/>
        <c:auto val="1"/>
        <c:lblAlgn val="ctr"/>
        <c:lblOffset val="100"/>
        <c:noMultiLvlLbl val="0"/>
      </c:catAx>
      <c:valAx>
        <c:axId val="140260096"/>
        <c:scaling>
          <c:orientation val="minMax"/>
          <c:max val="25"/>
          <c:min val="0"/>
        </c:scaling>
        <c:delete val="0"/>
        <c:axPos val="l"/>
        <c:numFmt formatCode="#,##0" sourceLinked="1"/>
        <c:majorTickMark val="out"/>
        <c:minorTickMark val="none"/>
        <c:tickLblPos val="nextTo"/>
        <c:crossAx val="140254208"/>
        <c:crosses val="autoZero"/>
        <c:crossBetween val="between"/>
        <c:majorUnit val="5"/>
      </c:valAx>
    </c:plotArea>
    <c:plotVisOnly val="1"/>
    <c:dispBlanksAs val="gap"/>
    <c:showDLblsOverMax val="0"/>
  </c:chart>
  <c:txPr>
    <a:bodyPr/>
    <a:lstStyle/>
    <a:p>
      <a:pPr>
        <a:defRPr sz="9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2182852143482065E-2"/>
          <c:y val="5.1400554097404488E-2"/>
          <c:w val="0.88337270341207352"/>
          <c:h val="0.8326195683872849"/>
        </c:manualLayout>
      </c:layout>
      <c:barChart>
        <c:barDir val="col"/>
        <c:grouping val="stacked"/>
        <c:varyColors val="0"/>
        <c:ser>
          <c:idx val="0"/>
          <c:order val="0"/>
          <c:spPr>
            <a:solidFill>
              <a:schemeClr val="tx1"/>
            </a:solidFill>
          </c:spPr>
          <c:invertIfNegative val="0"/>
          <c:dLbls>
            <c:dLbl>
              <c:idx val="0"/>
              <c:layout>
                <c:manualLayout>
                  <c:x val="0"/>
                  <c:y val="-2.3148148148148147E-2"/>
                </c:manualLayout>
              </c:layout>
              <c:showLegendKey val="0"/>
              <c:showVal val="1"/>
              <c:showCatName val="0"/>
              <c:showSerName val="0"/>
              <c:showPercent val="0"/>
              <c:showBubbleSize val="0"/>
            </c:dLbl>
            <c:dLbl>
              <c:idx val="1"/>
              <c:layout>
                <c:manualLayout>
                  <c:x val="0"/>
                  <c:y val="-1.8518518518518517E-2"/>
                </c:manualLayout>
              </c:layout>
              <c:showLegendKey val="0"/>
              <c:showVal val="1"/>
              <c:showCatName val="0"/>
              <c:showSerName val="0"/>
              <c:showPercent val="0"/>
              <c:showBubbleSize val="0"/>
            </c:dLbl>
            <c:dLbl>
              <c:idx val="2"/>
              <c:layout>
                <c:manualLayout>
                  <c:x val="0"/>
                  <c:y val="-2.7777777777777776E-2"/>
                </c:manualLayout>
              </c:layout>
              <c:showLegendKey val="0"/>
              <c:showVal val="1"/>
              <c:showCatName val="0"/>
              <c:showSerName val="0"/>
              <c:showPercent val="0"/>
              <c:showBubbleSize val="0"/>
            </c:dLbl>
            <c:dLbl>
              <c:idx val="3"/>
              <c:layout>
                <c:manualLayout>
                  <c:x val="2.7777777777777779E-3"/>
                  <c:y val="-3.2407407407407406E-2"/>
                </c:manualLayout>
              </c:layout>
              <c:showLegendKey val="0"/>
              <c:showVal val="1"/>
              <c:showCatName val="0"/>
              <c:showSerName val="0"/>
              <c:showPercent val="0"/>
              <c:showBubbleSize val="0"/>
            </c:dLbl>
            <c:dLbl>
              <c:idx val="4"/>
              <c:layout>
                <c:manualLayout>
                  <c:x val="2.7777777777777779E-3"/>
                  <c:y val="-2.7777777777777776E-2"/>
                </c:manualLayout>
              </c:layout>
              <c:showLegendKey val="0"/>
              <c:showVal val="1"/>
              <c:showCatName val="0"/>
              <c:showSerName val="0"/>
              <c:showPercent val="0"/>
              <c:showBubbleSize val="0"/>
            </c:dLbl>
            <c:dLbl>
              <c:idx val="5"/>
              <c:layout>
                <c:manualLayout>
                  <c:x val="-1.0185067526415994E-16"/>
                  <c:y val="-3.2407407407407406E-2"/>
                </c:manualLayout>
              </c:layout>
              <c:showLegendKey val="0"/>
              <c:showVal val="1"/>
              <c:showCatName val="0"/>
              <c:showSerName val="0"/>
              <c:showPercent val="0"/>
              <c:showBubbleSize val="0"/>
            </c:dLbl>
            <c:dLbl>
              <c:idx val="6"/>
              <c:layout>
                <c:manualLayout>
                  <c:x val="0"/>
                  <c:y val="-3.2407407407407406E-2"/>
                </c:manualLayout>
              </c:layout>
              <c:showLegendKey val="0"/>
              <c:showVal val="1"/>
              <c:showCatName val="0"/>
              <c:showSerName val="0"/>
              <c:showPercent val="0"/>
              <c:showBubbleSize val="0"/>
            </c:dLbl>
            <c:txPr>
              <a:bodyPr/>
              <a:lstStyle/>
              <a:p>
                <a:pPr>
                  <a:defRPr b="1">
                    <a:solidFill>
                      <a:schemeClr val="bg1"/>
                    </a:solidFill>
                  </a:defRPr>
                </a:pPr>
                <a:endParaRPr lang="en-US"/>
              </a:p>
            </c:txPr>
            <c:showLegendKey val="0"/>
            <c:showVal val="1"/>
            <c:showCatName val="0"/>
            <c:showSerName val="0"/>
            <c:showPercent val="0"/>
            <c:showBubbleSize val="0"/>
            <c:showLeaderLines val="0"/>
          </c:dLbls>
          <c:cat>
            <c:numRef>
              <c:f>'ACA2'!$AG$2:$AW$2</c:f>
              <c:numCache>
                <c:formatCode>[$-409]mmm\-yy;@</c:formatCode>
                <c:ptCount val="5"/>
                <c:pt idx="0">
                  <c:v>42172</c:v>
                </c:pt>
                <c:pt idx="1">
                  <c:v>42267</c:v>
                </c:pt>
                <c:pt idx="2">
                  <c:v>42353</c:v>
                </c:pt>
                <c:pt idx="3">
                  <c:v>42460</c:v>
                </c:pt>
                <c:pt idx="4">
                  <c:v>42524</c:v>
                </c:pt>
              </c:numCache>
            </c:numRef>
          </c:cat>
          <c:val>
            <c:numRef>
              <c:f>'ACA2'!$AG$4:$AW$4</c:f>
              <c:numCache>
                <c:formatCode>0</c:formatCode>
                <c:ptCount val="5"/>
                <c:pt idx="0">
                  <c:v>2.2718432600000003</c:v>
                </c:pt>
                <c:pt idx="1">
                  <c:v>1.6859999999999999</c:v>
                </c:pt>
                <c:pt idx="2">
                  <c:v>1.8145111741</c:v>
                </c:pt>
                <c:pt idx="3">
                  <c:v>1.3518317099999999</c:v>
                </c:pt>
                <c:pt idx="4">
                  <c:v>1.4109577099999999</c:v>
                </c:pt>
              </c:numCache>
            </c:numRef>
          </c:val>
        </c:ser>
        <c:ser>
          <c:idx val="1"/>
          <c:order val="1"/>
          <c:spPr>
            <a:solidFill>
              <a:srgbClr val="FF0000"/>
            </a:solidFill>
          </c:spPr>
          <c:invertIfNegative val="0"/>
          <c:dLbls>
            <c:txPr>
              <a:bodyPr/>
              <a:lstStyle/>
              <a:p>
                <a:pPr>
                  <a:defRPr b="1">
                    <a:solidFill>
                      <a:schemeClr val="bg1"/>
                    </a:solidFill>
                  </a:defRPr>
                </a:pPr>
                <a:endParaRPr lang="en-US"/>
              </a:p>
            </c:txPr>
            <c:showLegendKey val="0"/>
            <c:showVal val="1"/>
            <c:showCatName val="0"/>
            <c:showSerName val="0"/>
            <c:showPercent val="0"/>
            <c:showBubbleSize val="0"/>
            <c:showLeaderLines val="0"/>
          </c:dLbls>
          <c:cat>
            <c:numRef>
              <c:f>'ACA2'!$AG$2:$AW$2</c:f>
              <c:numCache>
                <c:formatCode>[$-409]mmm\-yy;@</c:formatCode>
                <c:ptCount val="5"/>
                <c:pt idx="0">
                  <c:v>42172</c:v>
                </c:pt>
                <c:pt idx="1">
                  <c:v>42267</c:v>
                </c:pt>
                <c:pt idx="2">
                  <c:v>42353</c:v>
                </c:pt>
                <c:pt idx="3">
                  <c:v>42460</c:v>
                </c:pt>
                <c:pt idx="4">
                  <c:v>42524</c:v>
                </c:pt>
              </c:numCache>
            </c:numRef>
          </c:cat>
          <c:val>
            <c:numRef>
              <c:f>'ACA2'!$AG$6:$AW$6</c:f>
              <c:numCache>
                <c:formatCode>0</c:formatCode>
                <c:ptCount val="5"/>
                <c:pt idx="0">
                  <c:v>316.72782824130007</c:v>
                </c:pt>
                <c:pt idx="1">
                  <c:v>328.45400000000001</c:v>
                </c:pt>
                <c:pt idx="2">
                  <c:v>347.34038826560004</c:v>
                </c:pt>
                <c:pt idx="3">
                  <c:v>329.68741147290001</c:v>
                </c:pt>
                <c:pt idx="4">
                  <c:v>342.33892618469997</c:v>
                </c:pt>
              </c:numCache>
            </c:numRef>
          </c:val>
        </c:ser>
        <c:ser>
          <c:idx val="2"/>
          <c:order val="2"/>
          <c:spPr>
            <a:solidFill>
              <a:schemeClr val="tx1">
                <a:lumMod val="65000"/>
                <a:lumOff val="35000"/>
              </a:schemeClr>
            </a:solidFill>
          </c:spPr>
          <c:invertIfNegative val="0"/>
          <c:dLbls>
            <c:txPr>
              <a:bodyPr/>
              <a:lstStyle/>
              <a:p>
                <a:pPr>
                  <a:defRPr b="1">
                    <a:solidFill>
                      <a:schemeClr val="bg1"/>
                    </a:solidFill>
                  </a:defRPr>
                </a:pPr>
                <a:endParaRPr lang="en-US"/>
              </a:p>
            </c:txPr>
            <c:showLegendKey val="0"/>
            <c:showVal val="1"/>
            <c:showCatName val="0"/>
            <c:showSerName val="0"/>
            <c:showPercent val="0"/>
            <c:showBubbleSize val="0"/>
            <c:showLeaderLines val="0"/>
          </c:dLbls>
          <c:cat>
            <c:numRef>
              <c:f>'ACA2'!$AG$2:$AW$2</c:f>
              <c:numCache>
                <c:formatCode>[$-409]mmm\-yy;@</c:formatCode>
                <c:ptCount val="5"/>
                <c:pt idx="0">
                  <c:v>42172</c:v>
                </c:pt>
                <c:pt idx="1">
                  <c:v>42267</c:v>
                </c:pt>
                <c:pt idx="2">
                  <c:v>42353</c:v>
                </c:pt>
                <c:pt idx="3">
                  <c:v>42460</c:v>
                </c:pt>
                <c:pt idx="4">
                  <c:v>42524</c:v>
                </c:pt>
              </c:numCache>
            </c:numRef>
          </c:cat>
          <c:val>
            <c:numRef>
              <c:f>'ACA2'!$AG$3:$AW$3</c:f>
              <c:numCache>
                <c:formatCode>0</c:formatCode>
                <c:ptCount val="5"/>
                <c:pt idx="0">
                  <c:v>71.926969370000009</c:v>
                </c:pt>
                <c:pt idx="1">
                  <c:v>72.562801180000008</c:v>
                </c:pt>
                <c:pt idx="2">
                  <c:v>78.787079799999987</c:v>
                </c:pt>
                <c:pt idx="3">
                  <c:v>77.861534370000015</c:v>
                </c:pt>
                <c:pt idx="4">
                  <c:v>73.933939850000002</c:v>
                </c:pt>
              </c:numCache>
            </c:numRef>
          </c:val>
        </c:ser>
        <c:ser>
          <c:idx val="3"/>
          <c:order val="3"/>
          <c:spPr>
            <a:solidFill>
              <a:srgbClr val="820000"/>
            </a:solidFill>
          </c:spPr>
          <c:invertIfNegative val="0"/>
          <c:cat>
            <c:numRef>
              <c:f>'ACA2'!$AG$2:$AW$2</c:f>
              <c:numCache>
                <c:formatCode>[$-409]mmm\-yy;@</c:formatCode>
                <c:ptCount val="5"/>
                <c:pt idx="0">
                  <c:v>42172</c:v>
                </c:pt>
                <c:pt idx="1">
                  <c:v>42267</c:v>
                </c:pt>
                <c:pt idx="2">
                  <c:v>42353</c:v>
                </c:pt>
                <c:pt idx="3">
                  <c:v>42460</c:v>
                </c:pt>
                <c:pt idx="4">
                  <c:v>42524</c:v>
                </c:pt>
              </c:numCache>
            </c:numRef>
          </c:cat>
          <c:val>
            <c:numRef>
              <c:f>'ACA2'!$AG$5:$AW$5</c:f>
              <c:numCache>
                <c:formatCode>0</c:formatCode>
                <c:ptCount val="5"/>
                <c:pt idx="0">
                  <c:v>0</c:v>
                </c:pt>
                <c:pt idx="1">
                  <c:v>0</c:v>
                </c:pt>
                <c:pt idx="2">
                  <c:v>0</c:v>
                </c:pt>
                <c:pt idx="3">
                  <c:v>9.6864664300000012</c:v>
                </c:pt>
                <c:pt idx="4">
                  <c:v>9.5060480800000011</c:v>
                </c:pt>
              </c:numCache>
            </c:numRef>
          </c:val>
        </c:ser>
        <c:ser>
          <c:idx val="4"/>
          <c:order val="4"/>
          <c:spPr>
            <a:noFill/>
          </c:spPr>
          <c:invertIfNegative val="0"/>
          <c:dLbls>
            <c:txPr>
              <a:bodyPr/>
              <a:lstStyle/>
              <a:p>
                <a:pPr>
                  <a:defRPr b="1">
                    <a:solidFill>
                      <a:sysClr val="windowText" lastClr="000000"/>
                    </a:solidFill>
                  </a:defRPr>
                </a:pPr>
                <a:endParaRPr lang="en-US"/>
              </a:p>
            </c:txPr>
            <c:dLblPos val="inBase"/>
            <c:showLegendKey val="0"/>
            <c:showVal val="1"/>
            <c:showCatName val="0"/>
            <c:showSerName val="0"/>
            <c:showPercent val="0"/>
            <c:showBubbleSize val="0"/>
            <c:showLeaderLines val="0"/>
          </c:dLbls>
          <c:cat>
            <c:numRef>
              <c:f>'ACA2'!$AG$2:$AW$2</c:f>
              <c:numCache>
                <c:formatCode>[$-409]mmm\-yy;@</c:formatCode>
                <c:ptCount val="5"/>
                <c:pt idx="0">
                  <c:v>42172</c:v>
                </c:pt>
                <c:pt idx="1">
                  <c:v>42267</c:v>
                </c:pt>
                <c:pt idx="2">
                  <c:v>42353</c:v>
                </c:pt>
                <c:pt idx="3">
                  <c:v>42460</c:v>
                </c:pt>
                <c:pt idx="4">
                  <c:v>42524</c:v>
                </c:pt>
              </c:numCache>
            </c:numRef>
          </c:cat>
          <c:val>
            <c:numRef>
              <c:f>'ACA2'!$AG$7:$AW$7</c:f>
              <c:numCache>
                <c:formatCode>0</c:formatCode>
                <c:ptCount val="5"/>
                <c:pt idx="0">
                  <c:v>390.92664487130008</c:v>
                </c:pt>
                <c:pt idx="1">
                  <c:v>402.70280117999999</c:v>
                </c:pt>
                <c:pt idx="2">
                  <c:v>427.9419792397</c:v>
                </c:pt>
                <c:pt idx="3">
                  <c:v>418.58724398290002</c:v>
                </c:pt>
                <c:pt idx="4">
                  <c:v>427.18987182469994</c:v>
                </c:pt>
              </c:numCache>
            </c:numRef>
          </c:val>
        </c:ser>
        <c:dLbls>
          <c:showLegendKey val="0"/>
          <c:showVal val="0"/>
          <c:showCatName val="0"/>
          <c:showSerName val="0"/>
          <c:showPercent val="0"/>
          <c:showBubbleSize val="0"/>
        </c:dLbls>
        <c:gapWidth val="45"/>
        <c:overlap val="100"/>
        <c:axId val="99875072"/>
        <c:axId val="99881344"/>
      </c:barChart>
      <c:catAx>
        <c:axId val="99875072"/>
        <c:scaling>
          <c:orientation val="minMax"/>
        </c:scaling>
        <c:delete val="0"/>
        <c:axPos val="b"/>
        <c:numFmt formatCode="[$-409]mmm\-yy;@" sourceLinked="1"/>
        <c:majorTickMark val="out"/>
        <c:minorTickMark val="none"/>
        <c:tickLblPos val="nextTo"/>
        <c:crossAx val="99881344"/>
        <c:crosses val="autoZero"/>
        <c:auto val="0"/>
        <c:lblAlgn val="ctr"/>
        <c:lblOffset val="100"/>
        <c:noMultiLvlLbl val="0"/>
      </c:catAx>
      <c:valAx>
        <c:axId val="99881344"/>
        <c:scaling>
          <c:orientation val="minMax"/>
          <c:max val="600"/>
          <c:min val="0"/>
        </c:scaling>
        <c:delete val="1"/>
        <c:axPos val="l"/>
        <c:numFmt formatCode="0" sourceLinked="1"/>
        <c:majorTickMark val="out"/>
        <c:minorTickMark val="none"/>
        <c:tickLblPos val="nextTo"/>
        <c:crossAx val="99875072"/>
        <c:crosses val="autoZero"/>
        <c:crossBetween val="between"/>
      </c:valAx>
    </c:plotArea>
    <c:plotVisOnly val="1"/>
    <c:dispBlanksAs val="gap"/>
    <c:showDLblsOverMax val="0"/>
  </c:chart>
  <c:spPr>
    <a:ln>
      <a:noFill/>
    </a:ln>
  </c:sp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5551408997099146E-2"/>
          <c:y val="0.17739606202431171"/>
          <c:w val="0.94412699530018862"/>
          <c:h val="0.66495939080576305"/>
        </c:manualLayout>
      </c:layout>
      <c:barChart>
        <c:barDir val="col"/>
        <c:grouping val="clustered"/>
        <c:varyColors val="0"/>
        <c:ser>
          <c:idx val="0"/>
          <c:order val="0"/>
          <c:spPr>
            <a:solidFill>
              <a:srgbClr val="FF0000"/>
            </a:solidFill>
          </c:spPr>
          <c:invertIfNegative val="0"/>
          <c:dLbls>
            <c:txPr>
              <a:bodyPr/>
              <a:lstStyle/>
              <a:p>
                <a:pPr>
                  <a:defRPr sz="900" b="1" i="0" u="none" strike="noStrike" baseline="0">
                    <a:solidFill>
                      <a:srgbClr val="000000"/>
                    </a:solidFill>
                    <a:latin typeface="Arial"/>
                    <a:ea typeface="Arial"/>
                    <a:cs typeface="Arial"/>
                  </a:defRPr>
                </a:pPr>
                <a:endParaRPr lang="en-US"/>
              </a:p>
            </c:txPr>
            <c:showLegendKey val="0"/>
            <c:showVal val="1"/>
            <c:showCatName val="0"/>
            <c:showSerName val="0"/>
            <c:showPercent val="0"/>
            <c:showBubbleSize val="0"/>
            <c:showLeaderLines val="0"/>
          </c:dLbls>
          <c:cat>
            <c:numRef>
              <c:f>Presentación!$AK$4:$BC$4</c:f>
              <c:numCache>
                <c:formatCode>mmm\-yy</c:formatCode>
                <c:ptCount val="7"/>
                <c:pt idx="0">
                  <c:v>41987</c:v>
                </c:pt>
                <c:pt idx="1">
                  <c:v>42078</c:v>
                </c:pt>
                <c:pt idx="2">
                  <c:v>42170</c:v>
                </c:pt>
                <c:pt idx="3">
                  <c:v>42262</c:v>
                </c:pt>
                <c:pt idx="4">
                  <c:v>42353</c:v>
                </c:pt>
                <c:pt idx="5">
                  <c:v>42460</c:v>
                </c:pt>
                <c:pt idx="6">
                  <c:v>42551</c:v>
                </c:pt>
              </c:numCache>
            </c:numRef>
          </c:cat>
          <c:val>
            <c:numRef>
              <c:f>Presentación!$AK$5:$BC$5</c:f>
              <c:numCache>
                <c:formatCode>_(* #,##0_);_(* \(#,##0\);_(* "-"??_);_(@_)</c:formatCode>
                <c:ptCount val="7"/>
                <c:pt idx="0">
                  <c:v>4429.36839203</c:v>
                </c:pt>
                <c:pt idx="1">
                  <c:v>4297.5119999999997</c:v>
                </c:pt>
                <c:pt idx="2">
                  <c:v>4380.6541283799997</c:v>
                </c:pt>
                <c:pt idx="3">
                  <c:v>4140.4088701299997</c:v>
                </c:pt>
                <c:pt idx="4">
                  <c:v>4078.9548047199974</c:v>
                </c:pt>
                <c:pt idx="5">
                  <c:v>4004.2791104500002</c:v>
                </c:pt>
                <c:pt idx="6">
                  <c:v>3963.991</c:v>
                </c:pt>
              </c:numCache>
            </c:numRef>
          </c:val>
        </c:ser>
        <c:dLbls>
          <c:showLegendKey val="0"/>
          <c:showVal val="0"/>
          <c:showCatName val="0"/>
          <c:showSerName val="0"/>
          <c:showPercent val="0"/>
          <c:showBubbleSize val="0"/>
        </c:dLbls>
        <c:gapWidth val="106"/>
        <c:axId val="69527424"/>
        <c:axId val="69528960"/>
      </c:barChart>
      <c:catAx>
        <c:axId val="69527424"/>
        <c:scaling>
          <c:orientation val="minMax"/>
        </c:scaling>
        <c:delete val="0"/>
        <c:axPos val="b"/>
        <c:numFmt formatCode="[$-409]mmm\-yy;@" sourceLinked="0"/>
        <c:majorTickMark val="out"/>
        <c:minorTickMark val="none"/>
        <c:tickLblPos val="nextTo"/>
        <c:txPr>
          <a:bodyPr rot="0" vert="horz"/>
          <a:lstStyle/>
          <a:p>
            <a:pPr>
              <a:defRPr sz="800" b="0" i="0" u="none" strike="noStrike" baseline="0">
                <a:solidFill>
                  <a:srgbClr val="000000"/>
                </a:solidFill>
                <a:latin typeface="Arial"/>
                <a:ea typeface="Arial"/>
                <a:cs typeface="Arial"/>
              </a:defRPr>
            </a:pPr>
            <a:endParaRPr lang="en-US"/>
          </a:p>
        </c:txPr>
        <c:crossAx val="69528960"/>
        <c:crosses val="autoZero"/>
        <c:auto val="0"/>
        <c:lblAlgn val="ctr"/>
        <c:lblOffset val="100"/>
        <c:tickLblSkip val="1"/>
        <c:noMultiLvlLbl val="0"/>
      </c:catAx>
      <c:valAx>
        <c:axId val="69528960"/>
        <c:scaling>
          <c:orientation val="minMax"/>
          <c:max val="6500"/>
          <c:min val="300"/>
        </c:scaling>
        <c:delete val="1"/>
        <c:axPos val="l"/>
        <c:numFmt formatCode="_(* #,##0_);_(* \(#,##0\);_(* &quot;-&quot;??_);_(@_)" sourceLinked="1"/>
        <c:majorTickMark val="out"/>
        <c:minorTickMark val="none"/>
        <c:tickLblPos val="none"/>
        <c:crossAx val="69527424"/>
        <c:crosses val="autoZero"/>
        <c:crossBetween val="between"/>
      </c:valAx>
    </c:plotArea>
    <c:plotVisOnly val="1"/>
    <c:dispBlanksAs val="gap"/>
    <c:showDLblsOverMax val="0"/>
  </c:chart>
  <c:spPr>
    <a:ln>
      <a:noFill/>
    </a:ln>
  </c:spPr>
  <c:txPr>
    <a:bodyPr/>
    <a:lstStyle/>
    <a:p>
      <a:pPr>
        <a:defRPr sz="1000" b="0" i="0" u="none" strike="noStrike" baseline="0">
          <a:solidFill>
            <a:srgbClr val="000000"/>
          </a:solidFill>
          <a:latin typeface="Calibri"/>
          <a:ea typeface="Calibri"/>
          <a:cs typeface="Calibri"/>
        </a:defRPr>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6445757977336525E-2"/>
          <c:y val="0.10335243114065996"/>
          <c:w val="0.95004055405275889"/>
          <c:h val="0.74436372872745371"/>
        </c:manualLayout>
      </c:layout>
      <c:barChart>
        <c:barDir val="col"/>
        <c:grouping val="clustered"/>
        <c:varyColors val="0"/>
        <c:ser>
          <c:idx val="0"/>
          <c:order val="0"/>
          <c:spPr>
            <a:solidFill>
              <a:srgbClr val="FF0000"/>
            </a:solidFill>
          </c:spPr>
          <c:invertIfNegative val="0"/>
          <c:dLbls>
            <c:txPr>
              <a:bodyPr/>
              <a:lstStyle/>
              <a:p>
                <a:pPr>
                  <a:defRPr sz="900" b="1" i="0" u="none" strike="noStrike" baseline="0">
                    <a:solidFill>
                      <a:srgbClr val="000000"/>
                    </a:solidFill>
                    <a:latin typeface="Arial"/>
                    <a:ea typeface="Arial"/>
                    <a:cs typeface="Arial"/>
                  </a:defRPr>
                </a:pPr>
                <a:endParaRPr lang="en-US"/>
              </a:p>
            </c:txPr>
            <c:showLegendKey val="0"/>
            <c:showVal val="1"/>
            <c:showCatName val="0"/>
            <c:showSerName val="0"/>
            <c:showPercent val="0"/>
            <c:showBubbleSize val="0"/>
            <c:showLeaderLines val="0"/>
          </c:dLbls>
          <c:cat>
            <c:numRef>
              <c:f>Presentación!$AK$4:$BC$4</c:f>
              <c:numCache>
                <c:formatCode>mmm\-yy</c:formatCode>
                <c:ptCount val="7"/>
                <c:pt idx="0">
                  <c:v>41987</c:v>
                </c:pt>
                <c:pt idx="1">
                  <c:v>42078</c:v>
                </c:pt>
                <c:pt idx="2">
                  <c:v>42170</c:v>
                </c:pt>
                <c:pt idx="3">
                  <c:v>42262</c:v>
                </c:pt>
                <c:pt idx="4">
                  <c:v>42353</c:v>
                </c:pt>
                <c:pt idx="5">
                  <c:v>42460</c:v>
                </c:pt>
                <c:pt idx="6">
                  <c:v>42551</c:v>
                </c:pt>
              </c:numCache>
            </c:numRef>
          </c:cat>
          <c:val>
            <c:numRef>
              <c:f>Presentación!$AK$16:$BC$16</c:f>
              <c:numCache>
                <c:formatCode>_(* #,##0_);_(* \(#,##0\);_(* "-"??_);_(@_)</c:formatCode>
                <c:ptCount val="7"/>
                <c:pt idx="0">
                  <c:v>350.80159255630002</c:v>
                </c:pt>
                <c:pt idx="1">
                  <c:v>355.48599999999999</c:v>
                </c:pt>
                <c:pt idx="2">
                  <c:v>390.92664487130008</c:v>
                </c:pt>
                <c:pt idx="3">
                  <c:v>402.70280117999999</c:v>
                </c:pt>
                <c:pt idx="4">
                  <c:v>427.9419792397</c:v>
                </c:pt>
                <c:pt idx="5">
                  <c:v>418.58724398290002</c:v>
                </c:pt>
                <c:pt idx="6">
                  <c:v>427.18987182469994</c:v>
                </c:pt>
              </c:numCache>
            </c:numRef>
          </c:val>
        </c:ser>
        <c:dLbls>
          <c:showLegendKey val="0"/>
          <c:showVal val="0"/>
          <c:showCatName val="0"/>
          <c:showSerName val="0"/>
          <c:showPercent val="0"/>
          <c:showBubbleSize val="0"/>
        </c:dLbls>
        <c:gapWidth val="96"/>
        <c:axId val="69590016"/>
        <c:axId val="71443200"/>
      </c:barChart>
      <c:catAx>
        <c:axId val="69590016"/>
        <c:scaling>
          <c:orientation val="minMax"/>
        </c:scaling>
        <c:delete val="0"/>
        <c:axPos val="b"/>
        <c:numFmt formatCode="[$-409]mmm\-yy;@" sourceLinked="0"/>
        <c:majorTickMark val="out"/>
        <c:minorTickMark val="none"/>
        <c:tickLblPos val="nextTo"/>
        <c:txPr>
          <a:bodyPr rot="0" vert="horz"/>
          <a:lstStyle/>
          <a:p>
            <a:pPr>
              <a:defRPr sz="800" b="0" i="0" u="none" strike="noStrike" baseline="0">
                <a:solidFill>
                  <a:srgbClr val="000000"/>
                </a:solidFill>
                <a:latin typeface="Arial"/>
                <a:ea typeface="Arial"/>
                <a:cs typeface="Arial"/>
              </a:defRPr>
            </a:pPr>
            <a:endParaRPr lang="en-US"/>
          </a:p>
        </c:txPr>
        <c:crossAx val="71443200"/>
        <c:crosses val="autoZero"/>
        <c:auto val="0"/>
        <c:lblAlgn val="ctr"/>
        <c:lblOffset val="100"/>
        <c:noMultiLvlLbl val="0"/>
      </c:catAx>
      <c:valAx>
        <c:axId val="71443200"/>
        <c:scaling>
          <c:orientation val="minMax"/>
          <c:max val="900"/>
          <c:min val="0.79"/>
        </c:scaling>
        <c:delete val="1"/>
        <c:axPos val="l"/>
        <c:numFmt formatCode="_(* #,##0_);_(* \(#,##0\);_(* &quot;-&quot;??_);_(@_)" sourceLinked="1"/>
        <c:majorTickMark val="out"/>
        <c:minorTickMark val="none"/>
        <c:tickLblPos val="nextTo"/>
        <c:crossAx val="69590016"/>
        <c:crosses val="autoZero"/>
        <c:crossBetween val="between"/>
      </c:valAx>
    </c:plotArea>
    <c:plotVisOnly val="1"/>
    <c:dispBlanksAs val="gap"/>
    <c:showDLblsOverMax val="0"/>
  </c:chart>
  <c:spPr>
    <a:ln>
      <a:noFill/>
    </a:ln>
  </c:spPr>
  <c:txPr>
    <a:bodyPr/>
    <a:lstStyle/>
    <a:p>
      <a:pPr>
        <a:defRPr sz="1000" b="0" i="0" u="none" strike="noStrike" baseline="0">
          <a:solidFill>
            <a:srgbClr val="000000"/>
          </a:solidFill>
          <a:latin typeface="Calibri"/>
          <a:ea typeface="Calibri"/>
          <a:cs typeface="Calibri"/>
        </a:defRPr>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0186913510997009E-2"/>
          <c:y val="0.19462158554551115"/>
          <c:w val="0.95065421141756579"/>
          <c:h val="0.66723380881586114"/>
        </c:manualLayout>
      </c:layout>
      <c:barChart>
        <c:barDir val="col"/>
        <c:grouping val="clustered"/>
        <c:varyColors val="0"/>
        <c:ser>
          <c:idx val="0"/>
          <c:order val="0"/>
          <c:spPr>
            <a:solidFill>
              <a:srgbClr val="FF0000"/>
            </a:solidFill>
          </c:spPr>
          <c:invertIfNegative val="0"/>
          <c:dLbls>
            <c:dLbl>
              <c:idx val="0"/>
              <c:layout>
                <c:manualLayout>
                  <c:x val="-2.4803636252135408E-3"/>
                  <c:y val="1.0029250664931422E-2"/>
                </c:manualLayout>
              </c:layout>
              <c:dLblPos val="outEnd"/>
              <c:showLegendKey val="0"/>
              <c:showVal val="1"/>
              <c:showCatName val="0"/>
              <c:showSerName val="0"/>
              <c:showPercent val="0"/>
              <c:showBubbleSize val="0"/>
            </c:dLbl>
            <c:numFmt formatCode="#,##0" sourceLinked="0"/>
            <c:txPr>
              <a:bodyPr/>
              <a:lstStyle/>
              <a:p>
                <a:pPr>
                  <a:defRPr sz="900" b="1" i="0" u="none" strike="noStrike" baseline="0">
                    <a:solidFill>
                      <a:srgbClr val="000000"/>
                    </a:solidFill>
                    <a:latin typeface="Arial"/>
                    <a:ea typeface="Arial"/>
                    <a:cs typeface="Arial"/>
                  </a:defRPr>
                </a:pPr>
                <a:endParaRPr lang="en-US"/>
              </a:p>
            </c:txPr>
            <c:showLegendKey val="0"/>
            <c:showVal val="1"/>
            <c:showCatName val="0"/>
            <c:showSerName val="0"/>
            <c:showPercent val="0"/>
            <c:showBubbleSize val="0"/>
            <c:showLeaderLines val="0"/>
          </c:dLbls>
          <c:cat>
            <c:numRef>
              <c:f>Presentación!$AK$4:$BC$4</c:f>
              <c:numCache>
                <c:formatCode>mmm\-yy</c:formatCode>
                <c:ptCount val="7"/>
                <c:pt idx="0">
                  <c:v>41987</c:v>
                </c:pt>
                <c:pt idx="1">
                  <c:v>42078</c:v>
                </c:pt>
                <c:pt idx="2">
                  <c:v>42170</c:v>
                </c:pt>
                <c:pt idx="3">
                  <c:v>42262</c:v>
                </c:pt>
                <c:pt idx="4">
                  <c:v>42353</c:v>
                </c:pt>
                <c:pt idx="5">
                  <c:v>42460</c:v>
                </c:pt>
                <c:pt idx="6">
                  <c:v>42551</c:v>
                </c:pt>
              </c:numCache>
            </c:numRef>
          </c:cat>
          <c:val>
            <c:numRef>
              <c:f>Presentación!$AK$6:$BC$6</c:f>
              <c:numCache>
                <c:formatCode>_(* #,##0_);_(* \(#,##0\);_(* "-"??_);_(@_)</c:formatCode>
                <c:ptCount val="7"/>
                <c:pt idx="0">
                  <c:v>199.07434669</c:v>
                </c:pt>
                <c:pt idx="1">
                  <c:v>198.39699999999999</c:v>
                </c:pt>
                <c:pt idx="2">
                  <c:v>202.47575665999997</c:v>
                </c:pt>
                <c:pt idx="3">
                  <c:v>213.34476282000003</c:v>
                </c:pt>
                <c:pt idx="4" formatCode="_(* #,##0.0_);_(* \(#,##0.0\);_(* &quot;-&quot;??_);_(@_)">
                  <c:v>198.44316057</c:v>
                </c:pt>
                <c:pt idx="5">
                  <c:v>208.01106106000003</c:v>
                </c:pt>
                <c:pt idx="6">
                  <c:v>211.62710244000002</c:v>
                </c:pt>
              </c:numCache>
            </c:numRef>
          </c:val>
        </c:ser>
        <c:dLbls>
          <c:showLegendKey val="0"/>
          <c:showVal val="0"/>
          <c:showCatName val="0"/>
          <c:showSerName val="0"/>
          <c:showPercent val="0"/>
          <c:showBubbleSize val="0"/>
        </c:dLbls>
        <c:gapWidth val="104"/>
        <c:axId val="71467392"/>
        <c:axId val="71468928"/>
      </c:barChart>
      <c:catAx>
        <c:axId val="71467392"/>
        <c:scaling>
          <c:orientation val="minMax"/>
        </c:scaling>
        <c:delete val="0"/>
        <c:axPos val="b"/>
        <c:numFmt formatCode="[$-409]mmm\-yy;@" sourceLinked="0"/>
        <c:majorTickMark val="out"/>
        <c:minorTickMark val="none"/>
        <c:tickLblPos val="nextTo"/>
        <c:txPr>
          <a:bodyPr rot="0" vert="horz"/>
          <a:lstStyle/>
          <a:p>
            <a:pPr>
              <a:defRPr sz="800" b="0" i="0" u="none" strike="noStrike" baseline="0">
                <a:solidFill>
                  <a:srgbClr val="000000"/>
                </a:solidFill>
                <a:latin typeface="Arial"/>
                <a:ea typeface="Arial"/>
                <a:cs typeface="Arial"/>
              </a:defRPr>
            </a:pPr>
            <a:endParaRPr lang="en-US"/>
          </a:p>
        </c:txPr>
        <c:crossAx val="71468928"/>
        <c:crosses val="autoZero"/>
        <c:auto val="0"/>
        <c:lblAlgn val="ctr"/>
        <c:lblOffset val="100"/>
        <c:noMultiLvlLbl val="0"/>
      </c:catAx>
      <c:valAx>
        <c:axId val="71468928"/>
        <c:scaling>
          <c:orientation val="minMax"/>
          <c:min val="0"/>
        </c:scaling>
        <c:delete val="1"/>
        <c:axPos val="l"/>
        <c:numFmt formatCode="_(* #,##0_);_(* \(#,##0\);_(* &quot;-&quot;??_);_(@_)" sourceLinked="1"/>
        <c:majorTickMark val="out"/>
        <c:minorTickMark val="none"/>
        <c:tickLblPos val="none"/>
        <c:crossAx val="71467392"/>
        <c:crosses val="autoZero"/>
        <c:crossBetween val="between"/>
      </c:valAx>
    </c:plotArea>
    <c:plotVisOnly val="1"/>
    <c:dispBlanksAs val="gap"/>
    <c:showDLblsOverMax val="0"/>
  </c:chart>
  <c:spPr>
    <a:ln>
      <a:noFill/>
    </a:ln>
  </c:spPr>
  <c:txPr>
    <a:bodyPr/>
    <a:lstStyle/>
    <a:p>
      <a:pPr>
        <a:defRPr sz="1000" b="0" i="0" u="none" strike="noStrike" baseline="0">
          <a:solidFill>
            <a:srgbClr val="000000"/>
          </a:solidFill>
          <a:latin typeface="Calibri"/>
          <a:ea typeface="Calibri"/>
          <a:cs typeface="Calibri"/>
        </a:defRPr>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4783475247526492E-2"/>
          <c:y val="0.19704381350671421"/>
          <c:w val="0.96288204813120959"/>
          <c:h val="0.65475130961327388"/>
        </c:manualLayout>
      </c:layout>
      <c:barChart>
        <c:barDir val="col"/>
        <c:grouping val="clustered"/>
        <c:varyColors val="0"/>
        <c:ser>
          <c:idx val="0"/>
          <c:order val="0"/>
          <c:spPr>
            <a:solidFill>
              <a:srgbClr val="FF0000"/>
            </a:solidFill>
          </c:spPr>
          <c:invertIfNegative val="0"/>
          <c:dLbls>
            <c:txPr>
              <a:bodyPr/>
              <a:lstStyle/>
              <a:p>
                <a:pPr>
                  <a:defRPr sz="900" b="1" i="0" u="none" strike="noStrike" baseline="0">
                    <a:solidFill>
                      <a:srgbClr val="000000"/>
                    </a:solidFill>
                    <a:latin typeface="Arial"/>
                    <a:ea typeface="Arial"/>
                    <a:cs typeface="Arial"/>
                  </a:defRPr>
                </a:pPr>
                <a:endParaRPr lang="en-US"/>
              </a:p>
            </c:txPr>
            <c:showLegendKey val="0"/>
            <c:showVal val="1"/>
            <c:showCatName val="0"/>
            <c:showSerName val="0"/>
            <c:showPercent val="0"/>
            <c:showBubbleSize val="0"/>
            <c:showLeaderLines val="0"/>
          </c:dLbls>
          <c:cat>
            <c:numRef>
              <c:f>Presentación!$J$4:$BC$4</c:f>
              <c:numCache>
                <c:formatCode>mmm\-yy</c:formatCode>
                <c:ptCount val="7"/>
                <c:pt idx="0">
                  <c:v>41987</c:v>
                </c:pt>
                <c:pt idx="1">
                  <c:v>42078</c:v>
                </c:pt>
                <c:pt idx="2">
                  <c:v>42170</c:v>
                </c:pt>
                <c:pt idx="3">
                  <c:v>42262</c:v>
                </c:pt>
                <c:pt idx="4">
                  <c:v>42353</c:v>
                </c:pt>
                <c:pt idx="5">
                  <c:v>42460</c:v>
                </c:pt>
                <c:pt idx="6">
                  <c:v>42551</c:v>
                </c:pt>
              </c:numCache>
            </c:numRef>
          </c:cat>
          <c:val>
            <c:numRef>
              <c:f>Presentación!$J$9:$BC$9</c:f>
              <c:numCache>
                <c:formatCode>_(* #,##0_);_(* \(#,##0\);_(* "-"??_);_(@_)</c:formatCode>
                <c:ptCount val="7"/>
                <c:pt idx="0">
                  <c:v>52</c:v>
                </c:pt>
                <c:pt idx="1">
                  <c:v>52.497</c:v>
                </c:pt>
                <c:pt idx="2">
                  <c:v>53.420999999999999</c:v>
                </c:pt>
                <c:pt idx="3">
                  <c:v>53.235999999999997</c:v>
                </c:pt>
                <c:pt idx="4">
                  <c:v>55.539153419999991</c:v>
                </c:pt>
                <c:pt idx="5">
                  <c:v>56.294617589999987</c:v>
                </c:pt>
                <c:pt idx="6">
                  <c:v>54.656802189999986</c:v>
                </c:pt>
              </c:numCache>
            </c:numRef>
          </c:val>
        </c:ser>
        <c:dLbls>
          <c:showLegendKey val="0"/>
          <c:showVal val="0"/>
          <c:showCatName val="0"/>
          <c:showSerName val="0"/>
          <c:showPercent val="0"/>
          <c:showBubbleSize val="0"/>
        </c:dLbls>
        <c:gapWidth val="103"/>
        <c:axId val="71489024"/>
        <c:axId val="71490560"/>
      </c:barChart>
      <c:catAx>
        <c:axId val="71489024"/>
        <c:scaling>
          <c:orientation val="minMax"/>
        </c:scaling>
        <c:delete val="0"/>
        <c:axPos val="b"/>
        <c:numFmt formatCode="[$-409]mmm\-yy;@" sourceLinked="0"/>
        <c:majorTickMark val="out"/>
        <c:minorTickMark val="none"/>
        <c:tickLblPos val="nextTo"/>
        <c:txPr>
          <a:bodyPr rot="0" vert="horz"/>
          <a:lstStyle/>
          <a:p>
            <a:pPr>
              <a:defRPr sz="800" b="0" i="0" u="none" strike="noStrike" baseline="0">
                <a:solidFill>
                  <a:srgbClr val="000000"/>
                </a:solidFill>
                <a:latin typeface="Arial"/>
                <a:ea typeface="Arial"/>
                <a:cs typeface="Arial"/>
              </a:defRPr>
            </a:pPr>
            <a:endParaRPr lang="en-US"/>
          </a:p>
        </c:txPr>
        <c:crossAx val="71490560"/>
        <c:crosses val="autoZero"/>
        <c:auto val="0"/>
        <c:lblAlgn val="ctr"/>
        <c:lblOffset val="100"/>
        <c:noMultiLvlLbl val="0"/>
      </c:catAx>
      <c:valAx>
        <c:axId val="71490560"/>
        <c:scaling>
          <c:logBase val="10"/>
          <c:orientation val="minMax"/>
        </c:scaling>
        <c:delete val="1"/>
        <c:axPos val="l"/>
        <c:numFmt formatCode="_(* #,##0_);_(* \(#,##0\);_(* &quot;-&quot;??_);_(@_)" sourceLinked="1"/>
        <c:majorTickMark val="out"/>
        <c:minorTickMark val="none"/>
        <c:tickLblPos val="nextTo"/>
        <c:crossAx val="71489024"/>
        <c:crosses val="autoZero"/>
        <c:crossBetween val="between"/>
      </c:valAx>
    </c:plotArea>
    <c:plotVisOnly val="1"/>
    <c:dispBlanksAs val="gap"/>
    <c:showDLblsOverMax val="0"/>
  </c:chart>
  <c:spPr>
    <a:ln>
      <a:noFill/>
    </a:ln>
  </c:spPr>
  <c:txPr>
    <a:bodyPr/>
    <a:lstStyle/>
    <a:p>
      <a:pPr>
        <a:defRPr sz="1000" b="0" i="0" u="none" strike="noStrike" baseline="0">
          <a:solidFill>
            <a:srgbClr val="000000"/>
          </a:solidFill>
          <a:latin typeface="Calibri"/>
          <a:ea typeface="Calibri"/>
          <a:cs typeface="Calibri"/>
        </a:defRPr>
      </a:pPr>
      <a:endParaRPr lang="en-US"/>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4783475247526492E-2"/>
          <c:y val="0.19704381350671421"/>
          <c:w val="0.96288204813120959"/>
          <c:h val="0.65475130961327388"/>
        </c:manualLayout>
      </c:layout>
      <c:barChart>
        <c:barDir val="col"/>
        <c:grouping val="clustered"/>
        <c:varyColors val="0"/>
        <c:ser>
          <c:idx val="0"/>
          <c:order val="0"/>
          <c:spPr>
            <a:solidFill>
              <a:srgbClr val="FF0000"/>
            </a:solidFill>
          </c:spPr>
          <c:invertIfNegative val="0"/>
          <c:dLbls>
            <c:numFmt formatCode="#,##0" sourceLinked="0"/>
            <c:txPr>
              <a:bodyPr/>
              <a:lstStyle/>
              <a:p>
                <a:pPr>
                  <a:defRPr sz="900" b="1" i="0" u="none" strike="noStrike" baseline="0">
                    <a:solidFill>
                      <a:srgbClr val="000000"/>
                    </a:solidFill>
                    <a:latin typeface="Arial"/>
                    <a:ea typeface="Arial"/>
                    <a:cs typeface="Arial"/>
                  </a:defRPr>
                </a:pPr>
                <a:endParaRPr lang="en-US"/>
              </a:p>
            </c:txPr>
            <c:showLegendKey val="0"/>
            <c:showVal val="1"/>
            <c:showCatName val="0"/>
            <c:showSerName val="0"/>
            <c:showPercent val="0"/>
            <c:showBubbleSize val="0"/>
            <c:showLeaderLines val="0"/>
          </c:dLbls>
          <c:cat>
            <c:numRef>
              <c:f>Presentación!$J$4:$BC$4</c:f>
              <c:numCache>
                <c:formatCode>mmm\-yy</c:formatCode>
                <c:ptCount val="7"/>
                <c:pt idx="0">
                  <c:v>41987</c:v>
                </c:pt>
                <c:pt idx="1">
                  <c:v>42078</c:v>
                </c:pt>
                <c:pt idx="2">
                  <c:v>42170</c:v>
                </c:pt>
                <c:pt idx="3">
                  <c:v>42262</c:v>
                </c:pt>
                <c:pt idx="4">
                  <c:v>42353</c:v>
                </c:pt>
                <c:pt idx="5">
                  <c:v>42460</c:v>
                </c:pt>
                <c:pt idx="6">
                  <c:v>42551</c:v>
                </c:pt>
              </c:numCache>
            </c:numRef>
          </c:cat>
          <c:val>
            <c:numRef>
              <c:f>Presentación!$J$10:$BC$10</c:f>
              <c:numCache>
                <c:formatCode>_(* #,##0_);_(* \(#,##0\);_(* "-"??_);_(@_)</c:formatCode>
                <c:ptCount val="7"/>
                <c:pt idx="0">
                  <c:v>74.370157800000001</c:v>
                </c:pt>
                <c:pt idx="1">
                  <c:v>75.984999999999999</c:v>
                </c:pt>
                <c:pt idx="2">
                  <c:v>77.636454659999998</c:v>
                </c:pt>
                <c:pt idx="3">
                  <c:v>81.14</c:v>
                </c:pt>
                <c:pt idx="4" formatCode="_(* #,##0.0_);_(* \(#,##0.0\);_(* &quot;-&quot;??_);_(@_)">
                  <c:v>83.516729950000013</c:v>
                </c:pt>
                <c:pt idx="5">
                  <c:v>85.343563129999993</c:v>
                </c:pt>
                <c:pt idx="6">
                  <c:v>88.701999999999998</c:v>
                </c:pt>
              </c:numCache>
            </c:numRef>
          </c:val>
        </c:ser>
        <c:dLbls>
          <c:showLegendKey val="0"/>
          <c:showVal val="0"/>
          <c:showCatName val="0"/>
          <c:showSerName val="0"/>
          <c:showPercent val="0"/>
          <c:showBubbleSize val="0"/>
        </c:dLbls>
        <c:gapWidth val="103"/>
        <c:axId val="98438144"/>
        <c:axId val="98439936"/>
      </c:barChart>
      <c:catAx>
        <c:axId val="98438144"/>
        <c:scaling>
          <c:orientation val="minMax"/>
        </c:scaling>
        <c:delete val="0"/>
        <c:axPos val="b"/>
        <c:numFmt formatCode="[$-409]mmm\-yy;@" sourceLinked="0"/>
        <c:majorTickMark val="out"/>
        <c:minorTickMark val="none"/>
        <c:tickLblPos val="nextTo"/>
        <c:txPr>
          <a:bodyPr rot="0" vert="horz"/>
          <a:lstStyle/>
          <a:p>
            <a:pPr>
              <a:defRPr sz="800" b="0" i="0" u="none" strike="noStrike" baseline="0">
                <a:solidFill>
                  <a:srgbClr val="000000"/>
                </a:solidFill>
                <a:latin typeface="Arial"/>
                <a:ea typeface="Arial"/>
                <a:cs typeface="Arial"/>
              </a:defRPr>
            </a:pPr>
            <a:endParaRPr lang="en-US"/>
          </a:p>
        </c:txPr>
        <c:crossAx val="98439936"/>
        <c:crosses val="autoZero"/>
        <c:auto val="0"/>
        <c:lblAlgn val="ctr"/>
        <c:lblOffset val="100"/>
        <c:noMultiLvlLbl val="0"/>
      </c:catAx>
      <c:valAx>
        <c:axId val="98439936"/>
        <c:scaling>
          <c:logBase val="10"/>
          <c:orientation val="minMax"/>
        </c:scaling>
        <c:delete val="1"/>
        <c:axPos val="l"/>
        <c:numFmt formatCode="_(* #,##0_);_(* \(#,##0\);_(* &quot;-&quot;??_);_(@_)" sourceLinked="1"/>
        <c:majorTickMark val="out"/>
        <c:minorTickMark val="none"/>
        <c:tickLblPos val="nextTo"/>
        <c:crossAx val="98438144"/>
        <c:crosses val="autoZero"/>
        <c:crossBetween val="between"/>
      </c:valAx>
    </c:plotArea>
    <c:plotVisOnly val="1"/>
    <c:dispBlanksAs val="gap"/>
    <c:showDLblsOverMax val="0"/>
  </c:chart>
  <c:spPr>
    <a:ln>
      <a:noFill/>
    </a:ln>
  </c:spPr>
  <c:txPr>
    <a:bodyPr/>
    <a:lstStyle/>
    <a:p>
      <a:pPr>
        <a:defRPr sz="1000" b="0" i="0" u="none" strike="noStrike" baseline="0">
          <a:solidFill>
            <a:srgbClr val="000000"/>
          </a:solidFill>
          <a:latin typeface="Calibri"/>
          <a:ea typeface="Calibri"/>
          <a:cs typeface="Calibri"/>
        </a:defRPr>
      </a:pPr>
      <a:endParaRPr lang="en-US"/>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5287457102727272E-2"/>
          <c:y val="0.17191336377070601"/>
          <c:w val="0.93607416306687963"/>
          <c:h val="0.63769161207790792"/>
        </c:manualLayout>
      </c:layout>
      <c:barChart>
        <c:barDir val="col"/>
        <c:grouping val="clustered"/>
        <c:varyColors val="0"/>
        <c:ser>
          <c:idx val="0"/>
          <c:order val="0"/>
          <c:spPr>
            <a:solidFill>
              <a:srgbClr val="FF0000"/>
            </a:solidFill>
          </c:spPr>
          <c:invertIfNegative val="0"/>
          <c:dLbls>
            <c:dLbl>
              <c:idx val="0"/>
              <c:layout>
                <c:manualLayout>
                  <c:x val="3.9980009995002497E-3"/>
                  <c:y val="5.5096418732782631E-3"/>
                </c:manualLayout>
              </c:layout>
              <c:dLblPos val="outEnd"/>
              <c:showLegendKey val="0"/>
              <c:showVal val="1"/>
              <c:showCatName val="0"/>
              <c:showSerName val="0"/>
              <c:showPercent val="0"/>
              <c:showBubbleSize val="0"/>
            </c:dLbl>
            <c:dLbl>
              <c:idx val="1"/>
              <c:layout>
                <c:manualLayout>
                  <c:x val="5.9970014992504076E-3"/>
                  <c:y val="1.1019283746556479E-2"/>
                </c:manualLayout>
              </c:layout>
              <c:dLblPos val="outEnd"/>
              <c:showLegendKey val="0"/>
              <c:showVal val="1"/>
              <c:showCatName val="0"/>
              <c:showSerName val="0"/>
              <c:showPercent val="0"/>
              <c:showBubbleSize val="0"/>
            </c:dLbl>
            <c:dLbl>
              <c:idx val="2"/>
              <c:layout>
                <c:manualLayout>
                  <c:x val="1.9990004997501348E-3"/>
                  <c:y val="1.1019283746556479E-2"/>
                </c:manualLayout>
              </c:layout>
              <c:dLblPos val="outEnd"/>
              <c:showLegendKey val="0"/>
              <c:showVal val="1"/>
              <c:showCatName val="0"/>
              <c:showSerName val="0"/>
              <c:showPercent val="0"/>
              <c:showBubbleSize val="0"/>
            </c:dLbl>
            <c:dLbl>
              <c:idx val="3"/>
              <c:layout>
                <c:manualLayout>
                  <c:x val="5.9970014992504076E-3"/>
                  <c:y val="1.1019283746556479E-2"/>
                </c:manualLayout>
              </c:layout>
              <c:dLblPos val="outEnd"/>
              <c:showLegendKey val="0"/>
              <c:showVal val="1"/>
              <c:showCatName val="0"/>
              <c:showSerName val="0"/>
              <c:showPercent val="0"/>
              <c:showBubbleSize val="0"/>
            </c:dLbl>
            <c:dLbl>
              <c:idx val="4"/>
              <c:layout>
                <c:manualLayout>
                  <c:x val="3.9980009995002497E-3"/>
                  <c:y val="1.6528925619834812E-2"/>
                </c:manualLayout>
              </c:layout>
              <c:dLblPos val="outEnd"/>
              <c:showLegendKey val="0"/>
              <c:showVal val="1"/>
              <c:showCatName val="0"/>
              <c:showSerName val="0"/>
              <c:showPercent val="0"/>
              <c:showBubbleSize val="0"/>
            </c:dLbl>
            <c:dLbl>
              <c:idx val="5"/>
              <c:layout>
                <c:manualLayout>
                  <c:x val="9.9950024987506859E-3"/>
                  <c:y val="0"/>
                </c:manualLayout>
              </c:layout>
              <c:dLblPos val="outEnd"/>
              <c:showLegendKey val="0"/>
              <c:showVal val="1"/>
              <c:showCatName val="0"/>
              <c:showSerName val="0"/>
              <c:showPercent val="0"/>
              <c:showBubbleSize val="0"/>
            </c:dLbl>
            <c:numFmt formatCode="0.0%" sourceLinked="0"/>
            <c:txPr>
              <a:bodyPr/>
              <a:lstStyle/>
              <a:p>
                <a:pPr>
                  <a:defRPr sz="900" b="1" i="0" u="none" strike="noStrike" baseline="0">
                    <a:solidFill>
                      <a:srgbClr val="000000"/>
                    </a:solidFill>
                    <a:latin typeface="Arial"/>
                    <a:ea typeface="Arial"/>
                    <a:cs typeface="Arial"/>
                  </a:defRPr>
                </a:pPr>
                <a:endParaRPr lang="en-US"/>
              </a:p>
            </c:txPr>
            <c:showLegendKey val="0"/>
            <c:showVal val="1"/>
            <c:showCatName val="0"/>
            <c:showSerName val="0"/>
            <c:showPercent val="0"/>
            <c:showBubbleSize val="0"/>
            <c:showLeaderLines val="0"/>
          </c:dLbls>
          <c:cat>
            <c:numRef>
              <c:f>Presentación!$AK$4:$BC$4</c:f>
              <c:numCache>
                <c:formatCode>mmm\-yy</c:formatCode>
                <c:ptCount val="7"/>
                <c:pt idx="0">
                  <c:v>41987</c:v>
                </c:pt>
                <c:pt idx="1">
                  <c:v>42078</c:v>
                </c:pt>
                <c:pt idx="2">
                  <c:v>42170</c:v>
                </c:pt>
                <c:pt idx="3">
                  <c:v>42262</c:v>
                </c:pt>
                <c:pt idx="4">
                  <c:v>42353</c:v>
                </c:pt>
                <c:pt idx="5">
                  <c:v>42460</c:v>
                </c:pt>
                <c:pt idx="6">
                  <c:v>42551</c:v>
                </c:pt>
              </c:numCache>
            </c:numRef>
          </c:cat>
          <c:val>
            <c:numRef>
              <c:f>Presentación!$AK$11:$BC$11</c:f>
              <c:numCache>
                <c:formatCode>0.0%</c:formatCode>
                <c:ptCount val="7"/>
                <c:pt idx="0">
                  <c:v>0.37357981596599055</c:v>
                </c:pt>
                <c:pt idx="1">
                  <c:v>0.38299470254086504</c:v>
                </c:pt>
                <c:pt idx="2">
                  <c:v>0.38343580456581861</c:v>
                </c:pt>
                <c:pt idx="3">
                  <c:v>0.38032337390188575</c:v>
                </c:pt>
                <c:pt idx="4">
                  <c:v>0.42085970466359224</c:v>
                </c:pt>
                <c:pt idx="5">
                  <c:v>0.41028377382961839</c:v>
                </c:pt>
                <c:pt idx="6">
                  <c:v>0.41914291211896437</c:v>
                </c:pt>
              </c:numCache>
            </c:numRef>
          </c:val>
        </c:ser>
        <c:dLbls>
          <c:showLegendKey val="0"/>
          <c:showVal val="0"/>
          <c:showCatName val="0"/>
          <c:showSerName val="0"/>
          <c:showPercent val="0"/>
          <c:showBubbleSize val="0"/>
        </c:dLbls>
        <c:gapWidth val="97"/>
        <c:axId val="98480512"/>
        <c:axId val="98482048"/>
      </c:barChart>
      <c:catAx>
        <c:axId val="98480512"/>
        <c:scaling>
          <c:orientation val="minMax"/>
        </c:scaling>
        <c:delete val="0"/>
        <c:axPos val="b"/>
        <c:numFmt formatCode="[$-409]mmm\-yy;@" sourceLinked="0"/>
        <c:majorTickMark val="out"/>
        <c:minorTickMark val="none"/>
        <c:tickLblPos val="nextTo"/>
        <c:txPr>
          <a:bodyPr rot="0" vert="horz"/>
          <a:lstStyle/>
          <a:p>
            <a:pPr>
              <a:defRPr sz="800" b="0" i="0" u="none" strike="noStrike" baseline="0">
                <a:solidFill>
                  <a:srgbClr val="000000"/>
                </a:solidFill>
                <a:latin typeface="Arial"/>
                <a:ea typeface="Arial"/>
                <a:cs typeface="Arial"/>
              </a:defRPr>
            </a:pPr>
            <a:endParaRPr lang="en-US"/>
          </a:p>
        </c:txPr>
        <c:crossAx val="98482048"/>
        <c:crosses val="autoZero"/>
        <c:auto val="0"/>
        <c:lblAlgn val="ctr"/>
        <c:lblOffset val="100"/>
        <c:noMultiLvlLbl val="0"/>
      </c:catAx>
      <c:valAx>
        <c:axId val="98482048"/>
        <c:scaling>
          <c:orientation val="minMax"/>
          <c:min val="0.2"/>
        </c:scaling>
        <c:delete val="1"/>
        <c:axPos val="l"/>
        <c:numFmt formatCode="0.0%" sourceLinked="1"/>
        <c:majorTickMark val="out"/>
        <c:minorTickMark val="none"/>
        <c:tickLblPos val="none"/>
        <c:crossAx val="98480512"/>
        <c:crosses val="autoZero"/>
        <c:crossBetween val="between"/>
      </c:valAx>
    </c:plotArea>
    <c:plotVisOnly val="1"/>
    <c:dispBlanksAs val="gap"/>
    <c:showDLblsOverMax val="0"/>
  </c:chart>
  <c:spPr>
    <a:ln>
      <a:noFill/>
    </a:ln>
  </c:spPr>
  <c:txPr>
    <a:bodyPr/>
    <a:lstStyle/>
    <a:p>
      <a:pPr>
        <a:defRPr sz="1000" b="0" i="0" u="none" strike="noStrike" baseline="0">
          <a:solidFill>
            <a:srgbClr val="000000"/>
          </a:solidFill>
          <a:latin typeface="Calibri"/>
          <a:ea typeface="Calibri"/>
          <a:cs typeface="Calibri"/>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1767423091819375E-2"/>
          <c:y val="3.5465697235280351E-3"/>
          <c:w val="0.94088122752979297"/>
          <c:h val="0.72768167857530541"/>
        </c:manualLayout>
      </c:layout>
      <c:lineChart>
        <c:grouping val="standard"/>
        <c:varyColors val="0"/>
        <c:ser>
          <c:idx val="0"/>
          <c:order val="0"/>
          <c:tx>
            <c:strRef>
              <c:f>Sheet1!$B$1</c:f>
              <c:strCache>
                <c:ptCount val="1"/>
                <c:pt idx="0">
                  <c:v>Series 1</c:v>
                </c:pt>
              </c:strCache>
            </c:strRef>
          </c:tx>
          <c:spPr>
            <a:ln>
              <a:solidFill>
                <a:srgbClr val="FF0000"/>
              </a:solidFill>
              <a:prstDash val="solid"/>
            </a:ln>
          </c:spPr>
          <c:marker>
            <c:symbol val="none"/>
          </c:marker>
          <c:cat>
            <c:strRef>
              <c:f>Sheet1!$A$2:$A$13</c:f>
              <c:strCache>
                <c:ptCount val="12"/>
                <c:pt idx="0">
                  <c:v>M1</c:v>
                </c:pt>
                <c:pt idx="1">
                  <c:v>M2</c:v>
                </c:pt>
                <c:pt idx="2">
                  <c:v>M3</c:v>
                </c:pt>
                <c:pt idx="3">
                  <c:v>M4</c:v>
                </c:pt>
                <c:pt idx="4">
                  <c:v>M5</c:v>
                </c:pt>
                <c:pt idx="5">
                  <c:v>M6</c:v>
                </c:pt>
                <c:pt idx="6">
                  <c:v>M7</c:v>
                </c:pt>
                <c:pt idx="7">
                  <c:v>M8</c:v>
                </c:pt>
                <c:pt idx="8">
                  <c:v>M9</c:v>
                </c:pt>
                <c:pt idx="9">
                  <c:v>M10</c:v>
                </c:pt>
                <c:pt idx="10">
                  <c:v>M11</c:v>
                </c:pt>
                <c:pt idx="11">
                  <c:v>M12</c:v>
                </c:pt>
              </c:strCache>
            </c:strRef>
          </c:cat>
          <c:val>
            <c:numRef>
              <c:f>Sheet1!$B$2:$B$13</c:f>
              <c:numCache>
                <c:formatCode>0</c:formatCode>
                <c:ptCount val="12"/>
                <c:pt idx="0">
                  <c:v>0</c:v>
                </c:pt>
                <c:pt idx="1">
                  <c:v>1</c:v>
                </c:pt>
                <c:pt idx="2">
                  <c:v>1</c:v>
                </c:pt>
                <c:pt idx="3">
                  <c:v>1</c:v>
                </c:pt>
                <c:pt idx="4">
                  <c:v>1</c:v>
                </c:pt>
                <c:pt idx="5">
                  <c:v>1</c:v>
                </c:pt>
                <c:pt idx="6">
                  <c:v>2</c:v>
                </c:pt>
                <c:pt idx="7">
                  <c:v>2</c:v>
                </c:pt>
                <c:pt idx="8">
                  <c:v>2</c:v>
                </c:pt>
                <c:pt idx="9">
                  <c:v>2</c:v>
                </c:pt>
                <c:pt idx="10">
                  <c:v>6</c:v>
                </c:pt>
                <c:pt idx="11">
                  <c:v>8</c:v>
                </c:pt>
              </c:numCache>
            </c:numRef>
          </c:val>
          <c:smooth val="0"/>
        </c:ser>
        <c:dLbls>
          <c:showLegendKey val="0"/>
          <c:showVal val="0"/>
          <c:showCatName val="0"/>
          <c:showSerName val="0"/>
          <c:showPercent val="0"/>
          <c:showBubbleSize val="0"/>
        </c:dLbls>
        <c:marker val="1"/>
        <c:smooth val="0"/>
        <c:axId val="206154752"/>
        <c:axId val="206156544"/>
      </c:lineChart>
      <c:catAx>
        <c:axId val="206154752"/>
        <c:scaling>
          <c:orientation val="minMax"/>
        </c:scaling>
        <c:delete val="0"/>
        <c:axPos val="b"/>
        <c:majorTickMark val="out"/>
        <c:minorTickMark val="none"/>
        <c:tickLblPos val="nextTo"/>
        <c:txPr>
          <a:bodyPr rot="-1800000" vert="horz"/>
          <a:lstStyle/>
          <a:p>
            <a:pPr>
              <a:defRPr sz="700"/>
            </a:pPr>
            <a:endParaRPr lang="en-US"/>
          </a:p>
        </c:txPr>
        <c:crossAx val="206156544"/>
        <c:crosses val="autoZero"/>
        <c:auto val="1"/>
        <c:lblAlgn val="ctr"/>
        <c:lblOffset val="100"/>
        <c:noMultiLvlLbl val="0"/>
      </c:catAx>
      <c:valAx>
        <c:axId val="206156544"/>
        <c:scaling>
          <c:orientation val="minMax"/>
          <c:max val="10"/>
          <c:min val="0"/>
        </c:scaling>
        <c:delete val="0"/>
        <c:axPos val="l"/>
        <c:numFmt formatCode="0" sourceLinked="1"/>
        <c:majorTickMark val="out"/>
        <c:minorTickMark val="none"/>
        <c:tickLblPos val="nextTo"/>
        <c:crossAx val="206154752"/>
        <c:crosses val="autoZero"/>
        <c:crossBetween val="between"/>
        <c:majorUnit val="2"/>
      </c:valAx>
    </c:plotArea>
    <c:plotVisOnly val="1"/>
    <c:dispBlanksAs val="gap"/>
    <c:showDLblsOverMax val="0"/>
  </c:chart>
  <c:txPr>
    <a:bodyPr/>
    <a:lstStyle/>
    <a:p>
      <a:pPr>
        <a:defRPr sz="9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1767423091819375E-2"/>
          <c:y val="3.5465697235280351E-3"/>
          <c:w val="0.94088122752979297"/>
          <c:h val="0.72768167857530541"/>
        </c:manualLayout>
      </c:layout>
      <c:lineChart>
        <c:grouping val="standard"/>
        <c:varyColors val="0"/>
        <c:ser>
          <c:idx val="0"/>
          <c:order val="0"/>
          <c:tx>
            <c:strRef>
              <c:f>Sheet1!$B$1</c:f>
              <c:strCache>
                <c:ptCount val="1"/>
                <c:pt idx="0">
                  <c:v>Series 1</c:v>
                </c:pt>
              </c:strCache>
            </c:strRef>
          </c:tx>
          <c:spPr>
            <a:ln>
              <a:solidFill>
                <a:srgbClr val="FF0000"/>
              </a:solidFill>
              <a:prstDash val="solid"/>
            </a:ln>
          </c:spPr>
          <c:marker>
            <c:symbol val="none"/>
          </c:marker>
          <c:cat>
            <c:strRef>
              <c:f>Sheet1!$A$2:$A$13</c:f>
              <c:strCache>
                <c:ptCount val="12"/>
                <c:pt idx="0">
                  <c:v>M1</c:v>
                </c:pt>
                <c:pt idx="1">
                  <c:v>M2</c:v>
                </c:pt>
                <c:pt idx="2">
                  <c:v>M3</c:v>
                </c:pt>
                <c:pt idx="3">
                  <c:v>M4</c:v>
                </c:pt>
                <c:pt idx="4">
                  <c:v>M5</c:v>
                </c:pt>
                <c:pt idx="5">
                  <c:v>M6</c:v>
                </c:pt>
                <c:pt idx="6">
                  <c:v>M7</c:v>
                </c:pt>
                <c:pt idx="7">
                  <c:v>M8</c:v>
                </c:pt>
                <c:pt idx="8">
                  <c:v>M9</c:v>
                </c:pt>
                <c:pt idx="9">
                  <c:v>M10</c:v>
                </c:pt>
                <c:pt idx="10">
                  <c:v>M11</c:v>
                </c:pt>
                <c:pt idx="11">
                  <c:v>M12</c:v>
                </c:pt>
              </c:strCache>
            </c:strRef>
          </c:cat>
          <c:val>
            <c:numRef>
              <c:f>Sheet1!$B$2:$B$13</c:f>
              <c:numCache>
                <c:formatCode>0%</c:formatCode>
                <c:ptCount val="12"/>
                <c:pt idx="0">
                  <c:v>0.16715558982626566</c:v>
                </c:pt>
                <c:pt idx="1">
                  <c:v>0.15397337988343832</c:v>
                </c:pt>
                <c:pt idx="2">
                  <c:v>0.15245514276425184</c:v>
                </c:pt>
                <c:pt idx="3">
                  <c:v>0.19611629978798265</c:v>
                </c:pt>
                <c:pt idx="4">
                  <c:v>0.192106848416179</c:v>
                </c:pt>
                <c:pt idx="5">
                  <c:v>0.18101720282430811</c:v>
                </c:pt>
                <c:pt idx="6">
                  <c:v>-0.56205549224985196</c:v>
                </c:pt>
                <c:pt idx="7">
                  <c:v>-0.2152997341590798</c:v>
                </c:pt>
                <c:pt idx="8">
                  <c:v>-1.4951681523757882E-2</c:v>
                </c:pt>
                <c:pt idx="9">
                  <c:v>1.7901334324853212E-2</c:v>
                </c:pt>
                <c:pt idx="10">
                  <c:v>4.9363914039869096E-2</c:v>
                </c:pt>
                <c:pt idx="11">
                  <c:v>0.03</c:v>
                </c:pt>
              </c:numCache>
            </c:numRef>
          </c:val>
          <c:smooth val="0"/>
        </c:ser>
        <c:ser>
          <c:idx val="1"/>
          <c:order val="1"/>
          <c:tx>
            <c:strRef>
              <c:f>Sheet1!$C$1</c:f>
              <c:strCache>
                <c:ptCount val="1"/>
                <c:pt idx="0">
                  <c:v>Series 2</c:v>
                </c:pt>
              </c:strCache>
            </c:strRef>
          </c:tx>
          <c:marker>
            <c:symbol val="none"/>
          </c:marker>
          <c:cat>
            <c:strRef>
              <c:f>Sheet1!$A$2:$A$13</c:f>
              <c:strCache>
                <c:ptCount val="12"/>
                <c:pt idx="0">
                  <c:v>M1</c:v>
                </c:pt>
                <c:pt idx="1">
                  <c:v>M2</c:v>
                </c:pt>
                <c:pt idx="2">
                  <c:v>M3</c:v>
                </c:pt>
                <c:pt idx="3">
                  <c:v>M4</c:v>
                </c:pt>
                <c:pt idx="4">
                  <c:v>M5</c:v>
                </c:pt>
                <c:pt idx="5">
                  <c:v>M6</c:v>
                </c:pt>
                <c:pt idx="6">
                  <c:v>M7</c:v>
                </c:pt>
                <c:pt idx="7">
                  <c:v>M8</c:v>
                </c:pt>
                <c:pt idx="8">
                  <c:v>M9</c:v>
                </c:pt>
                <c:pt idx="9">
                  <c:v>M10</c:v>
                </c:pt>
                <c:pt idx="10">
                  <c:v>M11</c:v>
                </c:pt>
                <c:pt idx="11">
                  <c:v>M12</c:v>
                </c:pt>
              </c:strCache>
            </c:strRef>
          </c:cat>
          <c:val>
            <c:numRef>
              <c:f>Sheet1!$C$2:$C$13</c:f>
              <c:numCache>
                <c:formatCode>0%</c:formatCode>
                <c:ptCount val="12"/>
                <c:pt idx="0">
                  <c:v>0.44679358573239314</c:v>
                </c:pt>
                <c:pt idx="1">
                  <c:v>0.39074262609564225</c:v>
                </c:pt>
                <c:pt idx="2">
                  <c:v>0.34245585398134748</c:v>
                </c:pt>
                <c:pt idx="3">
                  <c:v>0.37482364515603805</c:v>
                </c:pt>
                <c:pt idx="4">
                  <c:v>0.31824274696948912</c:v>
                </c:pt>
                <c:pt idx="5">
                  <c:v>0.32474640099646757</c:v>
                </c:pt>
                <c:pt idx="6">
                  <c:v>-0.16824141237587809</c:v>
                </c:pt>
                <c:pt idx="7">
                  <c:v>8.0340202513236328E-2</c:v>
                </c:pt>
                <c:pt idx="8">
                  <c:v>0.20313648039621129</c:v>
                </c:pt>
                <c:pt idx="9">
                  <c:v>0.20219499122590973</c:v>
                </c:pt>
                <c:pt idx="10">
                  <c:v>0.23010642130396747</c:v>
                </c:pt>
                <c:pt idx="11">
                  <c:v>0.16</c:v>
                </c:pt>
              </c:numCache>
            </c:numRef>
          </c:val>
          <c:smooth val="0"/>
        </c:ser>
        <c:dLbls>
          <c:showLegendKey val="0"/>
          <c:showVal val="0"/>
          <c:showCatName val="0"/>
          <c:showSerName val="0"/>
          <c:showPercent val="0"/>
          <c:showBubbleSize val="0"/>
        </c:dLbls>
        <c:marker val="1"/>
        <c:smooth val="0"/>
        <c:axId val="214950656"/>
        <c:axId val="214952192"/>
      </c:lineChart>
      <c:catAx>
        <c:axId val="214950656"/>
        <c:scaling>
          <c:orientation val="minMax"/>
        </c:scaling>
        <c:delete val="0"/>
        <c:axPos val="b"/>
        <c:majorTickMark val="out"/>
        <c:minorTickMark val="none"/>
        <c:tickLblPos val="nextTo"/>
        <c:txPr>
          <a:bodyPr rot="-1800000" vert="horz" anchor="ctr" anchorCtr="1"/>
          <a:lstStyle/>
          <a:p>
            <a:pPr>
              <a:defRPr sz="700"/>
            </a:pPr>
            <a:endParaRPr lang="en-US"/>
          </a:p>
        </c:txPr>
        <c:crossAx val="214952192"/>
        <c:crossesAt val="-0.60000000000000009"/>
        <c:auto val="0"/>
        <c:lblAlgn val="ctr"/>
        <c:lblOffset val="0"/>
        <c:noMultiLvlLbl val="0"/>
      </c:catAx>
      <c:valAx>
        <c:axId val="214952192"/>
        <c:scaling>
          <c:orientation val="minMax"/>
          <c:min val="-0.60000000000000009"/>
        </c:scaling>
        <c:delete val="0"/>
        <c:axPos val="l"/>
        <c:numFmt formatCode="0%" sourceLinked="1"/>
        <c:majorTickMark val="out"/>
        <c:minorTickMark val="none"/>
        <c:tickLblPos val="nextTo"/>
        <c:crossAx val="214950656"/>
        <c:crossesAt val="1"/>
        <c:crossBetween val="between"/>
        <c:majorUnit val="0.5"/>
      </c:valAx>
      <c:spPr>
        <a:noFill/>
        <a:ln w="25400">
          <a:noFill/>
        </a:ln>
      </c:spPr>
    </c:plotArea>
    <c:plotVisOnly val="1"/>
    <c:dispBlanksAs val="gap"/>
    <c:showDLblsOverMax val="0"/>
  </c:chart>
  <c:txPr>
    <a:bodyPr/>
    <a:lstStyle/>
    <a:p>
      <a:pPr>
        <a:defRPr sz="9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781783746626301"/>
          <c:y val="6.9002390922211443E-2"/>
          <c:w val="0.87392431963305506"/>
          <c:h val="0.74662654428152142"/>
        </c:manualLayout>
      </c:layout>
      <c:lineChart>
        <c:grouping val="standard"/>
        <c:varyColors val="0"/>
        <c:ser>
          <c:idx val="0"/>
          <c:order val="0"/>
          <c:tx>
            <c:strRef>
              <c:f>Sheet1!$B$1</c:f>
              <c:strCache>
                <c:ptCount val="1"/>
                <c:pt idx="0">
                  <c:v>Series 1</c:v>
                </c:pt>
              </c:strCache>
            </c:strRef>
          </c:tx>
          <c:spPr>
            <a:ln>
              <a:solidFill>
                <a:srgbClr val="FF0000"/>
              </a:solidFill>
              <a:prstDash val="solid"/>
            </a:ln>
          </c:spPr>
          <c:marker>
            <c:symbol val="none"/>
          </c:marker>
          <c:cat>
            <c:strRef>
              <c:f>Sheet1!$A$2:$A$13</c:f>
              <c:strCache>
                <c:ptCount val="12"/>
                <c:pt idx="0">
                  <c:v>M1</c:v>
                </c:pt>
                <c:pt idx="1">
                  <c:v>M2</c:v>
                </c:pt>
                <c:pt idx="2">
                  <c:v>M3</c:v>
                </c:pt>
                <c:pt idx="3">
                  <c:v>M4</c:v>
                </c:pt>
                <c:pt idx="4">
                  <c:v>M5</c:v>
                </c:pt>
                <c:pt idx="5">
                  <c:v>M6</c:v>
                </c:pt>
                <c:pt idx="6">
                  <c:v>M7</c:v>
                </c:pt>
                <c:pt idx="7">
                  <c:v>M8</c:v>
                </c:pt>
                <c:pt idx="8">
                  <c:v>M9</c:v>
                </c:pt>
                <c:pt idx="9">
                  <c:v>M10</c:v>
                </c:pt>
                <c:pt idx="10">
                  <c:v>M11</c:v>
                </c:pt>
                <c:pt idx="11">
                  <c:v>M12</c:v>
                </c:pt>
              </c:strCache>
            </c:strRef>
          </c:cat>
          <c:val>
            <c:numRef>
              <c:f>Sheet1!$B$2:$B$13</c:f>
              <c:numCache>
                <c:formatCode>0%</c:formatCode>
                <c:ptCount val="12"/>
                <c:pt idx="0">
                  <c:v>0.40900704065832311</c:v>
                </c:pt>
                <c:pt idx="1">
                  <c:v>0.41148320771794594</c:v>
                </c:pt>
                <c:pt idx="2">
                  <c:v>0.40775802022463131</c:v>
                </c:pt>
                <c:pt idx="3">
                  <c:v>0.44050264296510039</c:v>
                </c:pt>
                <c:pt idx="4">
                  <c:v>0.43334248924250945</c:v>
                </c:pt>
                <c:pt idx="5">
                  <c:v>0.42755404942411174</c:v>
                </c:pt>
                <c:pt idx="6">
                  <c:v>0.44608341849337557</c:v>
                </c:pt>
                <c:pt idx="7">
                  <c:v>0.45567808125589288</c:v>
                </c:pt>
                <c:pt idx="8">
                  <c:v>0.44748568724545229</c:v>
                </c:pt>
                <c:pt idx="9">
                  <c:v>0.45545673338218418</c:v>
                </c:pt>
                <c:pt idx="10">
                  <c:v>0.45194601115676331</c:v>
                </c:pt>
                <c:pt idx="11">
                  <c:v>0.45194601115676331</c:v>
                </c:pt>
              </c:numCache>
            </c:numRef>
          </c:val>
          <c:smooth val="0"/>
        </c:ser>
        <c:dLbls>
          <c:showLegendKey val="0"/>
          <c:showVal val="0"/>
          <c:showCatName val="0"/>
          <c:showSerName val="0"/>
          <c:showPercent val="0"/>
          <c:showBubbleSize val="0"/>
        </c:dLbls>
        <c:marker val="1"/>
        <c:smooth val="0"/>
        <c:axId val="205418496"/>
        <c:axId val="205420032"/>
      </c:lineChart>
      <c:catAx>
        <c:axId val="205418496"/>
        <c:scaling>
          <c:orientation val="minMax"/>
        </c:scaling>
        <c:delete val="0"/>
        <c:axPos val="b"/>
        <c:majorTickMark val="out"/>
        <c:minorTickMark val="none"/>
        <c:tickLblPos val="nextTo"/>
        <c:txPr>
          <a:bodyPr rot="-1800000" vert="horz"/>
          <a:lstStyle/>
          <a:p>
            <a:pPr>
              <a:defRPr sz="700"/>
            </a:pPr>
            <a:endParaRPr lang="en-US"/>
          </a:p>
        </c:txPr>
        <c:crossAx val="205420032"/>
        <c:crosses val="autoZero"/>
        <c:auto val="0"/>
        <c:lblAlgn val="ctr"/>
        <c:lblOffset val="100"/>
        <c:noMultiLvlLbl val="0"/>
      </c:catAx>
      <c:valAx>
        <c:axId val="205420032"/>
        <c:scaling>
          <c:orientation val="minMax"/>
          <c:max val="0.60000000000000009"/>
          <c:min val="0.30000000000000004"/>
        </c:scaling>
        <c:delete val="0"/>
        <c:axPos val="l"/>
        <c:numFmt formatCode="0%" sourceLinked="1"/>
        <c:majorTickMark val="out"/>
        <c:minorTickMark val="none"/>
        <c:tickLblPos val="nextTo"/>
        <c:crossAx val="205418496"/>
        <c:crosses val="autoZero"/>
        <c:crossBetween val="between"/>
        <c:minorUnit val="0.1"/>
      </c:valAx>
    </c:plotArea>
    <c:plotVisOnly val="1"/>
    <c:dispBlanksAs val="gap"/>
    <c:showDLblsOverMax val="0"/>
  </c:chart>
  <c:txPr>
    <a:bodyPr/>
    <a:lstStyle/>
    <a:p>
      <a:pPr>
        <a:defRPr sz="9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1767423091819375E-2"/>
          <c:y val="3.5465697235280351E-3"/>
          <c:w val="0.94088122752979297"/>
          <c:h val="0.72768167857530541"/>
        </c:manualLayout>
      </c:layout>
      <c:lineChart>
        <c:grouping val="standard"/>
        <c:varyColors val="0"/>
        <c:ser>
          <c:idx val="0"/>
          <c:order val="0"/>
          <c:tx>
            <c:strRef>
              <c:f>Sheet1!$B$1</c:f>
              <c:strCache>
                <c:ptCount val="1"/>
                <c:pt idx="0">
                  <c:v>Column1</c:v>
                </c:pt>
              </c:strCache>
            </c:strRef>
          </c:tx>
          <c:spPr>
            <a:ln>
              <a:solidFill>
                <a:srgbClr val="FF0000"/>
              </a:solidFill>
              <a:prstDash val="solid"/>
            </a:ln>
          </c:spPr>
          <c:marker>
            <c:symbol val="none"/>
          </c:marker>
          <c:cat>
            <c:strRef>
              <c:f>Sheet1!$A$2:$A$13</c:f>
              <c:strCache>
                <c:ptCount val="12"/>
                <c:pt idx="0">
                  <c:v>M1</c:v>
                </c:pt>
                <c:pt idx="1">
                  <c:v>M2</c:v>
                </c:pt>
                <c:pt idx="2">
                  <c:v>M3</c:v>
                </c:pt>
                <c:pt idx="3">
                  <c:v>M4</c:v>
                </c:pt>
                <c:pt idx="4">
                  <c:v>M5</c:v>
                </c:pt>
                <c:pt idx="5">
                  <c:v>M6</c:v>
                </c:pt>
                <c:pt idx="6">
                  <c:v>M7</c:v>
                </c:pt>
                <c:pt idx="7">
                  <c:v>M8</c:v>
                </c:pt>
                <c:pt idx="8">
                  <c:v>M9</c:v>
                </c:pt>
                <c:pt idx="9">
                  <c:v>M10</c:v>
                </c:pt>
                <c:pt idx="10">
                  <c:v>M11</c:v>
                </c:pt>
                <c:pt idx="11">
                  <c:v>M12</c:v>
                </c:pt>
              </c:strCache>
            </c:strRef>
          </c:cat>
          <c:val>
            <c:numRef>
              <c:f>Sheet1!$B$2:$B$13</c:f>
              <c:numCache>
                <c:formatCode>0.00%</c:formatCode>
                <c:ptCount val="12"/>
                <c:pt idx="0">
                  <c:v>6.9000000000000006E-2</c:v>
                </c:pt>
                <c:pt idx="1">
                  <c:v>7.0000000000000007E-2</c:v>
                </c:pt>
                <c:pt idx="2">
                  <c:v>6.7000000000000004E-2</c:v>
                </c:pt>
                <c:pt idx="3">
                  <c:v>7.2999999999999995E-2</c:v>
                </c:pt>
                <c:pt idx="4">
                  <c:v>7.3999999999999996E-2</c:v>
                </c:pt>
                <c:pt idx="5">
                  <c:v>7.5999999999999998E-2</c:v>
                </c:pt>
                <c:pt idx="6">
                  <c:v>8.4000000000000005E-2</c:v>
                </c:pt>
                <c:pt idx="7">
                  <c:v>7.8E-2</c:v>
                </c:pt>
                <c:pt idx="8">
                  <c:v>8.5999999999999993E-2</c:v>
                </c:pt>
                <c:pt idx="9">
                  <c:v>8.3000000000000004E-2</c:v>
                </c:pt>
                <c:pt idx="10">
                  <c:v>8.4000000000000005E-2</c:v>
                </c:pt>
                <c:pt idx="11">
                  <c:v>8.3000000000000004E-2</c:v>
                </c:pt>
              </c:numCache>
            </c:numRef>
          </c:val>
          <c:smooth val="0"/>
        </c:ser>
        <c:ser>
          <c:idx val="1"/>
          <c:order val="1"/>
          <c:tx>
            <c:strRef>
              <c:f>Sheet1!$C$1</c:f>
              <c:strCache>
                <c:ptCount val="1"/>
                <c:pt idx="0">
                  <c:v>Series 1</c:v>
                </c:pt>
              </c:strCache>
            </c:strRef>
          </c:tx>
          <c:marker>
            <c:symbol val="none"/>
          </c:marker>
          <c:cat>
            <c:strRef>
              <c:f>Sheet1!$A$2:$A$13</c:f>
              <c:strCache>
                <c:ptCount val="12"/>
                <c:pt idx="0">
                  <c:v>M1</c:v>
                </c:pt>
                <c:pt idx="1">
                  <c:v>M2</c:v>
                </c:pt>
                <c:pt idx="2">
                  <c:v>M3</c:v>
                </c:pt>
                <c:pt idx="3">
                  <c:v>M4</c:v>
                </c:pt>
                <c:pt idx="4">
                  <c:v>M5</c:v>
                </c:pt>
                <c:pt idx="5">
                  <c:v>M6</c:v>
                </c:pt>
                <c:pt idx="6">
                  <c:v>M7</c:v>
                </c:pt>
                <c:pt idx="7">
                  <c:v>M8</c:v>
                </c:pt>
                <c:pt idx="8">
                  <c:v>M9</c:v>
                </c:pt>
                <c:pt idx="9">
                  <c:v>M10</c:v>
                </c:pt>
                <c:pt idx="10">
                  <c:v>M11</c:v>
                </c:pt>
                <c:pt idx="11">
                  <c:v>M12</c:v>
                </c:pt>
              </c:strCache>
            </c:strRef>
          </c:cat>
          <c:val>
            <c:numRef>
              <c:f>Sheet1!$C$2:$C$13</c:f>
              <c:numCache>
                <c:formatCode>0.00%</c:formatCode>
                <c:ptCount val="12"/>
                <c:pt idx="0">
                  <c:v>6.9260700389105062E-2</c:v>
                </c:pt>
                <c:pt idx="1">
                  <c:v>6.5942591155934829E-2</c:v>
                </c:pt>
                <c:pt idx="2">
                  <c:v>7.1097372488408042E-2</c:v>
                </c:pt>
                <c:pt idx="3">
                  <c:v>5.7959814528593508E-2</c:v>
                </c:pt>
                <c:pt idx="4">
                  <c:v>6.4191802010827539E-2</c:v>
                </c:pt>
                <c:pt idx="5">
                  <c:v>6.5738592420726993E-2</c:v>
                </c:pt>
                <c:pt idx="6">
                  <c:v>4.9402390438247012E-2</c:v>
                </c:pt>
                <c:pt idx="7">
                  <c:v>4.5454545454545456E-2</c:v>
                </c:pt>
                <c:pt idx="8">
                  <c:v>5.1323175621491579E-2</c:v>
                </c:pt>
                <c:pt idx="9">
                  <c:v>6.0144346431435444E-2</c:v>
                </c:pt>
                <c:pt idx="10">
                  <c:v>4.1700080192461908E-2</c:v>
                </c:pt>
                <c:pt idx="11">
                  <c:v>5.7738572574178026E-2</c:v>
                </c:pt>
              </c:numCache>
            </c:numRef>
          </c:val>
          <c:smooth val="0"/>
        </c:ser>
        <c:dLbls>
          <c:showLegendKey val="0"/>
          <c:showVal val="0"/>
          <c:showCatName val="0"/>
          <c:showSerName val="0"/>
          <c:showPercent val="0"/>
          <c:showBubbleSize val="0"/>
        </c:dLbls>
        <c:marker val="1"/>
        <c:smooth val="0"/>
        <c:axId val="218132480"/>
        <c:axId val="218134016"/>
      </c:lineChart>
      <c:catAx>
        <c:axId val="218132480"/>
        <c:scaling>
          <c:orientation val="minMax"/>
        </c:scaling>
        <c:delete val="0"/>
        <c:axPos val="b"/>
        <c:majorTickMark val="out"/>
        <c:minorTickMark val="none"/>
        <c:tickLblPos val="nextTo"/>
        <c:txPr>
          <a:bodyPr rot="-1800000" vert="horz"/>
          <a:lstStyle/>
          <a:p>
            <a:pPr>
              <a:defRPr sz="700"/>
            </a:pPr>
            <a:endParaRPr lang="en-US"/>
          </a:p>
        </c:txPr>
        <c:crossAx val="218134016"/>
        <c:crosses val="autoZero"/>
        <c:auto val="1"/>
        <c:lblAlgn val="ctr"/>
        <c:lblOffset val="100"/>
        <c:noMultiLvlLbl val="0"/>
      </c:catAx>
      <c:valAx>
        <c:axId val="218134016"/>
        <c:scaling>
          <c:orientation val="minMax"/>
          <c:max val="0.1"/>
          <c:min val="0"/>
        </c:scaling>
        <c:delete val="0"/>
        <c:axPos val="l"/>
        <c:numFmt formatCode="0.00%" sourceLinked="1"/>
        <c:majorTickMark val="out"/>
        <c:minorTickMark val="none"/>
        <c:tickLblPos val="nextTo"/>
        <c:crossAx val="218132480"/>
        <c:crosses val="autoZero"/>
        <c:crossBetween val="between"/>
      </c:valAx>
    </c:plotArea>
    <c:plotVisOnly val="1"/>
    <c:dispBlanksAs val="gap"/>
    <c:showDLblsOverMax val="0"/>
  </c:chart>
  <c:txPr>
    <a:bodyPr/>
    <a:lstStyle/>
    <a:p>
      <a:pPr>
        <a:defRPr sz="9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1767423091819375E-2"/>
          <c:y val="3.5465697235280351E-3"/>
          <c:w val="0.94088122752979297"/>
          <c:h val="0.72768167857530541"/>
        </c:manualLayout>
      </c:layout>
      <c:lineChart>
        <c:grouping val="standard"/>
        <c:varyColors val="0"/>
        <c:ser>
          <c:idx val="0"/>
          <c:order val="0"/>
          <c:tx>
            <c:strRef>
              <c:f>Sheet1!$B$1</c:f>
              <c:strCache>
                <c:ptCount val="1"/>
                <c:pt idx="0">
                  <c:v>Series 1</c:v>
                </c:pt>
              </c:strCache>
            </c:strRef>
          </c:tx>
          <c:spPr>
            <a:ln>
              <a:solidFill>
                <a:srgbClr val="FF0000"/>
              </a:solidFill>
              <a:prstDash val="solid"/>
            </a:ln>
          </c:spPr>
          <c:marker>
            <c:symbol val="none"/>
          </c:marker>
          <c:cat>
            <c:strRef>
              <c:f>Sheet1!$A$2:$A$13</c:f>
              <c:strCache>
                <c:ptCount val="12"/>
                <c:pt idx="0">
                  <c:v>M1</c:v>
                </c:pt>
                <c:pt idx="1">
                  <c:v>M2</c:v>
                </c:pt>
                <c:pt idx="2">
                  <c:v>M3</c:v>
                </c:pt>
                <c:pt idx="3">
                  <c:v>M4</c:v>
                </c:pt>
                <c:pt idx="4">
                  <c:v>M5</c:v>
                </c:pt>
                <c:pt idx="5">
                  <c:v>M6</c:v>
                </c:pt>
                <c:pt idx="6">
                  <c:v>M7</c:v>
                </c:pt>
                <c:pt idx="7">
                  <c:v>M8</c:v>
                </c:pt>
                <c:pt idx="8">
                  <c:v>M9</c:v>
                </c:pt>
                <c:pt idx="9">
                  <c:v>M10</c:v>
                </c:pt>
                <c:pt idx="10">
                  <c:v>M11</c:v>
                </c:pt>
                <c:pt idx="11">
                  <c:v>M12</c:v>
                </c:pt>
              </c:strCache>
            </c:strRef>
          </c:cat>
          <c:val>
            <c:numRef>
              <c:f>Sheet1!$B$2:$B$13</c:f>
              <c:numCache>
                <c:formatCode>0.00%</c:formatCode>
                <c:ptCount val="12"/>
                <c:pt idx="0">
                  <c:v>0.95323383084577118</c:v>
                </c:pt>
                <c:pt idx="1">
                  <c:v>0.95323383084577118</c:v>
                </c:pt>
                <c:pt idx="2">
                  <c:v>0.95323383084577118</c:v>
                </c:pt>
                <c:pt idx="3">
                  <c:v>0.96517412935323388</c:v>
                </c:pt>
                <c:pt idx="4">
                  <c:v>0.97213930348258704</c:v>
                </c:pt>
                <c:pt idx="5">
                  <c:v>0.97512437810945274</c:v>
                </c:pt>
              </c:numCache>
            </c:numRef>
          </c:val>
          <c:smooth val="0"/>
        </c:ser>
        <c:dLbls>
          <c:showLegendKey val="0"/>
          <c:showVal val="0"/>
          <c:showCatName val="0"/>
          <c:showSerName val="0"/>
          <c:showPercent val="0"/>
          <c:showBubbleSize val="0"/>
        </c:dLbls>
        <c:marker val="1"/>
        <c:smooth val="0"/>
        <c:axId val="206293632"/>
        <c:axId val="214782720"/>
      </c:lineChart>
      <c:catAx>
        <c:axId val="206293632"/>
        <c:scaling>
          <c:orientation val="minMax"/>
        </c:scaling>
        <c:delete val="0"/>
        <c:axPos val="b"/>
        <c:majorTickMark val="out"/>
        <c:minorTickMark val="none"/>
        <c:tickLblPos val="nextTo"/>
        <c:txPr>
          <a:bodyPr rot="-1800000" vert="horz"/>
          <a:lstStyle/>
          <a:p>
            <a:pPr>
              <a:defRPr sz="700"/>
            </a:pPr>
            <a:endParaRPr lang="en-US"/>
          </a:p>
        </c:txPr>
        <c:crossAx val="214782720"/>
        <c:crosses val="autoZero"/>
        <c:auto val="1"/>
        <c:lblAlgn val="ctr"/>
        <c:lblOffset val="100"/>
        <c:noMultiLvlLbl val="0"/>
      </c:catAx>
      <c:valAx>
        <c:axId val="214782720"/>
        <c:scaling>
          <c:orientation val="minMax"/>
          <c:max val="1"/>
          <c:min val="0.9"/>
        </c:scaling>
        <c:delete val="0"/>
        <c:axPos val="l"/>
        <c:numFmt formatCode="0.00%" sourceLinked="1"/>
        <c:majorTickMark val="out"/>
        <c:minorTickMark val="none"/>
        <c:tickLblPos val="nextTo"/>
        <c:crossAx val="206293632"/>
        <c:crosses val="autoZero"/>
        <c:crossBetween val="between"/>
        <c:majorUnit val="3.0000000000000006E-2"/>
        <c:minorUnit val="1.0000000000000002E-2"/>
      </c:valAx>
    </c:plotArea>
    <c:plotVisOnly val="1"/>
    <c:dispBlanksAs val="gap"/>
    <c:showDLblsOverMax val="0"/>
  </c:chart>
  <c:txPr>
    <a:bodyPr/>
    <a:lstStyle/>
    <a:p>
      <a:pPr>
        <a:defRPr sz="9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1767423091819375E-2"/>
          <c:y val="3.5465697235280351E-3"/>
          <c:w val="0.94088122752979297"/>
          <c:h val="0.72768167857530541"/>
        </c:manualLayout>
      </c:layout>
      <c:lineChart>
        <c:grouping val="standard"/>
        <c:varyColors val="0"/>
        <c:ser>
          <c:idx val="0"/>
          <c:order val="0"/>
          <c:tx>
            <c:strRef>
              <c:f>Sheet1!$B$1</c:f>
              <c:strCache>
                <c:ptCount val="1"/>
                <c:pt idx="0">
                  <c:v>Series 1</c:v>
                </c:pt>
              </c:strCache>
            </c:strRef>
          </c:tx>
          <c:spPr>
            <a:ln>
              <a:solidFill>
                <a:srgbClr val="FF0000"/>
              </a:solidFill>
              <a:prstDash val="solid"/>
            </a:ln>
          </c:spPr>
          <c:marker>
            <c:symbol val="none"/>
          </c:marker>
          <c:cat>
            <c:strRef>
              <c:f>Sheet1!$A$2:$A$13</c:f>
              <c:strCache>
                <c:ptCount val="12"/>
                <c:pt idx="0">
                  <c:v>M1</c:v>
                </c:pt>
                <c:pt idx="1">
                  <c:v>M2</c:v>
                </c:pt>
                <c:pt idx="2">
                  <c:v>M3</c:v>
                </c:pt>
                <c:pt idx="3">
                  <c:v>M4</c:v>
                </c:pt>
                <c:pt idx="4">
                  <c:v>M5</c:v>
                </c:pt>
                <c:pt idx="5">
                  <c:v>M6</c:v>
                </c:pt>
                <c:pt idx="6">
                  <c:v>M7</c:v>
                </c:pt>
                <c:pt idx="7">
                  <c:v>M8</c:v>
                </c:pt>
                <c:pt idx="8">
                  <c:v>M9</c:v>
                </c:pt>
                <c:pt idx="9">
                  <c:v>M10</c:v>
                </c:pt>
                <c:pt idx="10">
                  <c:v>M11</c:v>
                </c:pt>
                <c:pt idx="11">
                  <c:v>M12</c:v>
                </c:pt>
              </c:strCache>
            </c:strRef>
          </c:cat>
          <c:val>
            <c:numRef>
              <c:f>Sheet1!$B$2:$B$13</c:f>
              <c:numCache>
                <c:formatCode>0%</c:formatCode>
                <c:ptCount val="12"/>
                <c:pt idx="0">
                  <c:v>0.45</c:v>
                </c:pt>
                <c:pt idx="1">
                  <c:v>0.45</c:v>
                </c:pt>
                <c:pt idx="2">
                  <c:v>0.45</c:v>
                </c:pt>
                <c:pt idx="3">
                  <c:v>0.45</c:v>
                </c:pt>
                <c:pt idx="4">
                  <c:v>0.45</c:v>
                </c:pt>
                <c:pt idx="5">
                  <c:v>0.45</c:v>
                </c:pt>
                <c:pt idx="6">
                  <c:v>0.47368421052631576</c:v>
                </c:pt>
                <c:pt idx="7">
                  <c:v>0.44800000000000001</c:v>
                </c:pt>
                <c:pt idx="8">
                  <c:v>0.44800000000000001</c:v>
                </c:pt>
                <c:pt idx="9">
                  <c:v>0.44800000000000001</c:v>
                </c:pt>
                <c:pt idx="10">
                  <c:v>0.56999999999999995</c:v>
                </c:pt>
              </c:numCache>
            </c:numRef>
          </c:val>
          <c:smooth val="0"/>
        </c:ser>
        <c:dLbls>
          <c:showLegendKey val="0"/>
          <c:showVal val="0"/>
          <c:showCatName val="0"/>
          <c:showSerName val="0"/>
          <c:showPercent val="0"/>
          <c:showBubbleSize val="0"/>
        </c:dLbls>
        <c:marker val="1"/>
        <c:smooth val="0"/>
        <c:axId val="217123840"/>
        <c:axId val="217338624"/>
      </c:lineChart>
      <c:catAx>
        <c:axId val="217123840"/>
        <c:scaling>
          <c:orientation val="minMax"/>
        </c:scaling>
        <c:delete val="0"/>
        <c:axPos val="b"/>
        <c:majorTickMark val="out"/>
        <c:minorTickMark val="none"/>
        <c:tickLblPos val="nextTo"/>
        <c:txPr>
          <a:bodyPr rot="-1800000" vert="horz"/>
          <a:lstStyle/>
          <a:p>
            <a:pPr>
              <a:defRPr sz="700"/>
            </a:pPr>
            <a:endParaRPr lang="en-US"/>
          </a:p>
        </c:txPr>
        <c:crossAx val="217338624"/>
        <c:crosses val="autoZero"/>
        <c:auto val="1"/>
        <c:lblAlgn val="ctr"/>
        <c:lblOffset val="100"/>
        <c:noMultiLvlLbl val="0"/>
      </c:catAx>
      <c:valAx>
        <c:axId val="217338624"/>
        <c:scaling>
          <c:orientation val="minMax"/>
          <c:max val="0.60000000000000009"/>
          <c:min val="0.42000000000000004"/>
        </c:scaling>
        <c:delete val="0"/>
        <c:axPos val="l"/>
        <c:numFmt formatCode="0%" sourceLinked="1"/>
        <c:majorTickMark val="out"/>
        <c:minorTickMark val="none"/>
        <c:tickLblPos val="nextTo"/>
        <c:crossAx val="217123840"/>
        <c:crosses val="autoZero"/>
        <c:crossBetween val="between"/>
        <c:majorUnit val="5.000000000000001E-2"/>
      </c:valAx>
    </c:plotArea>
    <c:plotVisOnly val="1"/>
    <c:dispBlanksAs val="gap"/>
    <c:showDLblsOverMax val="0"/>
  </c:chart>
  <c:txPr>
    <a:bodyPr/>
    <a:lstStyle/>
    <a:p>
      <a:pPr>
        <a:defRPr sz="9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1767423091819375E-2"/>
          <c:y val="3.5465697235280351E-3"/>
          <c:w val="0.94088122752979297"/>
          <c:h val="0.72768167857530541"/>
        </c:manualLayout>
      </c:layout>
      <c:lineChart>
        <c:grouping val="standard"/>
        <c:varyColors val="0"/>
        <c:ser>
          <c:idx val="0"/>
          <c:order val="0"/>
          <c:tx>
            <c:strRef>
              <c:f>Sheet1!$B$1</c:f>
              <c:strCache>
                <c:ptCount val="1"/>
                <c:pt idx="0">
                  <c:v>Series 1</c:v>
                </c:pt>
              </c:strCache>
            </c:strRef>
          </c:tx>
          <c:spPr>
            <a:ln>
              <a:solidFill>
                <a:srgbClr val="00B050"/>
              </a:solidFill>
              <a:prstDash val="solid"/>
            </a:ln>
          </c:spPr>
          <c:marker>
            <c:symbol val="none"/>
          </c:marker>
          <c:dPt>
            <c:idx val="10"/>
            <c:bubble3D val="0"/>
            <c:spPr>
              <a:ln>
                <a:solidFill>
                  <a:srgbClr val="FFC000"/>
                </a:solidFill>
                <a:prstDash val="solid"/>
              </a:ln>
            </c:spPr>
          </c:dPt>
          <c:dPt>
            <c:idx val="11"/>
            <c:bubble3D val="0"/>
            <c:spPr>
              <a:ln>
                <a:solidFill>
                  <a:srgbClr val="FF0000"/>
                </a:solidFill>
                <a:prstDash val="solid"/>
              </a:ln>
            </c:spPr>
          </c:dPt>
          <c:cat>
            <c:strRef>
              <c:f>Sheet1!$A$2:$A$13</c:f>
              <c:strCache>
                <c:ptCount val="12"/>
                <c:pt idx="0">
                  <c:v>M1</c:v>
                </c:pt>
                <c:pt idx="1">
                  <c:v>M2</c:v>
                </c:pt>
                <c:pt idx="2">
                  <c:v>M3</c:v>
                </c:pt>
                <c:pt idx="3">
                  <c:v>M4</c:v>
                </c:pt>
                <c:pt idx="4">
                  <c:v>M5</c:v>
                </c:pt>
                <c:pt idx="5">
                  <c:v>M6</c:v>
                </c:pt>
                <c:pt idx="6">
                  <c:v>M7</c:v>
                </c:pt>
                <c:pt idx="7">
                  <c:v>M8</c:v>
                </c:pt>
                <c:pt idx="8">
                  <c:v>M9</c:v>
                </c:pt>
                <c:pt idx="9">
                  <c:v>M10</c:v>
                </c:pt>
                <c:pt idx="10">
                  <c:v>M11</c:v>
                </c:pt>
                <c:pt idx="11">
                  <c:v>M12</c:v>
                </c:pt>
              </c:strCache>
            </c:strRef>
          </c:cat>
          <c:val>
            <c:numRef>
              <c:f>Sheet1!$B$2:$B$13</c:f>
              <c:numCache>
                <c:formatCode>0%</c:formatCode>
                <c:ptCount val="12"/>
                <c:pt idx="0">
                  <c:v>-0.48</c:v>
                </c:pt>
                <c:pt idx="1">
                  <c:v>-0.53</c:v>
                </c:pt>
                <c:pt idx="2">
                  <c:v>-0.47</c:v>
                </c:pt>
                <c:pt idx="3">
                  <c:v>-0.46</c:v>
                </c:pt>
                <c:pt idx="4">
                  <c:v>-0.47</c:v>
                </c:pt>
                <c:pt idx="5">
                  <c:v>-0.47</c:v>
                </c:pt>
                <c:pt idx="6">
                  <c:v>-0.63</c:v>
                </c:pt>
                <c:pt idx="7">
                  <c:v>-0.5</c:v>
                </c:pt>
                <c:pt idx="8">
                  <c:v>-0.26</c:v>
                </c:pt>
                <c:pt idx="9">
                  <c:v>-0.18</c:v>
                </c:pt>
                <c:pt idx="10">
                  <c:v>0.1</c:v>
                </c:pt>
                <c:pt idx="11">
                  <c:v>0.15</c:v>
                </c:pt>
              </c:numCache>
            </c:numRef>
          </c:val>
          <c:smooth val="0"/>
        </c:ser>
        <c:dLbls>
          <c:showLegendKey val="0"/>
          <c:showVal val="0"/>
          <c:showCatName val="0"/>
          <c:showSerName val="0"/>
          <c:showPercent val="0"/>
          <c:showBubbleSize val="0"/>
        </c:dLbls>
        <c:marker val="1"/>
        <c:smooth val="0"/>
        <c:axId val="224873472"/>
        <c:axId val="224884992"/>
      </c:lineChart>
      <c:catAx>
        <c:axId val="224873472"/>
        <c:scaling>
          <c:orientation val="minMax"/>
        </c:scaling>
        <c:delete val="0"/>
        <c:axPos val="b"/>
        <c:majorTickMark val="out"/>
        <c:minorTickMark val="none"/>
        <c:tickLblPos val="nextTo"/>
        <c:txPr>
          <a:bodyPr rot="-1800000" vert="horz"/>
          <a:lstStyle/>
          <a:p>
            <a:pPr>
              <a:defRPr sz="700"/>
            </a:pPr>
            <a:endParaRPr lang="en-US"/>
          </a:p>
        </c:txPr>
        <c:crossAx val="224884992"/>
        <c:crosses val="autoZero"/>
        <c:auto val="1"/>
        <c:lblAlgn val="ctr"/>
        <c:lblOffset val="100"/>
        <c:noMultiLvlLbl val="0"/>
      </c:catAx>
      <c:valAx>
        <c:axId val="224884992"/>
        <c:scaling>
          <c:orientation val="minMax"/>
          <c:max val="0.26"/>
          <c:min val="-0.63000000000000012"/>
        </c:scaling>
        <c:delete val="0"/>
        <c:axPos val="l"/>
        <c:numFmt formatCode="0%" sourceLinked="1"/>
        <c:majorTickMark val="out"/>
        <c:minorTickMark val="none"/>
        <c:tickLblPos val="nextTo"/>
        <c:crossAx val="224873472"/>
        <c:crosses val="autoZero"/>
        <c:crossBetween val="between"/>
        <c:majorUnit val="0.16000000000000003"/>
        <c:minorUnit val="1.0000000000000002E-3"/>
      </c:valAx>
    </c:plotArea>
    <c:plotVisOnly val="1"/>
    <c:dispBlanksAs val="gap"/>
    <c:showDLblsOverMax val="0"/>
  </c:chart>
  <c:txPr>
    <a:bodyPr/>
    <a:lstStyle/>
    <a:p>
      <a:pPr>
        <a:defRPr sz="9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1767423091819375E-2"/>
          <c:y val="3.5465697235280351E-3"/>
          <c:w val="0.94088122752979297"/>
          <c:h val="0.72768167857530541"/>
        </c:manualLayout>
      </c:layout>
      <c:lineChart>
        <c:grouping val="standard"/>
        <c:varyColors val="0"/>
        <c:ser>
          <c:idx val="0"/>
          <c:order val="0"/>
          <c:tx>
            <c:strRef>
              <c:f>Sheet1!$B$1</c:f>
              <c:strCache>
                <c:ptCount val="1"/>
                <c:pt idx="0">
                  <c:v>Series 1</c:v>
                </c:pt>
              </c:strCache>
            </c:strRef>
          </c:tx>
          <c:spPr>
            <a:ln>
              <a:solidFill>
                <a:srgbClr val="FF0000"/>
              </a:solidFill>
              <a:prstDash val="solid"/>
            </a:ln>
          </c:spPr>
          <c:marker>
            <c:symbol val="none"/>
          </c:marker>
          <c:cat>
            <c:strRef>
              <c:f>Sheet1!$A$2:$A$13</c:f>
              <c:strCache>
                <c:ptCount val="12"/>
                <c:pt idx="0">
                  <c:v>M1</c:v>
                </c:pt>
                <c:pt idx="1">
                  <c:v>M2</c:v>
                </c:pt>
                <c:pt idx="2">
                  <c:v>M3</c:v>
                </c:pt>
                <c:pt idx="3">
                  <c:v>M4</c:v>
                </c:pt>
                <c:pt idx="4">
                  <c:v>M5</c:v>
                </c:pt>
                <c:pt idx="5">
                  <c:v>M6</c:v>
                </c:pt>
                <c:pt idx="6">
                  <c:v>M7</c:v>
                </c:pt>
                <c:pt idx="7">
                  <c:v>M8</c:v>
                </c:pt>
                <c:pt idx="8">
                  <c:v>M9</c:v>
                </c:pt>
                <c:pt idx="9">
                  <c:v>M10</c:v>
                </c:pt>
                <c:pt idx="10">
                  <c:v>M11</c:v>
                </c:pt>
                <c:pt idx="11">
                  <c:v>M12</c:v>
                </c:pt>
              </c:strCache>
            </c:strRef>
          </c:cat>
          <c:val>
            <c:numRef>
              <c:f>Sheet1!$B$2:$B$13</c:f>
              <c:numCache>
                <c:formatCode>#,##0</c:formatCode>
                <c:ptCount val="12"/>
                <c:pt idx="0">
                  <c:v>2</c:v>
                </c:pt>
                <c:pt idx="1">
                  <c:v>2</c:v>
                </c:pt>
                <c:pt idx="2">
                  <c:v>3</c:v>
                </c:pt>
                <c:pt idx="3">
                  <c:v>1</c:v>
                </c:pt>
                <c:pt idx="4">
                  <c:v>5</c:v>
                </c:pt>
                <c:pt idx="5">
                  <c:v>1</c:v>
                </c:pt>
                <c:pt idx="6">
                  <c:v>0</c:v>
                </c:pt>
                <c:pt idx="7">
                  <c:v>2</c:v>
                </c:pt>
                <c:pt idx="8" formatCode="0">
                  <c:v>1</c:v>
                </c:pt>
                <c:pt idx="9" formatCode="0">
                  <c:v>3</c:v>
                </c:pt>
                <c:pt idx="10" formatCode="0">
                  <c:v>3</c:v>
                </c:pt>
                <c:pt idx="11" formatCode="0">
                  <c:v>4</c:v>
                </c:pt>
              </c:numCache>
            </c:numRef>
          </c:val>
          <c:smooth val="0"/>
        </c:ser>
        <c:dLbls>
          <c:showLegendKey val="0"/>
          <c:showVal val="0"/>
          <c:showCatName val="0"/>
          <c:showSerName val="0"/>
          <c:showPercent val="0"/>
          <c:showBubbleSize val="0"/>
        </c:dLbls>
        <c:marker val="1"/>
        <c:smooth val="0"/>
        <c:axId val="226411648"/>
        <c:axId val="226413184"/>
      </c:lineChart>
      <c:catAx>
        <c:axId val="226411648"/>
        <c:scaling>
          <c:orientation val="minMax"/>
        </c:scaling>
        <c:delete val="0"/>
        <c:axPos val="b"/>
        <c:majorTickMark val="out"/>
        <c:minorTickMark val="none"/>
        <c:tickLblPos val="nextTo"/>
        <c:txPr>
          <a:bodyPr rot="-1800000" vert="horz"/>
          <a:lstStyle/>
          <a:p>
            <a:pPr>
              <a:defRPr sz="700"/>
            </a:pPr>
            <a:endParaRPr lang="en-US"/>
          </a:p>
        </c:txPr>
        <c:crossAx val="226413184"/>
        <c:crosses val="autoZero"/>
        <c:auto val="1"/>
        <c:lblAlgn val="ctr"/>
        <c:lblOffset val="100"/>
        <c:noMultiLvlLbl val="0"/>
      </c:catAx>
      <c:valAx>
        <c:axId val="226413184"/>
        <c:scaling>
          <c:orientation val="minMax"/>
          <c:max val="10"/>
          <c:min val="0"/>
        </c:scaling>
        <c:delete val="0"/>
        <c:axPos val="l"/>
        <c:numFmt formatCode="#,##0" sourceLinked="1"/>
        <c:majorTickMark val="out"/>
        <c:minorTickMark val="none"/>
        <c:tickLblPos val="nextTo"/>
        <c:crossAx val="226411648"/>
        <c:crosses val="autoZero"/>
        <c:crossBetween val="between"/>
        <c:majorUnit val="2"/>
      </c:valAx>
    </c:plotArea>
    <c:plotVisOnly val="1"/>
    <c:dispBlanksAs val="gap"/>
    <c:showDLblsOverMax val="0"/>
  </c:chart>
  <c:txPr>
    <a:bodyPr/>
    <a:lstStyle/>
    <a:p>
      <a:pPr>
        <a:defRPr sz="9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1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image" Target="../media/image18.e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image" Target="../media/image2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image" Target="../media/image22.e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image" Target="../media/image24.e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image" Target="../media/image26.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image" Target="../media/image28.e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image" Target="../media/image30.e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image" Target="../media/image32.e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image" Target="../media/image3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01E61413-BEF4-4992-9060-ACA2C7532E71}" type="datetimeFigureOut">
              <a:rPr lang="en-US" smtClean="0"/>
              <a:t>8/5/2016</a:t>
            </a:fld>
            <a:endParaRPr lang="en-US" dirty="0"/>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23103D92-FC54-49D8-B22F-23200A7FFF5F}" type="slidenum">
              <a:rPr lang="en-US" smtClean="0"/>
              <a:t>‹#›</a:t>
            </a:fld>
            <a:endParaRPr lang="en-US" dirty="0"/>
          </a:p>
        </p:txBody>
      </p:sp>
    </p:spTree>
    <p:extLst>
      <p:ext uri="{BB962C8B-B14F-4D97-AF65-F5344CB8AC3E}">
        <p14:creationId xmlns:p14="http://schemas.microsoft.com/office/powerpoint/2010/main" val="363196518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037840" cy="464820"/>
          </a:xfrm>
          <a:prstGeom prst="rect">
            <a:avLst/>
          </a:prstGeom>
          <a:noFill/>
          <a:ln w="9525">
            <a:noFill/>
            <a:miter lim="800000"/>
            <a:headEnd/>
            <a:tailEnd/>
          </a:ln>
        </p:spPr>
        <p:txBody>
          <a:bodyPr vert="horz" wrap="square" lIns="93177" tIns="46589" rIns="93177" bIns="46589" numCol="1" anchor="t" anchorCtr="0" compatLnSpc="1">
            <a:prstTxWarp prst="textNoShape">
              <a:avLst/>
            </a:prstTxWarp>
          </a:bodyPr>
          <a:lstStyle>
            <a:lvl1pPr>
              <a:defRPr sz="1200"/>
            </a:lvl1pPr>
          </a:lstStyle>
          <a:p>
            <a:endParaRPr lang="en-US" dirty="0"/>
          </a:p>
        </p:txBody>
      </p:sp>
      <p:sp>
        <p:nvSpPr>
          <p:cNvPr id="4099" name="Rectangle 3"/>
          <p:cNvSpPr>
            <a:spLocks noGrp="1" noChangeArrowheads="1"/>
          </p:cNvSpPr>
          <p:nvPr>
            <p:ph type="dt" idx="1"/>
          </p:nvPr>
        </p:nvSpPr>
        <p:spPr bwMode="auto">
          <a:xfrm>
            <a:off x="3972560" y="0"/>
            <a:ext cx="3037840" cy="464820"/>
          </a:xfrm>
          <a:prstGeom prst="rect">
            <a:avLst/>
          </a:prstGeom>
          <a:noFill/>
          <a:ln w="9525">
            <a:noFill/>
            <a:miter lim="800000"/>
            <a:headEnd/>
            <a:tailEnd/>
          </a:ln>
        </p:spPr>
        <p:txBody>
          <a:bodyPr vert="horz" wrap="square" lIns="93177" tIns="46589" rIns="93177" bIns="46589" numCol="1" anchor="t" anchorCtr="0" compatLnSpc="1">
            <a:prstTxWarp prst="textNoShape">
              <a:avLst/>
            </a:prstTxWarp>
          </a:bodyPr>
          <a:lstStyle>
            <a:lvl1pPr algn="r">
              <a:defRPr sz="1200"/>
            </a:lvl1pPr>
          </a:lstStyle>
          <a:p>
            <a:endParaRPr lang="en-US" dirty="0"/>
          </a:p>
        </p:txBody>
      </p:sp>
      <p:sp>
        <p:nvSpPr>
          <p:cNvPr id="3891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934720" y="4415790"/>
            <a:ext cx="5140960" cy="4183380"/>
          </a:xfrm>
          <a:prstGeom prst="rect">
            <a:avLst/>
          </a:prstGeom>
          <a:noFill/>
          <a:ln w="9525">
            <a:noFill/>
            <a:miter lim="800000"/>
            <a:headEnd/>
            <a:tailEnd/>
          </a:ln>
        </p:spPr>
        <p:txBody>
          <a:bodyPr vert="horz" wrap="square" lIns="93177" tIns="46589" rIns="93177" bIns="4658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831580"/>
            <a:ext cx="3037840" cy="464820"/>
          </a:xfrm>
          <a:prstGeom prst="rect">
            <a:avLst/>
          </a:prstGeom>
          <a:noFill/>
          <a:ln w="9525">
            <a:noFill/>
            <a:miter lim="800000"/>
            <a:headEnd/>
            <a:tailEnd/>
          </a:ln>
        </p:spPr>
        <p:txBody>
          <a:bodyPr vert="horz" wrap="square" lIns="93177" tIns="46589" rIns="93177" bIns="46589" numCol="1" anchor="b" anchorCtr="0" compatLnSpc="1">
            <a:prstTxWarp prst="textNoShape">
              <a:avLst/>
            </a:prstTxWarp>
          </a:bodyPr>
          <a:lstStyle>
            <a:lvl1pPr>
              <a:defRPr sz="1200"/>
            </a:lvl1pPr>
          </a:lstStyle>
          <a:p>
            <a:endParaRPr lang="en-US" dirty="0"/>
          </a:p>
        </p:txBody>
      </p:sp>
      <p:sp>
        <p:nvSpPr>
          <p:cNvPr id="4103" name="Rectangle 7"/>
          <p:cNvSpPr>
            <a:spLocks noGrp="1" noChangeArrowheads="1"/>
          </p:cNvSpPr>
          <p:nvPr>
            <p:ph type="sldNum" sz="quarter" idx="5"/>
          </p:nvPr>
        </p:nvSpPr>
        <p:spPr bwMode="auto">
          <a:xfrm>
            <a:off x="3972560" y="8831580"/>
            <a:ext cx="3037840" cy="464820"/>
          </a:xfrm>
          <a:prstGeom prst="rect">
            <a:avLst/>
          </a:prstGeom>
          <a:noFill/>
          <a:ln w="9525">
            <a:noFill/>
            <a:miter lim="800000"/>
            <a:headEnd/>
            <a:tailEnd/>
          </a:ln>
        </p:spPr>
        <p:txBody>
          <a:bodyPr vert="horz" wrap="square" lIns="93177" tIns="46589" rIns="93177" bIns="46589" numCol="1" anchor="b" anchorCtr="0" compatLnSpc="1">
            <a:prstTxWarp prst="textNoShape">
              <a:avLst/>
            </a:prstTxWarp>
          </a:bodyPr>
          <a:lstStyle>
            <a:lvl1pPr algn="r">
              <a:defRPr sz="1200"/>
            </a:lvl1pPr>
          </a:lstStyle>
          <a:p>
            <a:fld id="{C95B168E-2D4F-4C34-B0B9-704A69CF462F}" type="slidenum">
              <a:rPr lang="en-US"/>
              <a:pPr/>
              <a:t>‹#›</a:t>
            </a:fld>
            <a:endParaRPr lang="en-US" dirty="0"/>
          </a:p>
        </p:txBody>
      </p:sp>
    </p:spTree>
    <p:extLst>
      <p:ext uri="{BB962C8B-B14F-4D97-AF65-F5344CB8AC3E}">
        <p14:creationId xmlns:p14="http://schemas.microsoft.com/office/powerpoint/2010/main" val="3393062633"/>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MS PGothic" pitchFamily="34" charset="-128"/>
        <a:cs typeface="ＭＳ Ｐゴシック" pitchFamily="-112" charset="-128"/>
      </a:defRPr>
    </a:lvl1pPr>
    <a:lvl2pPr marL="457200" algn="l" rtl="0" eaLnBrk="0" fontAlgn="base" hangingPunct="0">
      <a:spcBef>
        <a:spcPct val="30000"/>
      </a:spcBef>
      <a:spcAft>
        <a:spcPct val="0"/>
      </a:spcAft>
      <a:defRPr sz="1200" kern="1200">
        <a:solidFill>
          <a:schemeClr val="tx1"/>
        </a:solidFill>
        <a:latin typeface="Arial" charset="0"/>
        <a:ea typeface="MS PGothic" pitchFamily="34" charset="-128"/>
        <a:cs typeface="ＭＳ Ｐゴシック" pitchFamily="-112" charset="-128"/>
      </a:defRPr>
    </a:lvl2pPr>
    <a:lvl3pPr marL="914400" algn="l" rtl="0" eaLnBrk="0" fontAlgn="base" hangingPunct="0">
      <a:spcBef>
        <a:spcPct val="30000"/>
      </a:spcBef>
      <a:spcAft>
        <a:spcPct val="0"/>
      </a:spcAft>
      <a:defRPr sz="1200" kern="1200">
        <a:solidFill>
          <a:schemeClr val="tx1"/>
        </a:solidFill>
        <a:latin typeface="Arial" charset="0"/>
        <a:ea typeface="MS PGothic" pitchFamily="34" charset="-128"/>
        <a:cs typeface="ＭＳ Ｐゴシック" pitchFamily="-112" charset="-128"/>
      </a:defRPr>
    </a:lvl3pPr>
    <a:lvl4pPr marL="1371600" algn="l" rtl="0" eaLnBrk="0" fontAlgn="base" hangingPunct="0">
      <a:spcBef>
        <a:spcPct val="30000"/>
      </a:spcBef>
      <a:spcAft>
        <a:spcPct val="0"/>
      </a:spcAft>
      <a:defRPr sz="1200" kern="1200">
        <a:solidFill>
          <a:schemeClr val="tx1"/>
        </a:solidFill>
        <a:latin typeface="Arial" charset="0"/>
        <a:ea typeface="MS PGothic" pitchFamily="34" charset="-128"/>
        <a:cs typeface="ＭＳ Ｐゴシック" pitchFamily="-112" charset="-128"/>
      </a:defRPr>
    </a:lvl4pPr>
    <a:lvl5pPr marL="1828800" algn="l" rtl="0" eaLnBrk="0" fontAlgn="base" hangingPunct="0">
      <a:spcBef>
        <a:spcPct val="30000"/>
      </a:spcBef>
      <a:spcAft>
        <a:spcPct val="0"/>
      </a:spcAft>
      <a:defRPr sz="1200" kern="1200">
        <a:solidFill>
          <a:schemeClr val="tx1"/>
        </a:solidFill>
        <a:latin typeface="Arial" charset="0"/>
        <a:ea typeface="MS PGothic" pitchFamily="34" charset="-128"/>
        <a:cs typeface="ＭＳ Ｐゴシック" pitchFamily="-112" charset="-128"/>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p>
        </p:txBody>
      </p:sp>
      <p:sp>
        <p:nvSpPr>
          <p:cNvPr id="2" name="Slide Number Placeholder 1"/>
          <p:cNvSpPr>
            <a:spLocks noGrp="1"/>
          </p:cNvSpPr>
          <p:nvPr>
            <p:ph type="sldNum" sz="quarter" idx="10"/>
          </p:nvPr>
        </p:nvSpPr>
        <p:spPr/>
        <p:txBody>
          <a:bodyPr/>
          <a:lstStyle/>
          <a:p>
            <a:fld id="{C95B168E-2D4F-4C34-B0B9-704A69CF462F}" type="slidenum">
              <a:rPr lang="en-US" smtClean="0"/>
              <a:pPr/>
              <a:t>1</a:t>
            </a:fld>
            <a:endParaRPr lang="en-US" dirty="0"/>
          </a:p>
        </p:txBody>
      </p:sp>
    </p:spTree>
    <p:extLst>
      <p:ext uri="{BB962C8B-B14F-4D97-AF65-F5344CB8AC3E}">
        <p14:creationId xmlns:p14="http://schemas.microsoft.com/office/powerpoint/2010/main" val="17106179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0"/>
          </p:nvPr>
        </p:nvSpPr>
        <p:spPr/>
        <p:txBody>
          <a:bodyPr/>
          <a:lstStyle/>
          <a:p>
            <a:fld id="{C95B168E-2D4F-4C34-B0B9-704A69CF462F}" type="slidenum">
              <a:rPr lang="en-US" smtClean="0"/>
              <a:pPr/>
              <a:t>11</a:t>
            </a:fld>
            <a:endParaRPr lang="en-US" dirty="0"/>
          </a:p>
        </p:txBody>
      </p:sp>
    </p:spTree>
    <p:extLst>
      <p:ext uri="{BB962C8B-B14F-4D97-AF65-F5344CB8AC3E}">
        <p14:creationId xmlns:p14="http://schemas.microsoft.com/office/powerpoint/2010/main" val="4161056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0"/>
          </p:nvPr>
        </p:nvSpPr>
        <p:spPr/>
        <p:txBody>
          <a:bodyPr/>
          <a:lstStyle/>
          <a:p>
            <a:fld id="{C95B168E-2D4F-4C34-B0B9-704A69CF462F}" type="slidenum">
              <a:rPr lang="en-US" smtClean="0"/>
              <a:pPr/>
              <a:t>12</a:t>
            </a:fld>
            <a:endParaRPr lang="en-US" dirty="0"/>
          </a:p>
        </p:txBody>
      </p:sp>
    </p:spTree>
    <p:extLst>
      <p:ext uri="{BB962C8B-B14F-4D97-AF65-F5344CB8AC3E}">
        <p14:creationId xmlns:p14="http://schemas.microsoft.com/office/powerpoint/2010/main" val="4161056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0"/>
          </p:nvPr>
        </p:nvSpPr>
        <p:spPr/>
        <p:txBody>
          <a:bodyPr/>
          <a:lstStyle/>
          <a:p>
            <a:fld id="{C95B168E-2D4F-4C34-B0B9-704A69CF462F}" type="slidenum">
              <a:rPr lang="en-US" smtClean="0"/>
              <a:pPr/>
              <a:t>13</a:t>
            </a:fld>
            <a:endParaRPr lang="en-US" dirty="0"/>
          </a:p>
        </p:txBody>
      </p:sp>
    </p:spTree>
    <p:extLst>
      <p:ext uri="{BB962C8B-B14F-4D97-AF65-F5344CB8AC3E}">
        <p14:creationId xmlns:p14="http://schemas.microsoft.com/office/powerpoint/2010/main" val="41610569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0"/>
          </p:nvPr>
        </p:nvSpPr>
        <p:spPr/>
        <p:txBody>
          <a:bodyPr/>
          <a:lstStyle/>
          <a:p>
            <a:fld id="{C95B168E-2D4F-4C34-B0B9-704A69CF462F}" type="slidenum">
              <a:rPr lang="en-US" smtClean="0"/>
              <a:pPr/>
              <a:t>14</a:t>
            </a:fld>
            <a:endParaRPr lang="en-US" dirty="0"/>
          </a:p>
        </p:txBody>
      </p:sp>
    </p:spTree>
    <p:extLst>
      <p:ext uri="{BB962C8B-B14F-4D97-AF65-F5344CB8AC3E}">
        <p14:creationId xmlns:p14="http://schemas.microsoft.com/office/powerpoint/2010/main" val="4161056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0"/>
          </p:nvPr>
        </p:nvSpPr>
        <p:spPr/>
        <p:txBody>
          <a:bodyPr/>
          <a:lstStyle/>
          <a:p>
            <a:fld id="{C95B168E-2D4F-4C34-B0B9-704A69CF462F}" type="slidenum">
              <a:rPr lang="en-US" smtClean="0"/>
              <a:pPr/>
              <a:t>15</a:t>
            </a:fld>
            <a:endParaRPr lang="en-US" dirty="0"/>
          </a:p>
        </p:txBody>
      </p:sp>
    </p:spTree>
    <p:extLst>
      <p:ext uri="{BB962C8B-B14F-4D97-AF65-F5344CB8AC3E}">
        <p14:creationId xmlns:p14="http://schemas.microsoft.com/office/powerpoint/2010/main" val="41610569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0"/>
          </p:nvPr>
        </p:nvSpPr>
        <p:spPr/>
        <p:txBody>
          <a:bodyPr/>
          <a:lstStyle/>
          <a:p>
            <a:fld id="{C95B168E-2D4F-4C34-B0B9-704A69CF462F}" type="slidenum">
              <a:rPr lang="en-US" smtClean="0"/>
              <a:pPr/>
              <a:t>16</a:t>
            </a:fld>
            <a:endParaRPr lang="en-US" dirty="0"/>
          </a:p>
        </p:txBody>
      </p:sp>
    </p:spTree>
    <p:extLst>
      <p:ext uri="{BB962C8B-B14F-4D97-AF65-F5344CB8AC3E}">
        <p14:creationId xmlns:p14="http://schemas.microsoft.com/office/powerpoint/2010/main" val="41610569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0"/>
          </p:nvPr>
        </p:nvSpPr>
        <p:spPr/>
        <p:txBody>
          <a:bodyPr/>
          <a:lstStyle/>
          <a:p>
            <a:fld id="{C95B168E-2D4F-4C34-B0B9-704A69CF462F}" type="slidenum">
              <a:rPr lang="en-US" smtClean="0"/>
              <a:pPr/>
              <a:t>17</a:t>
            </a:fld>
            <a:endParaRPr lang="en-US" dirty="0"/>
          </a:p>
        </p:txBody>
      </p:sp>
    </p:spTree>
    <p:extLst>
      <p:ext uri="{BB962C8B-B14F-4D97-AF65-F5344CB8AC3E}">
        <p14:creationId xmlns:p14="http://schemas.microsoft.com/office/powerpoint/2010/main" val="41610569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0"/>
          </p:nvPr>
        </p:nvSpPr>
        <p:spPr/>
        <p:txBody>
          <a:bodyPr/>
          <a:lstStyle/>
          <a:p>
            <a:fld id="{C95B168E-2D4F-4C34-B0B9-704A69CF462F}" type="slidenum">
              <a:rPr lang="en-US" smtClean="0"/>
              <a:pPr/>
              <a:t>18</a:t>
            </a:fld>
            <a:endParaRPr lang="en-US" dirty="0"/>
          </a:p>
        </p:txBody>
      </p:sp>
    </p:spTree>
    <p:extLst>
      <p:ext uri="{BB962C8B-B14F-4D97-AF65-F5344CB8AC3E}">
        <p14:creationId xmlns:p14="http://schemas.microsoft.com/office/powerpoint/2010/main" val="41610569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0"/>
          </p:nvPr>
        </p:nvSpPr>
        <p:spPr/>
        <p:txBody>
          <a:bodyPr/>
          <a:lstStyle/>
          <a:p>
            <a:fld id="{C95B168E-2D4F-4C34-B0B9-704A69CF462F}" type="slidenum">
              <a:rPr lang="en-US" smtClean="0"/>
              <a:pPr/>
              <a:t>19</a:t>
            </a:fld>
            <a:endParaRPr lang="en-US" dirty="0"/>
          </a:p>
        </p:txBody>
      </p:sp>
    </p:spTree>
    <p:extLst>
      <p:ext uri="{BB962C8B-B14F-4D97-AF65-F5344CB8AC3E}">
        <p14:creationId xmlns:p14="http://schemas.microsoft.com/office/powerpoint/2010/main" val="41610569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0"/>
          </p:nvPr>
        </p:nvSpPr>
        <p:spPr/>
        <p:txBody>
          <a:bodyPr/>
          <a:lstStyle/>
          <a:p>
            <a:fld id="{C95B168E-2D4F-4C34-B0B9-704A69CF462F}" type="slidenum">
              <a:rPr lang="en-US" smtClean="0"/>
              <a:pPr/>
              <a:t>20</a:t>
            </a:fld>
            <a:endParaRPr lang="en-US" dirty="0"/>
          </a:p>
        </p:txBody>
      </p:sp>
    </p:spTree>
    <p:extLst>
      <p:ext uri="{BB962C8B-B14F-4D97-AF65-F5344CB8AC3E}">
        <p14:creationId xmlns:p14="http://schemas.microsoft.com/office/powerpoint/2010/main" val="4161056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dirty="0"/>
          </a:p>
        </p:txBody>
      </p:sp>
      <p:sp>
        <p:nvSpPr>
          <p:cNvPr id="5" name="Slide Number Placeholder 4"/>
          <p:cNvSpPr>
            <a:spLocks noGrp="1"/>
          </p:cNvSpPr>
          <p:nvPr>
            <p:ph type="sldNum" sz="quarter" idx="10"/>
          </p:nvPr>
        </p:nvSpPr>
        <p:spPr/>
        <p:txBody>
          <a:bodyPr/>
          <a:lstStyle/>
          <a:p>
            <a:fld id="{C95B168E-2D4F-4C34-B0B9-704A69CF462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4161056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0"/>
          </p:nvPr>
        </p:nvSpPr>
        <p:spPr/>
        <p:txBody>
          <a:bodyPr/>
          <a:lstStyle/>
          <a:p>
            <a:fld id="{C95B168E-2D4F-4C34-B0B9-704A69CF462F}" type="slidenum">
              <a:rPr lang="en-US" smtClean="0"/>
              <a:pPr/>
              <a:t>21</a:t>
            </a:fld>
            <a:endParaRPr lang="en-US" dirty="0"/>
          </a:p>
        </p:txBody>
      </p:sp>
    </p:spTree>
    <p:extLst>
      <p:ext uri="{BB962C8B-B14F-4D97-AF65-F5344CB8AC3E}">
        <p14:creationId xmlns:p14="http://schemas.microsoft.com/office/powerpoint/2010/main" val="41610569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0"/>
          </p:nvPr>
        </p:nvSpPr>
        <p:spPr/>
        <p:txBody>
          <a:bodyPr/>
          <a:lstStyle/>
          <a:p>
            <a:fld id="{C95B168E-2D4F-4C34-B0B9-704A69CF462F}" type="slidenum">
              <a:rPr lang="en-US" smtClean="0"/>
              <a:pPr/>
              <a:t>22</a:t>
            </a:fld>
            <a:endParaRPr lang="en-US" dirty="0"/>
          </a:p>
        </p:txBody>
      </p:sp>
    </p:spTree>
    <p:extLst>
      <p:ext uri="{BB962C8B-B14F-4D97-AF65-F5344CB8AC3E}">
        <p14:creationId xmlns:p14="http://schemas.microsoft.com/office/powerpoint/2010/main" val="41610569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0"/>
          </p:nvPr>
        </p:nvSpPr>
        <p:spPr/>
        <p:txBody>
          <a:bodyPr/>
          <a:lstStyle/>
          <a:p>
            <a:fld id="{C95B168E-2D4F-4C34-B0B9-704A69CF462F}" type="slidenum">
              <a:rPr lang="en-US" smtClean="0"/>
              <a:pPr/>
              <a:t>23</a:t>
            </a:fld>
            <a:endParaRPr lang="en-US" dirty="0"/>
          </a:p>
        </p:txBody>
      </p:sp>
    </p:spTree>
    <p:extLst>
      <p:ext uri="{BB962C8B-B14F-4D97-AF65-F5344CB8AC3E}">
        <p14:creationId xmlns:p14="http://schemas.microsoft.com/office/powerpoint/2010/main" val="41610569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0"/>
          </p:nvPr>
        </p:nvSpPr>
        <p:spPr/>
        <p:txBody>
          <a:bodyPr/>
          <a:lstStyle/>
          <a:p>
            <a:fld id="{C95B168E-2D4F-4C34-B0B9-704A69CF462F}" type="slidenum">
              <a:rPr lang="en-US" smtClean="0"/>
              <a:pPr/>
              <a:t>24</a:t>
            </a:fld>
            <a:endParaRPr lang="en-US" dirty="0"/>
          </a:p>
        </p:txBody>
      </p:sp>
    </p:spTree>
    <p:extLst>
      <p:ext uri="{BB962C8B-B14F-4D97-AF65-F5344CB8AC3E}">
        <p14:creationId xmlns:p14="http://schemas.microsoft.com/office/powerpoint/2010/main" val="41610569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txBox="1">
            <a:spLocks noGrp="1" noChangeArrowheads="1"/>
          </p:cNvSpPr>
          <p:nvPr/>
        </p:nvSpPr>
        <p:spPr bwMode="auto">
          <a:xfrm>
            <a:off x="3971935" y="8831264"/>
            <a:ext cx="3038475" cy="465138"/>
          </a:xfrm>
          <a:prstGeom prst="rect">
            <a:avLst/>
          </a:prstGeom>
          <a:noFill/>
          <a:ln w="9525">
            <a:noFill/>
            <a:miter lim="800000"/>
            <a:headEnd/>
            <a:tailEnd/>
          </a:ln>
        </p:spPr>
        <p:txBody>
          <a:bodyPr lIns="91621" tIns="45810" rIns="91621" bIns="45810" anchor="b"/>
          <a:lstStyle/>
          <a:p>
            <a:pPr algn="r" defTabSz="913940"/>
            <a:fld id="{CBDB0122-B9FB-4959-94C8-DA8084B7A4FF}" type="slidenum">
              <a:rPr lang="es-ES_tradnl" sz="1200">
                <a:solidFill>
                  <a:prstClr val="black"/>
                </a:solidFill>
              </a:rPr>
              <a:pPr algn="r" defTabSz="913940"/>
              <a:t>25</a:t>
            </a:fld>
            <a:endParaRPr lang="es-ES_tradnl" sz="1200" dirty="0">
              <a:solidFill>
                <a:prstClr val="black"/>
              </a:solidFill>
            </a:endParaRPr>
          </a:p>
        </p:txBody>
      </p:sp>
      <p:sp>
        <p:nvSpPr>
          <p:cNvPr id="44035" name="Rectangle 7"/>
          <p:cNvSpPr txBox="1">
            <a:spLocks noGrp="1" noChangeArrowheads="1"/>
          </p:cNvSpPr>
          <p:nvPr/>
        </p:nvSpPr>
        <p:spPr bwMode="auto">
          <a:xfrm>
            <a:off x="4005264" y="8848732"/>
            <a:ext cx="2989262" cy="428625"/>
          </a:xfrm>
          <a:prstGeom prst="rect">
            <a:avLst/>
          </a:prstGeom>
          <a:noFill/>
          <a:ln w="9525">
            <a:noFill/>
            <a:miter lim="800000"/>
            <a:headEnd/>
            <a:tailEnd/>
          </a:ln>
        </p:spPr>
        <p:txBody>
          <a:bodyPr lIns="93036" tIns="46518" rIns="93036" bIns="46518" anchor="b"/>
          <a:lstStyle/>
          <a:p>
            <a:pPr algn="r" defTabSz="929560" eaLnBrk="0" hangingPunct="0">
              <a:spcBef>
                <a:spcPct val="25000"/>
              </a:spcBef>
              <a:buFontTx/>
              <a:buChar char="•"/>
            </a:pPr>
            <a:fld id="{6D491EAF-F870-412E-824F-E1C1306A68D4}" type="slidenum">
              <a:rPr lang="en-US" sz="1200">
                <a:solidFill>
                  <a:prstClr val="black"/>
                </a:solidFill>
              </a:rPr>
              <a:pPr algn="r" defTabSz="929560" eaLnBrk="0" hangingPunct="0">
                <a:spcBef>
                  <a:spcPct val="25000"/>
                </a:spcBef>
                <a:buFontTx/>
                <a:buChar char="•"/>
              </a:pPr>
              <a:t>25</a:t>
            </a:fld>
            <a:endParaRPr lang="en-US" sz="1200" dirty="0">
              <a:solidFill>
                <a:prstClr val="black"/>
              </a:solidFill>
            </a:endParaRPr>
          </a:p>
        </p:txBody>
      </p:sp>
      <p:sp>
        <p:nvSpPr>
          <p:cNvPr id="44036" name="Rectangle 2"/>
          <p:cNvSpPr>
            <a:spLocks noGrp="1" noRot="1" noChangeAspect="1" noChangeArrowheads="1" noTextEdit="1"/>
          </p:cNvSpPr>
          <p:nvPr>
            <p:ph type="sldImg"/>
          </p:nvPr>
        </p:nvSpPr>
        <p:spPr>
          <a:xfrm>
            <a:off x="1173163" y="719138"/>
            <a:ext cx="4657725" cy="3492500"/>
          </a:xfrm>
          <a:ln/>
        </p:spPr>
      </p:sp>
      <p:sp>
        <p:nvSpPr>
          <p:cNvPr id="44037" name="Rectangle 3"/>
          <p:cNvSpPr>
            <a:spLocks noGrp="1" noChangeArrowheads="1"/>
          </p:cNvSpPr>
          <p:nvPr>
            <p:ph type="body" idx="1"/>
          </p:nvPr>
        </p:nvSpPr>
        <p:spPr>
          <a:xfrm>
            <a:off x="944563" y="4424373"/>
            <a:ext cx="5106987" cy="4211637"/>
          </a:xfrm>
          <a:prstGeom prst="rect">
            <a:avLst/>
          </a:prstGeom>
          <a:noFill/>
          <a:ln/>
        </p:spPr>
        <p:txBody>
          <a:bodyPr lIns="93036" tIns="46518" rIns="93036" bIns="46518"/>
          <a:lstStyle/>
          <a:p>
            <a:pPr eaLnBrk="1" hangingPunct="1"/>
            <a:endParaRPr lang="es-ES_tradnl" dirty="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txBox="1">
            <a:spLocks noGrp="1" noChangeArrowheads="1"/>
          </p:cNvSpPr>
          <p:nvPr/>
        </p:nvSpPr>
        <p:spPr bwMode="auto">
          <a:xfrm>
            <a:off x="3971935" y="8831264"/>
            <a:ext cx="3038475" cy="465138"/>
          </a:xfrm>
          <a:prstGeom prst="rect">
            <a:avLst/>
          </a:prstGeom>
          <a:noFill/>
          <a:ln w="9525">
            <a:noFill/>
            <a:miter lim="800000"/>
            <a:headEnd/>
            <a:tailEnd/>
          </a:ln>
        </p:spPr>
        <p:txBody>
          <a:bodyPr lIns="91621" tIns="45810" rIns="91621" bIns="45810" anchor="b"/>
          <a:lstStyle/>
          <a:p>
            <a:pPr algn="r" defTabSz="913940"/>
            <a:fld id="{CBDB0122-B9FB-4959-94C8-DA8084B7A4FF}" type="slidenum">
              <a:rPr lang="es-ES_tradnl" sz="1200">
                <a:solidFill>
                  <a:prstClr val="black"/>
                </a:solidFill>
              </a:rPr>
              <a:pPr algn="r" defTabSz="913940"/>
              <a:t>26</a:t>
            </a:fld>
            <a:endParaRPr lang="es-ES_tradnl" sz="1200" dirty="0">
              <a:solidFill>
                <a:prstClr val="black"/>
              </a:solidFill>
            </a:endParaRPr>
          </a:p>
        </p:txBody>
      </p:sp>
      <p:sp>
        <p:nvSpPr>
          <p:cNvPr id="44035" name="Rectangle 7"/>
          <p:cNvSpPr txBox="1">
            <a:spLocks noGrp="1" noChangeArrowheads="1"/>
          </p:cNvSpPr>
          <p:nvPr/>
        </p:nvSpPr>
        <p:spPr bwMode="auto">
          <a:xfrm>
            <a:off x="4005264" y="8848732"/>
            <a:ext cx="2989262" cy="428625"/>
          </a:xfrm>
          <a:prstGeom prst="rect">
            <a:avLst/>
          </a:prstGeom>
          <a:noFill/>
          <a:ln w="9525">
            <a:noFill/>
            <a:miter lim="800000"/>
            <a:headEnd/>
            <a:tailEnd/>
          </a:ln>
        </p:spPr>
        <p:txBody>
          <a:bodyPr lIns="93036" tIns="46518" rIns="93036" bIns="46518" anchor="b"/>
          <a:lstStyle/>
          <a:p>
            <a:pPr algn="r" defTabSz="929560" eaLnBrk="0" hangingPunct="0">
              <a:spcBef>
                <a:spcPct val="25000"/>
              </a:spcBef>
              <a:buFontTx/>
              <a:buChar char="•"/>
            </a:pPr>
            <a:fld id="{6D491EAF-F870-412E-824F-E1C1306A68D4}" type="slidenum">
              <a:rPr lang="en-US" sz="1200">
                <a:solidFill>
                  <a:prstClr val="black"/>
                </a:solidFill>
              </a:rPr>
              <a:pPr algn="r" defTabSz="929560" eaLnBrk="0" hangingPunct="0">
                <a:spcBef>
                  <a:spcPct val="25000"/>
                </a:spcBef>
                <a:buFontTx/>
                <a:buChar char="•"/>
              </a:pPr>
              <a:t>26</a:t>
            </a:fld>
            <a:endParaRPr lang="en-US" sz="1200" dirty="0">
              <a:solidFill>
                <a:prstClr val="black"/>
              </a:solidFill>
            </a:endParaRPr>
          </a:p>
        </p:txBody>
      </p:sp>
      <p:sp>
        <p:nvSpPr>
          <p:cNvPr id="44036" name="Rectangle 2"/>
          <p:cNvSpPr>
            <a:spLocks noGrp="1" noRot="1" noChangeAspect="1" noChangeArrowheads="1" noTextEdit="1"/>
          </p:cNvSpPr>
          <p:nvPr>
            <p:ph type="sldImg"/>
          </p:nvPr>
        </p:nvSpPr>
        <p:spPr>
          <a:xfrm>
            <a:off x="1173163" y="719138"/>
            <a:ext cx="4657725" cy="3492500"/>
          </a:xfrm>
          <a:ln/>
        </p:spPr>
      </p:sp>
      <p:sp>
        <p:nvSpPr>
          <p:cNvPr id="44037" name="Rectangle 3"/>
          <p:cNvSpPr>
            <a:spLocks noGrp="1" noChangeArrowheads="1"/>
          </p:cNvSpPr>
          <p:nvPr>
            <p:ph type="body" idx="1"/>
          </p:nvPr>
        </p:nvSpPr>
        <p:spPr>
          <a:xfrm>
            <a:off x="944563" y="4424373"/>
            <a:ext cx="5106987" cy="4211637"/>
          </a:xfrm>
          <a:prstGeom prst="rect">
            <a:avLst/>
          </a:prstGeom>
          <a:noFill/>
          <a:ln/>
        </p:spPr>
        <p:txBody>
          <a:bodyPr lIns="93036" tIns="46518" rIns="93036" bIns="46518"/>
          <a:lstStyle/>
          <a:p>
            <a:pPr eaLnBrk="1" hangingPunct="1"/>
            <a:endParaRPr lang="es-ES_tradnl" dirty="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txBox="1">
            <a:spLocks noGrp="1" noChangeArrowheads="1"/>
          </p:cNvSpPr>
          <p:nvPr/>
        </p:nvSpPr>
        <p:spPr bwMode="auto">
          <a:xfrm>
            <a:off x="3971935" y="8831264"/>
            <a:ext cx="3038475" cy="465138"/>
          </a:xfrm>
          <a:prstGeom prst="rect">
            <a:avLst/>
          </a:prstGeom>
          <a:noFill/>
          <a:ln w="9525">
            <a:noFill/>
            <a:miter lim="800000"/>
            <a:headEnd/>
            <a:tailEnd/>
          </a:ln>
        </p:spPr>
        <p:txBody>
          <a:bodyPr lIns="91621" tIns="45810" rIns="91621" bIns="45810" anchor="b"/>
          <a:lstStyle/>
          <a:p>
            <a:pPr algn="r" defTabSz="913940"/>
            <a:fld id="{CBDB0122-B9FB-4959-94C8-DA8084B7A4FF}" type="slidenum">
              <a:rPr lang="es-ES_tradnl" sz="1200">
                <a:solidFill>
                  <a:prstClr val="black"/>
                </a:solidFill>
              </a:rPr>
              <a:pPr algn="r" defTabSz="913940"/>
              <a:t>27</a:t>
            </a:fld>
            <a:endParaRPr lang="es-ES_tradnl" sz="1200" dirty="0">
              <a:solidFill>
                <a:prstClr val="black"/>
              </a:solidFill>
            </a:endParaRPr>
          </a:p>
        </p:txBody>
      </p:sp>
      <p:sp>
        <p:nvSpPr>
          <p:cNvPr id="44035" name="Rectangle 7"/>
          <p:cNvSpPr txBox="1">
            <a:spLocks noGrp="1" noChangeArrowheads="1"/>
          </p:cNvSpPr>
          <p:nvPr/>
        </p:nvSpPr>
        <p:spPr bwMode="auto">
          <a:xfrm>
            <a:off x="4005264" y="8848732"/>
            <a:ext cx="2989262" cy="428625"/>
          </a:xfrm>
          <a:prstGeom prst="rect">
            <a:avLst/>
          </a:prstGeom>
          <a:noFill/>
          <a:ln w="9525">
            <a:noFill/>
            <a:miter lim="800000"/>
            <a:headEnd/>
            <a:tailEnd/>
          </a:ln>
        </p:spPr>
        <p:txBody>
          <a:bodyPr lIns="93036" tIns="46518" rIns="93036" bIns="46518" anchor="b"/>
          <a:lstStyle/>
          <a:p>
            <a:pPr algn="r" defTabSz="929560" eaLnBrk="0" hangingPunct="0">
              <a:spcBef>
                <a:spcPct val="25000"/>
              </a:spcBef>
              <a:buFontTx/>
              <a:buChar char="•"/>
            </a:pPr>
            <a:fld id="{6D491EAF-F870-412E-824F-E1C1306A68D4}" type="slidenum">
              <a:rPr lang="en-US" sz="1200">
                <a:solidFill>
                  <a:prstClr val="black"/>
                </a:solidFill>
              </a:rPr>
              <a:pPr algn="r" defTabSz="929560" eaLnBrk="0" hangingPunct="0">
                <a:spcBef>
                  <a:spcPct val="25000"/>
                </a:spcBef>
                <a:buFontTx/>
                <a:buChar char="•"/>
              </a:pPr>
              <a:t>27</a:t>
            </a:fld>
            <a:endParaRPr lang="en-US" sz="1200" dirty="0">
              <a:solidFill>
                <a:prstClr val="black"/>
              </a:solidFill>
            </a:endParaRPr>
          </a:p>
        </p:txBody>
      </p:sp>
      <p:sp>
        <p:nvSpPr>
          <p:cNvPr id="44036" name="Rectangle 2"/>
          <p:cNvSpPr>
            <a:spLocks noGrp="1" noRot="1" noChangeAspect="1" noChangeArrowheads="1" noTextEdit="1"/>
          </p:cNvSpPr>
          <p:nvPr>
            <p:ph type="sldImg"/>
          </p:nvPr>
        </p:nvSpPr>
        <p:spPr>
          <a:xfrm>
            <a:off x="1173163" y="719138"/>
            <a:ext cx="4657725" cy="3492500"/>
          </a:xfrm>
          <a:ln/>
        </p:spPr>
      </p:sp>
      <p:sp>
        <p:nvSpPr>
          <p:cNvPr id="44037" name="Rectangle 3"/>
          <p:cNvSpPr>
            <a:spLocks noGrp="1" noChangeArrowheads="1"/>
          </p:cNvSpPr>
          <p:nvPr>
            <p:ph type="body" idx="1"/>
          </p:nvPr>
        </p:nvSpPr>
        <p:spPr>
          <a:xfrm>
            <a:off x="944563" y="4424373"/>
            <a:ext cx="5106987" cy="4211637"/>
          </a:xfrm>
          <a:prstGeom prst="rect">
            <a:avLst/>
          </a:prstGeom>
          <a:noFill/>
          <a:ln/>
        </p:spPr>
        <p:txBody>
          <a:bodyPr lIns="93036" tIns="46518" rIns="93036" bIns="46518"/>
          <a:lstStyle/>
          <a:p>
            <a:pPr eaLnBrk="1" hangingPunct="1"/>
            <a:endParaRPr lang="es-ES_tradnl" dirty="0"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txBox="1">
            <a:spLocks noGrp="1" noChangeArrowheads="1"/>
          </p:cNvSpPr>
          <p:nvPr/>
        </p:nvSpPr>
        <p:spPr bwMode="auto">
          <a:xfrm>
            <a:off x="3971935" y="8831264"/>
            <a:ext cx="3038475" cy="465138"/>
          </a:xfrm>
          <a:prstGeom prst="rect">
            <a:avLst/>
          </a:prstGeom>
          <a:noFill/>
          <a:ln w="9525">
            <a:noFill/>
            <a:miter lim="800000"/>
            <a:headEnd/>
            <a:tailEnd/>
          </a:ln>
        </p:spPr>
        <p:txBody>
          <a:bodyPr lIns="91621" tIns="45810" rIns="91621" bIns="45810" anchor="b"/>
          <a:lstStyle/>
          <a:p>
            <a:pPr algn="r" defTabSz="913940"/>
            <a:fld id="{CBDB0122-B9FB-4959-94C8-DA8084B7A4FF}" type="slidenum">
              <a:rPr lang="es-ES_tradnl" sz="1200">
                <a:solidFill>
                  <a:prstClr val="black"/>
                </a:solidFill>
              </a:rPr>
              <a:pPr algn="r" defTabSz="913940"/>
              <a:t>28</a:t>
            </a:fld>
            <a:endParaRPr lang="es-ES_tradnl" sz="1200" dirty="0">
              <a:solidFill>
                <a:prstClr val="black"/>
              </a:solidFill>
            </a:endParaRPr>
          </a:p>
        </p:txBody>
      </p:sp>
      <p:sp>
        <p:nvSpPr>
          <p:cNvPr id="44035" name="Rectangle 7"/>
          <p:cNvSpPr txBox="1">
            <a:spLocks noGrp="1" noChangeArrowheads="1"/>
          </p:cNvSpPr>
          <p:nvPr/>
        </p:nvSpPr>
        <p:spPr bwMode="auto">
          <a:xfrm>
            <a:off x="4005264" y="8848732"/>
            <a:ext cx="2989262" cy="428625"/>
          </a:xfrm>
          <a:prstGeom prst="rect">
            <a:avLst/>
          </a:prstGeom>
          <a:noFill/>
          <a:ln w="9525">
            <a:noFill/>
            <a:miter lim="800000"/>
            <a:headEnd/>
            <a:tailEnd/>
          </a:ln>
        </p:spPr>
        <p:txBody>
          <a:bodyPr lIns="93036" tIns="46518" rIns="93036" bIns="46518" anchor="b"/>
          <a:lstStyle/>
          <a:p>
            <a:pPr algn="r" defTabSz="929560" eaLnBrk="0" hangingPunct="0">
              <a:spcBef>
                <a:spcPct val="25000"/>
              </a:spcBef>
              <a:buFontTx/>
              <a:buChar char="•"/>
            </a:pPr>
            <a:fld id="{6D491EAF-F870-412E-824F-E1C1306A68D4}" type="slidenum">
              <a:rPr lang="en-US" sz="1200">
                <a:solidFill>
                  <a:prstClr val="black"/>
                </a:solidFill>
              </a:rPr>
              <a:pPr algn="r" defTabSz="929560" eaLnBrk="0" hangingPunct="0">
                <a:spcBef>
                  <a:spcPct val="25000"/>
                </a:spcBef>
                <a:buFontTx/>
                <a:buChar char="•"/>
              </a:pPr>
              <a:t>28</a:t>
            </a:fld>
            <a:endParaRPr lang="en-US" sz="1200" dirty="0">
              <a:solidFill>
                <a:prstClr val="black"/>
              </a:solidFill>
            </a:endParaRPr>
          </a:p>
        </p:txBody>
      </p:sp>
      <p:sp>
        <p:nvSpPr>
          <p:cNvPr id="44036" name="Rectangle 2"/>
          <p:cNvSpPr>
            <a:spLocks noGrp="1" noRot="1" noChangeAspect="1" noChangeArrowheads="1" noTextEdit="1"/>
          </p:cNvSpPr>
          <p:nvPr>
            <p:ph type="sldImg"/>
          </p:nvPr>
        </p:nvSpPr>
        <p:spPr>
          <a:xfrm>
            <a:off x="1173163" y="719138"/>
            <a:ext cx="4657725" cy="3492500"/>
          </a:xfrm>
          <a:ln/>
        </p:spPr>
      </p:sp>
      <p:sp>
        <p:nvSpPr>
          <p:cNvPr id="44037" name="Rectangle 3"/>
          <p:cNvSpPr>
            <a:spLocks noGrp="1" noChangeArrowheads="1"/>
          </p:cNvSpPr>
          <p:nvPr>
            <p:ph type="body" idx="1"/>
          </p:nvPr>
        </p:nvSpPr>
        <p:spPr>
          <a:xfrm>
            <a:off x="944563" y="4424373"/>
            <a:ext cx="5106987" cy="4211637"/>
          </a:xfrm>
          <a:prstGeom prst="rect">
            <a:avLst/>
          </a:prstGeom>
          <a:noFill/>
          <a:ln/>
        </p:spPr>
        <p:txBody>
          <a:bodyPr lIns="93036" tIns="46518" rIns="93036" bIns="46518"/>
          <a:lstStyle/>
          <a:p>
            <a:pPr eaLnBrk="1" hangingPunct="1"/>
            <a:endParaRPr lang="es-ES_tradnl" dirty="0"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txBox="1">
            <a:spLocks noGrp="1" noChangeArrowheads="1"/>
          </p:cNvSpPr>
          <p:nvPr/>
        </p:nvSpPr>
        <p:spPr bwMode="auto">
          <a:xfrm>
            <a:off x="3971935" y="8831264"/>
            <a:ext cx="3038475" cy="465138"/>
          </a:xfrm>
          <a:prstGeom prst="rect">
            <a:avLst/>
          </a:prstGeom>
          <a:noFill/>
          <a:ln w="9525">
            <a:noFill/>
            <a:miter lim="800000"/>
            <a:headEnd/>
            <a:tailEnd/>
          </a:ln>
        </p:spPr>
        <p:txBody>
          <a:bodyPr lIns="91621" tIns="45810" rIns="91621" bIns="45810" anchor="b"/>
          <a:lstStyle/>
          <a:p>
            <a:pPr algn="r" defTabSz="913940"/>
            <a:fld id="{CBDB0122-B9FB-4959-94C8-DA8084B7A4FF}" type="slidenum">
              <a:rPr lang="es-ES_tradnl" sz="1200">
                <a:solidFill>
                  <a:prstClr val="black"/>
                </a:solidFill>
              </a:rPr>
              <a:pPr algn="r" defTabSz="913940"/>
              <a:t>29</a:t>
            </a:fld>
            <a:endParaRPr lang="es-ES_tradnl" sz="1200" dirty="0">
              <a:solidFill>
                <a:prstClr val="black"/>
              </a:solidFill>
            </a:endParaRPr>
          </a:p>
        </p:txBody>
      </p:sp>
      <p:sp>
        <p:nvSpPr>
          <p:cNvPr id="44035" name="Rectangle 7"/>
          <p:cNvSpPr txBox="1">
            <a:spLocks noGrp="1" noChangeArrowheads="1"/>
          </p:cNvSpPr>
          <p:nvPr/>
        </p:nvSpPr>
        <p:spPr bwMode="auto">
          <a:xfrm>
            <a:off x="4005264" y="8848732"/>
            <a:ext cx="2989262" cy="428625"/>
          </a:xfrm>
          <a:prstGeom prst="rect">
            <a:avLst/>
          </a:prstGeom>
          <a:noFill/>
          <a:ln w="9525">
            <a:noFill/>
            <a:miter lim="800000"/>
            <a:headEnd/>
            <a:tailEnd/>
          </a:ln>
        </p:spPr>
        <p:txBody>
          <a:bodyPr lIns="93036" tIns="46518" rIns="93036" bIns="46518" anchor="b"/>
          <a:lstStyle/>
          <a:p>
            <a:pPr algn="r" defTabSz="929560" eaLnBrk="0" hangingPunct="0">
              <a:spcBef>
                <a:spcPct val="25000"/>
              </a:spcBef>
              <a:buFontTx/>
              <a:buChar char="•"/>
            </a:pPr>
            <a:fld id="{6D491EAF-F870-412E-824F-E1C1306A68D4}" type="slidenum">
              <a:rPr lang="en-US" sz="1200">
                <a:solidFill>
                  <a:prstClr val="black"/>
                </a:solidFill>
              </a:rPr>
              <a:pPr algn="r" defTabSz="929560" eaLnBrk="0" hangingPunct="0">
                <a:spcBef>
                  <a:spcPct val="25000"/>
                </a:spcBef>
                <a:buFontTx/>
                <a:buChar char="•"/>
              </a:pPr>
              <a:t>29</a:t>
            </a:fld>
            <a:endParaRPr lang="en-US" sz="1200" dirty="0">
              <a:solidFill>
                <a:prstClr val="black"/>
              </a:solidFill>
            </a:endParaRPr>
          </a:p>
        </p:txBody>
      </p:sp>
      <p:sp>
        <p:nvSpPr>
          <p:cNvPr id="44036" name="Rectangle 2"/>
          <p:cNvSpPr>
            <a:spLocks noGrp="1" noRot="1" noChangeAspect="1" noChangeArrowheads="1" noTextEdit="1"/>
          </p:cNvSpPr>
          <p:nvPr>
            <p:ph type="sldImg"/>
          </p:nvPr>
        </p:nvSpPr>
        <p:spPr>
          <a:xfrm>
            <a:off x="1173163" y="719138"/>
            <a:ext cx="4657725" cy="3492500"/>
          </a:xfrm>
          <a:ln/>
        </p:spPr>
      </p:sp>
      <p:sp>
        <p:nvSpPr>
          <p:cNvPr id="44037" name="Rectangle 3"/>
          <p:cNvSpPr>
            <a:spLocks noGrp="1" noChangeArrowheads="1"/>
          </p:cNvSpPr>
          <p:nvPr>
            <p:ph type="body" idx="1"/>
          </p:nvPr>
        </p:nvSpPr>
        <p:spPr>
          <a:xfrm>
            <a:off x="944563" y="4424373"/>
            <a:ext cx="5106987" cy="4211637"/>
          </a:xfrm>
          <a:prstGeom prst="rect">
            <a:avLst/>
          </a:prstGeom>
          <a:noFill/>
          <a:ln/>
        </p:spPr>
        <p:txBody>
          <a:bodyPr lIns="93036" tIns="46518" rIns="93036" bIns="46518"/>
          <a:lstStyle/>
          <a:p>
            <a:pPr eaLnBrk="1" hangingPunct="1"/>
            <a:endParaRPr lang="es-ES_tradnl" dirty="0"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txBox="1">
            <a:spLocks noGrp="1" noChangeArrowheads="1"/>
          </p:cNvSpPr>
          <p:nvPr/>
        </p:nvSpPr>
        <p:spPr bwMode="auto">
          <a:xfrm>
            <a:off x="3971936" y="8831264"/>
            <a:ext cx="3038475" cy="465138"/>
          </a:xfrm>
          <a:prstGeom prst="rect">
            <a:avLst/>
          </a:prstGeom>
          <a:noFill/>
          <a:ln w="9525">
            <a:noFill/>
            <a:miter lim="800000"/>
            <a:headEnd/>
            <a:tailEnd/>
          </a:ln>
        </p:spPr>
        <p:txBody>
          <a:bodyPr lIns="91616" tIns="45807" rIns="91616" bIns="45807" anchor="b"/>
          <a:lstStyle/>
          <a:p>
            <a:pPr algn="r" defTabSz="913889"/>
            <a:fld id="{CBDB0122-B9FB-4959-94C8-DA8084B7A4FF}" type="slidenum">
              <a:rPr lang="es-ES_tradnl" sz="1200">
                <a:solidFill>
                  <a:prstClr val="black"/>
                </a:solidFill>
              </a:rPr>
              <a:pPr algn="r" defTabSz="913889"/>
              <a:t>30</a:t>
            </a:fld>
            <a:endParaRPr lang="es-ES_tradnl" sz="1200" dirty="0">
              <a:solidFill>
                <a:prstClr val="black"/>
              </a:solidFill>
            </a:endParaRPr>
          </a:p>
        </p:txBody>
      </p:sp>
      <p:sp>
        <p:nvSpPr>
          <p:cNvPr id="44035" name="Rectangle 7"/>
          <p:cNvSpPr txBox="1">
            <a:spLocks noGrp="1" noChangeArrowheads="1"/>
          </p:cNvSpPr>
          <p:nvPr/>
        </p:nvSpPr>
        <p:spPr bwMode="auto">
          <a:xfrm>
            <a:off x="4005264" y="8848732"/>
            <a:ext cx="2989262" cy="428625"/>
          </a:xfrm>
          <a:prstGeom prst="rect">
            <a:avLst/>
          </a:prstGeom>
          <a:noFill/>
          <a:ln w="9525">
            <a:noFill/>
            <a:miter lim="800000"/>
            <a:headEnd/>
            <a:tailEnd/>
          </a:ln>
        </p:spPr>
        <p:txBody>
          <a:bodyPr lIns="93031" tIns="46515" rIns="93031" bIns="46515" anchor="b"/>
          <a:lstStyle/>
          <a:p>
            <a:pPr algn="r" defTabSz="929508">
              <a:spcBef>
                <a:spcPct val="25000"/>
              </a:spcBef>
              <a:buFontTx/>
              <a:buChar char="•"/>
            </a:pPr>
            <a:fld id="{6D491EAF-F870-412E-824F-E1C1306A68D4}" type="slidenum">
              <a:rPr lang="en-US" sz="1200">
                <a:solidFill>
                  <a:prstClr val="black"/>
                </a:solidFill>
              </a:rPr>
              <a:pPr algn="r" defTabSz="929508">
                <a:spcBef>
                  <a:spcPct val="25000"/>
                </a:spcBef>
                <a:buFontTx/>
                <a:buChar char="•"/>
              </a:pPr>
              <a:t>30</a:t>
            </a:fld>
            <a:endParaRPr lang="en-US" sz="1200" dirty="0">
              <a:solidFill>
                <a:prstClr val="black"/>
              </a:solidFill>
            </a:endParaRPr>
          </a:p>
        </p:txBody>
      </p:sp>
      <p:sp>
        <p:nvSpPr>
          <p:cNvPr id="44036" name="Rectangle 2"/>
          <p:cNvSpPr>
            <a:spLocks noGrp="1" noRot="1" noChangeAspect="1" noChangeArrowheads="1" noTextEdit="1"/>
          </p:cNvSpPr>
          <p:nvPr>
            <p:ph type="sldImg"/>
          </p:nvPr>
        </p:nvSpPr>
        <p:spPr>
          <a:xfrm>
            <a:off x="1173163" y="719138"/>
            <a:ext cx="4657725" cy="3492500"/>
          </a:xfrm>
          <a:ln/>
        </p:spPr>
      </p:sp>
      <p:sp>
        <p:nvSpPr>
          <p:cNvPr id="44037" name="Rectangle 3"/>
          <p:cNvSpPr>
            <a:spLocks noGrp="1" noChangeArrowheads="1"/>
          </p:cNvSpPr>
          <p:nvPr>
            <p:ph type="body" idx="1"/>
          </p:nvPr>
        </p:nvSpPr>
        <p:spPr>
          <a:xfrm>
            <a:off x="944563" y="4424374"/>
            <a:ext cx="5106987" cy="4211637"/>
          </a:xfrm>
          <a:prstGeom prst="rect">
            <a:avLst/>
          </a:prstGeom>
          <a:noFill/>
          <a:ln/>
        </p:spPr>
        <p:txBody>
          <a:bodyPr lIns="93031" tIns="46515" rIns="93031" bIns="46515"/>
          <a:lstStyle/>
          <a:p>
            <a:pPr eaLnBrk="1" hangingPunct="1"/>
            <a:endParaRPr lang="es-ES_tradnl"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2AE19-CD09-44ED-85EF-CCA023F166E3}" type="slidenum">
              <a:rPr lang="en-US">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809153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txBox="1">
            <a:spLocks noGrp="1" noChangeArrowheads="1"/>
          </p:cNvSpPr>
          <p:nvPr/>
        </p:nvSpPr>
        <p:spPr bwMode="auto">
          <a:xfrm>
            <a:off x="3971936" y="8831264"/>
            <a:ext cx="3038475" cy="465138"/>
          </a:xfrm>
          <a:prstGeom prst="rect">
            <a:avLst/>
          </a:prstGeom>
          <a:noFill/>
          <a:ln w="9525">
            <a:noFill/>
            <a:miter lim="800000"/>
            <a:headEnd/>
            <a:tailEnd/>
          </a:ln>
        </p:spPr>
        <p:txBody>
          <a:bodyPr lIns="91616" tIns="45807" rIns="91616" bIns="45807" anchor="b"/>
          <a:lstStyle/>
          <a:p>
            <a:pPr algn="r" defTabSz="913889"/>
            <a:fld id="{CBDB0122-B9FB-4959-94C8-DA8084B7A4FF}" type="slidenum">
              <a:rPr lang="es-ES_tradnl" sz="1200">
                <a:solidFill>
                  <a:prstClr val="black"/>
                </a:solidFill>
              </a:rPr>
              <a:pPr algn="r" defTabSz="913889"/>
              <a:t>31</a:t>
            </a:fld>
            <a:endParaRPr lang="es-ES_tradnl" sz="1200" dirty="0">
              <a:solidFill>
                <a:prstClr val="black"/>
              </a:solidFill>
            </a:endParaRPr>
          </a:p>
        </p:txBody>
      </p:sp>
      <p:sp>
        <p:nvSpPr>
          <p:cNvPr id="44035" name="Rectangle 7"/>
          <p:cNvSpPr txBox="1">
            <a:spLocks noGrp="1" noChangeArrowheads="1"/>
          </p:cNvSpPr>
          <p:nvPr/>
        </p:nvSpPr>
        <p:spPr bwMode="auto">
          <a:xfrm>
            <a:off x="4005264" y="8848732"/>
            <a:ext cx="2989262" cy="428625"/>
          </a:xfrm>
          <a:prstGeom prst="rect">
            <a:avLst/>
          </a:prstGeom>
          <a:noFill/>
          <a:ln w="9525">
            <a:noFill/>
            <a:miter lim="800000"/>
            <a:headEnd/>
            <a:tailEnd/>
          </a:ln>
        </p:spPr>
        <p:txBody>
          <a:bodyPr lIns="93031" tIns="46515" rIns="93031" bIns="46515" anchor="b"/>
          <a:lstStyle/>
          <a:p>
            <a:pPr algn="r" defTabSz="929508">
              <a:spcBef>
                <a:spcPct val="25000"/>
              </a:spcBef>
              <a:buFontTx/>
              <a:buChar char="•"/>
            </a:pPr>
            <a:fld id="{6D491EAF-F870-412E-824F-E1C1306A68D4}" type="slidenum">
              <a:rPr lang="en-US" sz="1200">
                <a:solidFill>
                  <a:prstClr val="black"/>
                </a:solidFill>
              </a:rPr>
              <a:pPr algn="r" defTabSz="929508">
                <a:spcBef>
                  <a:spcPct val="25000"/>
                </a:spcBef>
                <a:buFontTx/>
                <a:buChar char="•"/>
              </a:pPr>
              <a:t>31</a:t>
            </a:fld>
            <a:endParaRPr lang="en-US" sz="1200" dirty="0">
              <a:solidFill>
                <a:prstClr val="black"/>
              </a:solidFill>
            </a:endParaRPr>
          </a:p>
        </p:txBody>
      </p:sp>
      <p:sp>
        <p:nvSpPr>
          <p:cNvPr id="44036" name="Rectangle 2"/>
          <p:cNvSpPr>
            <a:spLocks noGrp="1" noRot="1" noChangeAspect="1" noChangeArrowheads="1" noTextEdit="1"/>
          </p:cNvSpPr>
          <p:nvPr>
            <p:ph type="sldImg"/>
          </p:nvPr>
        </p:nvSpPr>
        <p:spPr>
          <a:xfrm>
            <a:off x="1173163" y="719138"/>
            <a:ext cx="4657725" cy="3492500"/>
          </a:xfrm>
          <a:ln/>
        </p:spPr>
      </p:sp>
      <p:sp>
        <p:nvSpPr>
          <p:cNvPr id="44037" name="Rectangle 3"/>
          <p:cNvSpPr>
            <a:spLocks noGrp="1" noChangeArrowheads="1"/>
          </p:cNvSpPr>
          <p:nvPr>
            <p:ph type="body" idx="1"/>
          </p:nvPr>
        </p:nvSpPr>
        <p:spPr>
          <a:xfrm>
            <a:off x="944563" y="4424374"/>
            <a:ext cx="5106987" cy="4211637"/>
          </a:xfrm>
          <a:prstGeom prst="rect">
            <a:avLst/>
          </a:prstGeom>
          <a:noFill/>
          <a:ln/>
        </p:spPr>
        <p:txBody>
          <a:bodyPr lIns="93031" tIns="46515" rIns="93031" bIns="46515"/>
          <a:lstStyle/>
          <a:p>
            <a:pPr eaLnBrk="1" hangingPunct="1"/>
            <a:endParaRPr lang="es-ES_tradnl" dirty="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txBox="1">
            <a:spLocks noGrp="1" noChangeArrowheads="1"/>
          </p:cNvSpPr>
          <p:nvPr/>
        </p:nvSpPr>
        <p:spPr bwMode="auto">
          <a:xfrm>
            <a:off x="3971935" y="8831264"/>
            <a:ext cx="3038475" cy="465138"/>
          </a:xfrm>
          <a:prstGeom prst="rect">
            <a:avLst/>
          </a:prstGeom>
          <a:noFill/>
          <a:ln w="9525">
            <a:noFill/>
            <a:miter lim="800000"/>
            <a:headEnd/>
            <a:tailEnd/>
          </a:ln>
        </p:spPr>
        <p:txBody>
          <a:bodyPr lIns="91621" tIns="45810" rIns="91621" bIns="45810" anchor="b"/>
          <a:lstStyle/>
          <a:p>
            <a:pPr algn="r" defTabSz="913940"/>
            <a:fld id="{CBDB0122-B9FB-4959-94C8-DA8084B7A4FF}" type="slidenum">
              <a:rPr lang="es-ES_tradnl" sz="1200">
                <a:solidFill>
                  <a:prstClr val="black"/>
                </a:solidFill>
              </a:rPr>
              <a:pPr algn="r" defTabSz="913940"/>
              <a:t>32</a:t>
            </a:fld>
            <a:endParaRPr lang="es-ES_tradnl" sz="1200" dirty="0">
              <a:solidFill>
                <a:prstClr val="black"/>
              </a:solidFill>
            </a:endParaRPr>
          </a:p>
        </p:txBody>
      </p:sp>
      <p:sp>
        <p:nvSpPr>
          <p:cNvPr id="44035" name="Rectangle 7"/>
          <p:cNvSpPr txBox="1">
            <a:spLocks noGrp="1" noChangeArrowheads="1"/>
          </p:cNvSpPr>
          <p:nvPr/>
        </p:nvSpPr>
        <p:spPr bwMode="auto">
          <a:xfrm>
            <a:off x="4005264" y="8848732"/>
            <a:ext cx="2989262" cy="428625"/>
          </a:xfrm>
          <a:prstGeom prst="rect">
            <a:avLst/>
          </a:prstGeom>
          <a:noFill/>
          <a:ln w="9525">
            <a:noFill/>
            <a:miter lim="800000"/>
            <a:headEnd/>
            <a:tailEnd/>
          </a:ln>
        </p:spPr>
        <p:txBody>
          <a:bodyPr lIns="93036" tIns="46518" rIns="93036" bIns="46518" anchor="b"/>
          <a:lstStyle/>
          <a:p>
            <a:pPr algn="r" defTabSz="929560" eaLnBrk="0" hangingPunct="0">
              <a:spcBef>
                <a:spcPct val="25000"/>
              </a:spcBef>
              <a:buFontTx/>
              <a:buChar char="•"/>
            </a:pPr>
            <a:fld id="{6D491EAF-F870-412E-824F-E1C1306A68D4}" type="slidenum">
              <a:rPr lang="en-US" sz="1200">
                <a:solidFill>
                  <a:prstClr val="black"/>
                </a:solidFill>
              </a:rPr>
              <a:pPr algn="r" defTabSz="929560" eaLnBrk="0" hangingPunct="0">
                <a:spcBef>
                  <a:spcPct val="25000"/>
                </a:spcBef>
                <a:buFontTx/>
                <a:buChar char="•"/>
              </a:pPr>
              <a:t>32</a:t>
            </a:fld>
            <a:endParaRPr lang="en-US" sz="1200" dirty="0">
              <a:solidFill>
                <a:prstClr val="black"/>
              </a:solidFill>
            </a:endParaRPr>
          </a:p>
        </p:txBody>
      </p:sp>
      <p:sp>
        <p:nvSpPr>
          <p:cNvPr id="44036" name="Rectangle 2"/>
          <p:cNvSpPr>
            <a:spLocks noGrp="1" noRot="1" noChangeAspect="1" noChangeArrowheads="1" noTextEdit="1"/>
          </p:cNvSpPr>
          <p:nvPr>
            <p:ph type="sldImg"/>
          </p:nvPr>
        </p:nvSpPr>
        <p:spPr>
          <a:xfrm>
            <a:off x="1173163" y="719138"/>
            <a:ext cx="4657725" cy="3492500"/>
          </a:xfrm>
          <a:ln/>
        </p:spPr>
      </p:sp>
      <p:sp>
        <p:nvSpPr>
          <p:cNvPr id="44037" name="Rectangle 3"/>
          <p:cNvSpPr>
            <a:spLocks noGrp="1" noChangeArrowheads="1"/>
          </p:cNvSpPr>
          <p:nvPr>
            <p:ph type="body" idx="1"/>
          </p:nvPr>
        </p:nvSpPr>
        <p:spPr>
          <a:xfrm>
            <a:off x="944563" y="4424373"/>
            <a:ext cx="5106987" cy="4211637"/>
          </a:xfrm>
          <a:prstGeom prst="rect">
            <a:avLst/>
          </a:prstGeom>
          <a:noFill/>
          <a:ln/>
        </p:spPr>
        <p:txBody>
          <a:bodyPr lIns="93036" tIns="46518" rIns="93036" bIns="46518"/>
          <a:lstStyle/>
          <a:p>
            <a:pPr eaLnBrk="1" hangingPunct="1"/>
            <a:endParaRPr lang="es-ES_tradnl" dirty="0"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txBox="1">
            <a:spLocks noGrp="1" noChangeArrowheads="1"/>
          </p:cNvSpPr>
          <p:nvPr/>
        </p:nvSpPr>
        <p:spPr bwMode="auto">
          <a:xfrm>
            <a:off x="3971935" y="8831264"/>
            <a:ext cx="3038475" cy="465138"/>
          </a:xfrm>
          <a:prstGeom prst="rect">
            <a:avLst/>
          </a:prstGeom>
          <a:noFill/>
          <a:ln w="9525">
            <a:noFill/>
            <a:miter lim="800000"/>
            <a:headEnd/>
            <a:tailEnd/>
          </a:ln>
        </p:spPr>
        <p:txBody>
          <a:bodyPr lIns="91621" tIns="45810" rIns="91621" bIns="45810" anchor="b"/>
          <a:lstStyle/>
          <a:p>
            <a:pPr algn="r" defTabSz="913940"/>
            <a:fld id="{CBDB0122-B9FB-4959-94C8-DA8084B7A4FF}" type="slidenum">
              <a:rPr lang="es-ES_tradnl" sz="1200">
                <a:solidFill>
                  <a:prstClr val="black"/>
                </a:solidFill>
              </a:rPr>
              <a:pPr algn="r" defTabSz="913940"/>
              <a:t>33</a:t>
            </a:fld>
            <a:endParaRPr lang="es-ES_tradnl" sz="1200" dirty="0">
              <a:solidFill>
                <a:prstClr val="black"/>
              </a:solidFill>
            </a:endParaRPr>
          </a:p>
        </p:txBody>
      </p:sp>
      <p:sp>
        <p:nvSpPr>
          <p:cNvPr id="44035" name="Rectangle 7"/>
          <p:cNvSpPr txBox="1">
            <a:spLocks noGrp="1" noChangeArrowheads="1"/>
          </p:cNvSpPr>
          <p:nvPr/>
        </p:nvSpPr>
        <p:spPr bwMode="auto">
          <a:xfrm>
            <a:off x="4005264" y="8848732"/>
            <a:ext cx="2989262" cy="428625"/>
          </a:xfrm>
          <a:prstGeom prst="rect">
            <a:avLst/>
          </a:prstGeom>
          <a:noFill/>
          <a:ln w="9525">
            <a:noFill/>
            <a:miter lim="800000"/>
            <a:headEnd/>
            <a:tailEnd/>
          </a:ln>
        </p:spPr>
        <p:txBody>
          <a:bodyPr lIns="93036" tIns="46518" rIns="93036" bIns="46518" anchor="b"/>
          <a:lstStyle/>
          <a:p>
            <a:pPr algn="r" defTabSz="929560" eaLnBrk="0" hangingPunct="0">
              <a:spcBef>
                <a:spcPct val="25000"/>
              </a:spcBef>
              <a:buFontTx/>
              <a:buChar char="•"/>
            </a:pPr>
            <a:fld id="{6D491EAF-F870-412E-824F-E1C1306A68D4}" type="slidenum">
              <a:rPr lang="en-US" sz="1200">
                <a:solidFill>
                  <a:prstClr val="black"/>
                </a:solidFill>
              </a:rPr>
              <a:pPr algn="r" defTabSz="929560" eaLnBrk="0" hangingPunct="0">
                <a:spcBef>
                  <a:spcPct val="25000"/>
                </a:spcBef>
                <a:buFontTx/>
                <a:buChar char="•"/>
              </a:pPr>
              <a:t>33</a:t>
            </a:fld>
            <a:endParaRPr lang="en-US" sz="1200" dirty="0">
              <a:solidFill>
                <a:prstClr val="black"/>
              </a:solidFill>
            </a:endParaRPr>
          </a:p>
        </p:txBody>
      </p:sp>
      <p:sp>
        <p:nvSpPr>
          <p:cNvPr id="44036" name="Rectangle 2"/>
          <p:cNvSpPr>
            <a:spLocks noGrp="1" noRot="1" noChangeAspect="1" noChangeArrowheads="1" noTextEdit="1"/>
          </p:cNvSpPr>
          <p:nvPr>
            <p:ph type="sldImg"/>
          </p:nvPr>
        </p:nvSpPr>
        <p:spPr>
          <a:xfrm>
            <a:off x="1173163" y="719138"/>
            <a:ext cx="4657725" cy="3492500"/>
          </a:xfrm>
          <a:ln/>
        </p:spPr>
      </p:sp>
      <p:sp>
        <p:nvSpPr>
          <p:cNvPr id="44037" name="Rectangle 3"/>
          <p:cNvSpPr>
            <a:spLocks noGrp="1" noChangeArrowheads="1"/>
          </p:cNvSpPr>
          <p:nvPr>
            <p:ph type="body" idx="1"/>
          </p:nvPr>
        </p:nvSpPr>
        <p:spPr>
          <a:xfrm>
            <a:off x="944563" y="4424373"/>
            <a:ext cx="5106987" cy="4211637"/>
          </a:xfrm>
          <a:prstGeom prst="rect">
            <a:avLst/>
          </a:prstGeom>
          <a:noFill/>
          <a:ln/>
        </p:spPr>
        <p:txBody>
          <a:bodyPr lIns="93036" tIns="46518" rIns="93036" bIns="46518"/>
          <a:lstStyle/>
          <a:p>
            <a:pPr eaLnBrk="1" hangingPunct="1"/>
            <a:endParaRPr lang="es-ES_tradnl" dirty="0"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txBox="1">
            <a:spLocks noGrp="1" noChangeArrowheads="1"/>
          </p:cNvSpPr>
          <p:nvPr/>
        </p:nvSpPr>
        <p:spPr bwMode="auto">
          <a:xfrm>
            <a:off x="3971937" y="8831264"/>
            <a:ext cx="3038475" cy="465138"/>
          </a:xfrm>
          <a:prstGeom prst="rect">
            <a:avLst/>
          </a:prstGeom>
          <a:noFill/>
          <a:ln w="9525">
            <a:noFill/>
            <a:miter lim="800000"/>
            <a:headEnd/>
            <a:tailEnd/>
          </a:ln>
        </p:spPr>
        <p:txBody>
          <a:bodyPr lIns="91611" tIns="45804" rIns="91611" bIns="45804" anchor="b"/>
          <a:lstStyle/>
          <a:p>
            <a:pPr algn="r" defTabSz="913838"/>
            <a:fld id="{CBDB0122-B9FB-4959-94C8-DA8084B7A4FF}" type="slidenum">
              <a:rPr lang="es-ES_tradnl" sz="1200">
                <a:solidFill>
                  <a:prstClr val="black"/>
                </a:solidFill>
              </a:rPr>
              <a:pPr algn="r" defTabSz="913838"/>
              <a:t>34</a:t>
            </a:fld>
            <a:endParaRPr lang="es-ES_tradnl" sz="1200" dirty="0">
              <a:solidFill>
                <a:prstClr val="black"/>
              </a:solidFill>
            </a:endParaRPr>
          </a:p>
        </p:txBody>
      </p:sp>
      <p:sp>
        <p:nvSpPr>
          <p:cNvPr id="44035" name="Rectangle 7"/>
          <p:cNvSpPr txBox="1">
            <a:spLocks noGrp="1" noChangeArrowheads="1"/>
          </p:cNvSpPr>
          <p:nvPr/>
        </p:nvSpPr>
        <p:spPr bwMode="auto">
          <a:xfrm>
            <a:off x="4005264" y="8848732"/>
            <a:ext cx="2989262" cy="428625"/>
          </a:xfrm>
          <a:prstGeom prst="rect">
            <a:avLst/>
          </a:prstGeom>
          <a:noFill/>
          <a:ln w="9525">
            <a:noFill/>
            <a:miter lim="800000"/>
            <a:headEnd/>
            <a:tailEnd/>
          </a:ln>
        </p:spPr>
        <p:txBody>
          <a:bodyPr lIns="93026" tIns="46512" rIns="93026" bIns="46512" anchor="b"/>
          <a:lstStyle/>
          <a:p>
            <a:pPr algn="r" defTabSz="929456">
              <a:spcBef>
                <a:spcPct val="25000"/>
              </a:spcBef>
              <a:buFontTx/>
              <a:buChar char="•"/>
            </a:pPr>
            <a:fld id="{6D491EAF-F870-412E-824F-E1C1306A68D4}" type="slidenum">
              <a:rPr lang="en-US" sz="1200">
                <a:solidFill>
                  <a:prstClr val="black"/>
                </a:solidFill>
              </a:rPr>
              <a:pPr algn="r" defTabSz="929456">
                <a:spcBef>
                  <a:spcPct val="25000"/>
                </a:spcBef>
                <a:buFontTx/>
                <a:buChar char="•"/>
              </a:pPr>
              <a:t>34</a:t>
            </a:fld>
            <a:endParaRPr lang="en-US" sz="1200" dirty="0">
              <a:solidFill>
                <a:prstClr val="black"/>
              </a:solidFill>
            </a:endParaRPr>
          </a:p>
        </p:txBody>
      </p:sp>
      <p:sp>
        <p:nvSpPr>
          <p:cNvPr id="44036" name="Rectangle 2"/>
          <p:cNvSpPr>
            <a:spLocks noGrp="1" noRot="1" noChangeAspect="1" noChangeArrowheads="1" noTextEdit="1"/>
          </p:cNvSpPr>
          <p:nvPr>
            <p:ph type="sldImg"/>
          </p:nvPr>
        </p:nvSpPr>
        <p:spPr>
          <a:xfrm>
            <a:off x="1173163" y="719138"/>
            <a:ext cx="4657725" cy="3492500"/>
          </a:xfrm>
          <a:ln/>
        </p:spPr>
      </p:sp>
      <p:sp>
        <p:nvSpPr>
          <p:cNvPr id="44037" name="Rectangle 3"/>
          <p:cNvSpPr>
            <a:spLocks noGrp="1" noChangeArrowheads="1"/>
          </p:cNvSpPr>
          <p:nvPr>
            <p:ph type="body" idx="1"/>
          </p:nvPr>
        </p:nvSpPr>
        <p:spPr>
          <a:xfrm>
            <a:off x="944563" y="4424375"/>
            <a:ext cx="5106987" cy="4211637"/>
          </a:xfrm>
          <a:prstGeom prst="rect">
            <a:avLst/>
          </a:prstGeom>
          <a:noFill/>
          <a:ln/>
        </p:spPr>
        <p:txBody>
          <a:bodyPr lIns="93026" tIns="46512" rIns="93026" bIns="46512"/>
          <a:lstStyle/>
          <a:p>
            <a:pPr eaLnBrk="1" hangingPunct="1"/>
            <a:endParaRPr lang="es-ES_tradnl" dirty="0"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txBox="1">
            <a:spLocks noGrp="1" noChangeArrowheads="1"/>
          </p:cNvSpPr>
          <p:nvPr/>
        </p:nvSpPr>
        <p:spPr bwMode="auto">
          <a:xfrm>
            <a:off x="3971935" y="8831264"/>
            <a:ext cx="3038475" cy="465138"/>
          </a:xfrm>
          <a:prstGeom prst="rect">
            <a:avLst/>
          </a:prstGeom>
          <a:noFill/>
          <a:ln w="9525">
            <a:noFill/>
            <a:miter lim="800000"/>
            <a:headEnd/>
            <a:tailEnd/>
          </a:ln>
        </p:spPr>
        <p:txBody>
          <a:bodyPr lIns="91621" tIns="45810" rIns="91621" bIns="45810" anchor="b"/>
          <a:lstStyle/>
          <a:p>
            <a:pPr algn="r" defTabSz="913940"/>
            <a:fld id="{CBDB0122-B9FB-4959-94C8-DA8084B7A4FF}" type="slidenum">
              <a:rPr lang="es-ES_tradnl" sz="1200">
                <a:solidFill>
                  <a:prstClr val="black"/>
                </a:solidFill>
              </a:rPr>
              <a:pPr algn="r" defTabSz="913940"/>
              <a:t>35</a:t>
            </a:fld>
            <a:endParaRPr lang="es-ES_tradnl" sz="1200" dirty="0">
              <a:solidFill>
                <a:prstClr val="black"/>
              </a:solidFill>
            </a:endParaRPr>
          </a:p>
        </p:txBody>
      </p:sp>
      <p:sp>
        <p:nvSpPr>
          <p:cNvPr id="44035" name="Rectangle 7"/>
          <p:cNvSpPr txBox="1">
            <a:spLocks noGrp="1" noChangeArrowheads="1"/>
          </p:cNvSpPr>
          <p:nvPr/>
        </p:nvSpPr>
        <p:spPr bwMode="auto">
          <a:xfrm>
            <a:off x="4005264" y="8848732"/>
            <a:ext cx="2989262" cy="428625"/>
          </a:xfrm>
          <a:prstGeom prst="rect">
            <a:avLst/>
          </a:prstGeom>
          <a:noFill/>
          <a:ln w="9525">
            <a:noFill/>
            <a:miter lim="800000"/>
            <a:headEnd/>
            <a:tailEnd/>
          </a:ln>
        </p:spPr>
        <p:txBody>
          <a:bodyPr lIns="93036" tIns="46518" rIns="93036" bIns="46518" anchor="b"/>
          <a:lstStyle/>
          <a:p>
            <a:pPr algn="r" defTabSz="929560" eaLnBrk="0" hangingPunct="0">
              <a:spcBef>
                <a:spcPct val="25000"/>
              </a:spcBef>
              <a:buFontTx/>
              <a:buChar char="•"/>
            </a:pPr>
            <a:fld id="{6D491EAF-F870-412E-824F-E1C1306A68D4}" type="slidenum">
              <a:rPr lang="en-US" sz="1200">
                <a:solidFill>
                  <a:prstClr val="black"/>
                </a:solidFill>
              </a:rPr>
              <a:pPr algn="r" defTabSz="929560" eaLnBrk="0" hangingPunct="0">
                <a:spcBef>
                  <a:spcPct val="25000"/>
                </a:spcBef>
                <a:buFontTx/>
                <a:buChar char="•"/>
              </a:pPr>
              <a:t>35</a:t>
            </a:fld>
            <a:endParaRPr lang="en-US" sz="1200" dirty="0">
              <a:solidFill>
                <a:prstClr val="black"/>
              </a:solidFill>
            </a:endParaRPr>
          </a:p>
        </p:txBody>
      </p:sp>
      <p:sp>
        <p:nvSpPr>
          <p:cNvPr id="44036" name="Rectangle 2"/>
          <p:cNvSpPr>
            <a:spLocks noGrp="1" noRot="1" noChangeAspect="1" noChangeArrowheads="1" noTextEdit="1"/>
          </p:cNvSpPr>
          <p:nvPr>
            <p:ph type="sldImg"/>
          </p:nvPr>
        </p:nvSpPr>
        <p:spPr>
          <a:xfrm>
            <a:off x="1173163" y="719138"/>
            <a:ext cx="4657725" cy="3492500"/>
          </a:xfrm>
          <a:ln/>
        </p:spPr>
      </p:sp>
      <p:sp>
        <p:nvSpPr>
          <p:cNvPr id="44037" name="Rectangle 3"/>
          <p:cNvSpPr>
            <a:spLocks noGrp="1" noChangeArrowheads="1"/>
          </p:cNvSpPr>
          <p:nvPr>
            <p:ph type="body" idx="1"/>
          </p:nvPr>
        </p:nvSpPr>
        <p:spPr>
          <a:xfrm>
            <a:off x="944563" y="4424373"/>
            <a:ext cx="5106987" cy="4211637"/>
          </a:xfrm>
          <a:prstGeom prst="rect">
            <a:avLst/>
          </a:prstGeom>
          <a:noFill/>
          <a:ln/>
        </p:spPr>
        <p:txBody>
          <a:bodyPr lIns="93036" tIns="46518" rIns="93036" bIns="46518"/>
          <a:lstStyle/>
          <a:p>
            <a:pPr eaLnBrk="1" hangingPunct="1"/>
            <a:endParaRPr lang="es-ES_tradnl" dirty="0"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txBox="1">
            <a:spLocks noGrp="1" noChangeArrowheads="1"/>
          </p:cNvSpPr>
          <p:nvPr/>
        </p:nvSpPr>
        <p:spPr bwMode="auto">
          <a:xfrm>
            <a:off x="3971935" y="8831264"/>
            <a:ext cx="3038475" cy="465138"/>
          </a:xfrm>
          <a:prstGeom prst="rect">
            <a:avLst/>
          </a:prstGeom>
          <a:noFill/>
          <a:ln w="9525">
            <a:noFill/>
            <a:miter lim="800000"/>
            <a:headEnd/>
            <a:tailEnd/>
          </a:ln>
        </p:spPr>
        <p:txBody>
          <a:bodyPr lIns="91621" tIns="45810" rIns="91621" bIns="45810" anchor="b"/>
          <a:lstStyle/>
          <a:p>
            <a:pPr algn="r" defTabSz="913940"/>
            <a:fld id="{CBDB0122-B9FB-4959-94C8-DA8084B7A4FF}" type="slidenum">
              <a:rPr lang="es-ES_tradnl" sz="1200">
                <a:solidFill>
                  <a:prstClr val="black"/>
                </a:solidFill>
              </a:rPr>
              <a:pPr algn="r" defTabSz="913940"/>
              <a:t>36</a:t>
            </a:fld>
            <a:endParaRPr lang="es-ES_tradnl" sz="1200" dirty="0">
              <a:solidFill>
                <a:prstClr val="black"/>
              </a:solidFill>
            </a:endParaRPr>
          </a:p>
        </p:txBody>
      </p:sp>
      <p:sp>
        <p:nvSpPr>
          <p:cNvPr id="44035" name="Rectangle 7"/>
          <p:cNvSpPr txBox="1">
            <a:spLocks noGrp="1" noChangeArrowheads="1"/>
          </p:cNvSpPr>
          <p:nvPr/>
        </p:nvSpPr>
        <p:spPr bwMode="auto">
          <a:xfrm>
            <a:off x="4005264" y="8848732"/>
            <a:ext cx="2989262" cy="428625"/>
          </a:xfrm>
          <a:prstGeom prst="rect">
            <a:avLst/>
          </a:prstGeom>
          <a:noFill/>
          <a:ln w="9525">
            <a:noFill/>
            <a:miter lim="800000"/>
            <a:headEnd/>
            <a:tailEnd/>
          </a:ln>
        </p:spPr>
        <p:txBody>
          <a:bodyPr lIns="93036" tIns="46518" rIns="93036" bIns="46518" anchor="b"/>
          <a:lstStyle/>
          <a:p>
            <a:pPr algn="r" defTabSz="929560" eaLnBrk="0" hangingPunct="0">
              <a:spcBef>
                <a:spcPct val="25000"/>
              </a:spcBef>
              <a:buFontTx/>
              <a:buChar char="•"/>
            </a:pPr>
            <a:fld id="{6D491EAF-F870-412E-824F-E1C1306A68D4}" type="slidenum">
              <a:rPr lang="en-US" sz="1200">
                <a:solidFill>
                  <a:prstClr val="black"/>
                </a:solidFill>
              </a:rPr>
              <a:pPr algn="r" defTabSz="929560" eaLnBrk="0" hangingPunct="0">
                <a:spcBef>
                  <a:spcPct val="25000"/>
                </a:spcBef>
                <a:buFontTx/>
                <a:buChar char="•"/>
              </a:pPr>
              <a:t>36</a:t>
            </a:fld>
            <a:endParaRPr lang="en-US" sz="1200" dirty="0">
              <a:solidFill>
                <a:prstClr val="black"/>
              </a:solidFill>
            </a:endParaRPr>
          </a:p>
        </p:txBody>
      </p:sp>
      <p:sp>
        <p:nvSpPr>
          <p:cNvPr id="44036" name="Rectangle 2"/>
          <p:cNvSpPr>
            <a:spLocks noGrp="1" noRot="1" noChangeAspect="1" noChangeArrowheads="1" noTextEdit="1"/>
          </p:cNvSpPr>
          <p:nvPr>
            <p:ph type="sldImg"/>
          </p:nvPr>
        </p:nvSpPr>
        <p:spPr>
          <a:xfrm>
            <a:off x="1173163" y="719138"/>
            <a:ext cx="4657725" cy="3492500"/>
          </a:xfrm>
          <a:ln/>
        </p:spPr>
      </p:sp>
      <p:sp>
        <p:nvSpPr>
          <p:cNvPr id="44037" name="Rectangle 3"/>
          <p:cNvSpPr>
            <a:spLocks noGrp="1" noChangeArrowheads="1"/>
          </p:cNvSpPr>
          <p:nvPr>
            <p:ph type="body" idx="1"/>
          </p:nvPr>
        </p:nvSpPr>
        <p:spPr>
          <a:xfrm>
            <a:off x="944563" y="4424373"/>
            <a:ext cx="5106987" cy="4211637"/>
          </a:xfrm>
          <a:prstGeom prst="rect">
            <a:avLst/>
          </a:prstGeom>
          <a:noFill/>
          <a:ln/>
        </p:spPr>
        <p:txBody>
          <a:bodyPr lIns="93036" tIns="46518" rIns="93036" bIns="46518"/>
          <a:lstStyle/>
          <a:p>
            <a:pPr eaLnBrk="1" hangingPunct="1"/>
            <a:endParaRPr lang="es-ES_tradnl" dirty="0"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txBox="1">
            <a:spLocks noGrp="1" noChangeArrowheads="1"/>
          </p:cNvSpPr>
          <p:nvPr/>
        </p:nvSpPr>
        <p:spPr bwMode="auto">
          <a:xfrm>
            <a:off x="3971935" y="8831264"/>
            <a:ext cx="3038475" cy="465138"/>
          </a:xfrm>
          <a:prstGeom prst="rect">
            <a:avLst/>
          </a:prstGeom>
          <a:noFill/>
          <a:ln w="9525">
            <a:noFill/>
            <a:miter lim="800000"/>
            <a:headEnd/>
            <a:tailEnd/>
          </a:ln>
        </p:spPr>
        <p:txBody>
          <a:bodyPr lIns="91621" tIns="45810" rIns="91621" bIns="45810" anchor="b"/>
          <a:lstStyle/>
          <a:p>
            <a:pPr algn="r" defTabSz="913940"/>
            <a:fld id="{CBDB0122-B9FB-4959-94C8-DA8084B7A4FF}" type="slidenum">
              <a:rPr lang="es-ES_tradnl" sz="1200">
                <a:solidFill>
                  <a:prstClr val="black"/>
                </a:solidFill>
              </a:rPr>
              <a:pPr algn="r" defTabSz="913940"/>
              <a:t>37</a:t>
            </a:fld>
            <a:endParaRPr lang="es-ES_tradnl" sz="1200" dirty="0">
              <a:solidFill>
                <a:prstClr val="black"/>
              </a:solidFill>
            </a:endParaRPr>
          </a:p>
        </p:txBody>
      </p:sp>
      <p:sp>
        <p:nvSpPr>
          <p:cNvPr id="44035" name="Rectangle 7"/>
          <p:cNvSpPr txBox="1">
            <a:spLocks noGrp="1" noChangeArrowheads="1"/>
          </p:cNvSpPr>
          <p:nvPr/>
        </p:nvSpPr>
        <p:spPr bwMode="auto">
          <a:xfrm>
            <a:off x="4005264" y="8848732"/>
            <a:ext cx="2989262" cy="428625"/>
          </a:xfrm>
          <a:prstGeom prst="rect">
            <a:avLst/>
          </a:prstGeom>
          <a:noFill/>
          <a:ln w="9525">
            <a:noFill/>
            <a:miter lim="800000"/>
            <a:headEnd/>
            <a:tailEnd/>
          </a:ln>
        </p:spPr>
        <p:txBody>
          <a:bodyPr lIns="93036" tIns="46518" rIns="93036" bIns="46518" anchor="b"/>
          <a:lstStyle/>
          <a:p>
            <a:pPr algn="r" defTabSz="929560" eaLnBrk="0" hangingPunct="0">
              <a:spcBef>
                <a:spcPct val="25000"/>
              </a:spcBef>
              <a:buFontTx/>
              <a:buChar char="•"/>
            </a:pPr>
            <a:fld id="{6D491EAF-F870-412E-824F-E1C1306A68D4}" type="slidenum">
              <a:rPr lang="en-US" sz="1200">
                <a:solidFill>
                  <a:prstClr val="black"/>
                </a:solidFill>
              </a:rPr>
              <a:pPr algn="r" defTabSz="929560" eaLnBrk="0" hangingPunct="0">
                <a:spcBef>
                  <a:spcPct val="25000"/>
                </a:spcBef>
                <a:buFontTx/>
                <a:buChar char="•"/>
              </a:pPr>
              <a:t>37</a:t>
            </a:fld>
            <a:endParaRPr lang="en-US" sz="1200" dirty="0">
              <a:solidFill>
                <a:prstClr val="black"/>
              </a:solidFill>
            </a:endParaRPr>
          </a:p>
        </p:txBody>
      </p:sp>
      <p:sp>
        <p:nvSpPr>
          <p:cNvPr id="44036" name="Rectangle 2"/>
          <p:cNvSpPr>
            <a:spLocks noGrp="1" noRot="1" noChangeAspect="1" noChangeArrowheads="1" noTextEdit="1"/>
          </p:cNvSpPr>
          <p:nvPr>
            <p:ph type="sldImg"/>
          </p:nvPr>
        </p:nvSpPr>
        <p:spPr>
          <a:xfrm>
            <a:off x="1173163" y="719138"/>
            <a:ext cx="4657725" cy="3492500"/>
          </a:xfrm>
          <a:ln/>
        </p:spPr>
      </p:sp>
      <p:sp>
        <p:nvSpPr>
          <p:cNvPr id="44037" name="Rectangle 3"/>
          <p:cNvSpPr>
            <a:spLocks noGrp="1" noChangeArrowheads="1"/>
          </p:cNvSpPr>
          <p:nvPr>
            <p:ph type="body" idx="1"/>
          </p:nvPr>
        </p:nvSpPr>
        <p:spPr>
          <a:xfrm>
            <a:off x="944563" y="4424373"/>
            <a:ext cx="5106987" cy="4211637"/>
          </a:xfrm>
          <a:prstGeom prst="rect">
            <a:avLst/>
          </a:prstGeom>
          <a:noFill/>
          <a:ln/>
        </p:spPr>
        <p:txBody>
          <a:bodyPr lIns="93036" tIns="46518" rIns="93036" bIns="46518"/>
          <a:lstStyle/>
          <a:p>
            <a:pPr eaLnBrk="1" hangingPunct="1"/>
            <a:endParaRPr lang="es-ES_tradnl" dirty="0"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txBox="1">
            <a:spLocks noGrp="1" noChangeArrowheads="1"/>
          </p:cNvSpPr>
          <p:nvPr/>
        </p:nvSpPr>
        <p:spPr bwMode="auto">
          <a:xfrm>
            <a:off x="3971935" y="8831264"/>
            <a:ext cx="3038475" cy="465138"/>
          </a:xfrm>
          <a:prstGeom prst="rect">
            <a:avLst/>
          </a:prstGeom>
          <a:noFill/>
          <a:ln w="9525">
            <a:noFill/>
            <a:miter lim="800000"/>
            <a:headEnd/>
            <a:tailEnd/>
          </a:ln>
        </p:spPr>
        <p:txBody>
          <a:bodyPr lIns="91621" tIns="45810" rIns="91621" bIns="45810" anchor="b"/>
          <a:lstStyle/>
          <a:p>
            <a:pPr algn="r" defTabSz="913940"/>
            <a:fld id="{CBDB0122-B9FB-4959-94C8-DA8084B7A4FF}" type="slidenum">
              <a:rPr lang="es-ES_tradnl" sz="1200">
                <a:solidFill>
                  <a:prstClr val="black"/>
                </a:solidFill>
              </a:rPr>
              <a:pPr algn="r" defTabSz="913940"/>
              <a:t>38</a:t>
            </a:fld>
            <a:endParaRPr lang="es-ES_tradnl" sz="1200" dirty="0">
              <a:solidFill>
                <a:prstClr val="black"/>
              </a:solidFill>
            </a:endParaRPr>
          </a:p>
        </p:txBody>
      </p:sp>
      <p:sp>
        <p:nvSpPr>
          <p:cNvPr id="44035" name="Rectangle 7"/>
          <p:cNvSpPr txBox="1">
            <a:spLocks noGrp="1" noChangeArrowheads="1"/>
          </p:cNvSpPr>
          <p:nvPr/>
        </p:nvSpPr>
        <p:spPr bwMode="auto">
          <a:xfrm>
            <a:off x="4005264" y="8848732"/>
            <a:ext cx="2989262" cy="428625"/>
          </a:xfrm>
          <a:prstGeom prst="rect">
            <a:avLst/>
          </a:prstGeom>
          <a:noFill/>
          <a:ln w="9525">
            <a:noFill/>
            <a:miter lim="800000"/>
            <a:headEnd/>
            <a:tailEnd/>
          </a:ln>
        </p:spPr>
        <p:txBody>
          <a:bodyPr lIns="93036" tIns="46518" rIns="93036" bIns="46518" anchor="b"/>
          <a:lstStyle/>
          <a:p>
            <a:pPr algn="r" defTabSz="929560" eaLnBrk="0" hangingPunct="0">
              <a:spcBef>
                <a:spcPct val="25000"/>
              </a:spcBef>
              <a:buFontTx/>
              <a:buChar char="•"/>
            </a:pPr>
            <a:fld id="{6D491EAF-F870-412E-824F-E1C1306A68D4}" type="slidenum">
              <a:rPr lang="en-US" sz="1200">
                <a:solidFill>
                  <a:prstClr val="black"/>
                </a:solidFill>
              </a:rPr>
              <a:pPr algn="r" defTabSz="929560" eaLnBrk="0" hangingPunct="0">
                <a:spcBef>
                  <a:spcPct val="25000"/>
                </a:spcBef>
                <a:buFontTx/>
                <a:buChar char="•"/>
              </a:pPr>
              <a:t>38</a:t>
            </a:fld>
            <a:endParaRPr lang="en-US" sz="1200" dirty="0">
              <a:solidFill>
                <a:prstClr val="black"/>
              </a:solidFill>
            </a:endParaRPr>
          </a:p>
        </p:txBody>
      </p:sp>
      <p:sp>
        <p:nvSpPr>
          <p:cNvPr id="44036" name="Rectangle 2"/>
          <p:cNvSpPr>
            <a:spLocks noGrp="1" noRot="1" noChangeAspect="1" noChangeArrowheads="1" noTextEdit="1"/>
          </p:cNvSpPr>
          <p:nvPr>
            <p:ph type="sldImg"/>
          </p:nvPr>
        </p:nvSpPr>
        <p:spPr>
          <a:xfrm>
            <a:off x="1173163" y="719138"/>
            <a:ext cx="4657725" cy="3492500"/>
          </a:xfrm>
          <a:ln/>
        </p:spPr>
      </p:sp>
      <p:sp>
        <p:nvSpPr>
          <p:cNvPr id="44037" name="Rectangle 3"/>
          <p:cNvSpPr>
            <a:spLocks noGrp="1" noChangeArrowheads="1"/>
          </p:cNvSpPr>
          <p:nvPr>
            <p:ph type="body" idx="1"/>
          </p:nvPr>
        </p:nvSpPr>
        <p:spPr>
          <a:xfrm>
            <a:off x="944563" y="4424373"/>
            <a:ext cx="5106987" cy="4211637"/>
          </a:xfrm>
          <a:prstGeom prst="rect">
            <a:avLst/>
          </a:prstGeom>
          <a:noFill/>
          <a:ln/>
        </p:spPr>
        <p:txBody>
          <a:bodyPr lIns="93036" tIns="46518" rIns="93036" bIns="46518"/>
          <a:lstStyle/>
          <a:p>
            <a:pPr eaLnBrk="1" hangingPunct="1"/>
            <a:endParaRPr lang="es-ES_tradnl" dirty="0"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txBox="1">
            <a:spLocks noGrp="1" noChangeArrowheads="1"/>
          </p:cNvSpPr>
          <p:nvPr/>
        </p:nvSpPr>
        <p:spPr bwMode="auto">
          <a:xfrm>
            <a:off x="3971935" y="8831264"/>
            <a:ext cx="3038475" cy="465138"/>
          </a:xfrm>
          <a:prstGeom prst="rect">
            <a:avLst/>
          </a:prstGeom>
          <a:noFill/>
          <a:ln w="9525">
            <a:noFill/>
            <a:miter lim="800000"/>
            <a:headEnd/>
            <a:tailEnd/>
          </a:ln>
        </p:spPr>
        <p:txBody>
          <a:bodyPr lIns="91621" tIns="45810" rIns="91621" bIns="45810" anchor="b"/>
          <a:lstStyle/>
          <a:p>
            <a:pPr algn="r" defTabSz="913940"/>
            <a:fld id="{CBDB0122-B9FB-4959-94C8-DA8084B7A4FF}" type="slidenum">
              <a:rPr lang="es-ES_tradnl" sz="1200">
                <a:solidFill>
                  <a:prstClr val="black"/>
                </a:solidFill>
              </a:rPr>
              <a:pPr algn="r" defTabSz="913940"/>
              <a:t>39</a:t>
            </a:fld>
            <a:endParaRPr lang="es-ES_tradnl" sz="1200" dirty="0">
              <a:solidFill>
                <a:prstClr val="black"/>
              </a:solidFill>
            </a:endParaRPr>
          </a:p>
        </p:txBody>
      </p:sp>
      <p:sp>
        <p:nvSpPr>
          <p:cNvPr id="44035" name="Rectangle 7"/>
          <p:cNvSpPr txBox="1">
            <a:spLocks noGrp="1" noChangeArrowheads="1"/>
          </p:cNvSpPr>
          <p:nvPr/>
        </p:nvSpPr>
        <p:spPr bwMode="auto">
          <a:xfrm>
            <a:off x="4005264" y="8848732"/>
            <a:ext cx="2989262" cy="428625"/>
          </a:xfrm>
          <a:prstGeom prst="rect">
            <a:avLst/>
          </a:prstGeom>
          <a:noFill/>
          <a:ln w="9525">
            <a:noFill/>
            <a:miter lim="800000"/>
            <a:headEnd/>
            <a:tailEnd/>
          </a:ln>
        </p:spPr>
        <p:txBody>
          <a:bodyPr lIns="93036" tIns="46518" rIns="93036" bIns="46518" anchor="b"/>
          <a:lstStyle/>
          <a:p>
            <a:pPr algn="r" defTabSz="929560" eaLnBrk="0" hangingPunct="0">
              <a:spcBef>
                <a:spcPct val="25000"/>
              </a:spcBef>
              <a:buFontTx/>
              <a:buChar char="•"/>
            </a:pPr>
            <a:fld id="{6D491EAF-F870-412E-824F-E1C1306A68D4}" type="slidenum">
              <a:rPr lang="en-US" sz="1200">
                <a:solidFill>
                  <a:prstClr val="black"/>
                </a:solidFill>
              </a:rPr>
              <a:pPr algn="r" defTabSz="929560" eaLnBrk="0" hangingPunct="0">
                <a:spcBef>
                  <a:spcPct val="25000"/>
                </a:spcBef>
                <a:buFontTx/>
                <a:buChar char="•"/>
              </a:pPr>
              <a:t>39</a:t>
            </a:fld>
            <a:endParaRPr lang="en-US" sz="1200" dirty="0">
              <a:solidFill>
                <a:prstClr val="black"/>
              </a:solidFill>
            </a:endParaRPr>
          </a:p>
        </p:txBody>
      </p:sp>
      <p:sp>
        <p:nvSpPr>
          <p:cNvPr id="44036" name="Rectangle 2"/>
          <p:cNvSpPr>
            <a:spLocks noGrp="1" noRot="1" noChangeAspect="1" noChangeArrowheads="1" noTextEdit="1"/>
          </p:cNvSpPr>
          <p:nvPr>
            <p:ph type="sldImg"/>
          </p:nvPr>
        </p:nvSpPr>
        <p:spPr>
          <a:xfrm>
            <a:off x="1173163" y="719138"/>
            <a:ext cx="4657725" cy="3492500"/>
          </a:xfrm>
          <a:ln/>
        </p:spPr>
      </p:sp>
      <p:sp>
        <p:nvSpPr>
          <p:cNvPr id="44037" name="Rectangle 3"/>
          <p:cNvSpPr>
            <a:spLocks noGrp="1" noChangeArrowheads="1"/>
          </p:cNvSpPr>
          <p:nvPr>
            <p:ph type="body" idx="1"/>
          </p:nvPr>
        </p:nvSpPr>
        <p:spPr>
          <a:xfrm>
            <a:off x="944563" y="4424373"/>
            <a:ext cx="5106987" cy="4211637"/>
          </a:xfrm>
          <a:prstGeom prst="rect">
            <a:avLst/>
          </a:prstGeom>
          <a:noFill/>
          <a:ln/>
        </p:spPr>
        <p:txBody>
          <a:bodyPr lIns="93036" tIns="46518" rIns="93036" bIns="46518"/>
          <a:lstStyle/>
          <a:p>
            <a:pPr eaLnBrk="1" hangingPunct="1"/>
            <a:endParaRPr lang="es-ES_tradnl" dirty="0"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txBox="1">
            <a:spLocks noGrp="1" noChangeArrowheads="1"/>
          </p:cNvSpPr>
          <p:nvPr/>
        </p:nvSpPr>
        <p:spPr bwMode="auto">
          <a:xfrm>
            <a:off x="3971935" y="8831264"/>
            <a:ext cx="3038475" cy="465138"/>
          </a:xfrm>
          <a:prstGeom prst="rect">
            <a:avLst/>
          </a:prstGeom>
          <a:noFill/>
          <a:ln w="9525">
            <a:noFill/>
            <a:miter lim="800000"/>
            <a:headEnd/>
            <a:tailEnd/>
          </a:ln>
        </p:spPr>
        <p:txBody>
          <a:bodyPr lIns="91621" tIns="45810" rIns="91621" bIns="45810" anchor="b"/>
          <a:lstStyle/>
          <a:p>
            <a:pPr algn="r" defTabSz="913940"/>
            <a:fld id="{CBDB0122-B9FB-4959-94C8-DA8084B7A4FF}" type="slidenum">
              <a:rPr lang="es-ES_tradnl" sz="1200">
                <a:solidFill>
                  <a:prstClr val="black"/>
                </a:solidFill>
              </a:rPr>
              <a:pPr algn="r" defTabSz="913940"/>
              <a:t>40</a:t>
            </a:fld>
            <a:endParaRPr lang="es-ES_tradnl" sz="1200" dirty="0">
              <a:solidFill>
                <a:prstClr val="black"/>
              </a:solidFill>
            </a:endParaRPr>
          </a:p>
        </p:txBody>
      </p:sp>
      <p:sp>
        <p:nvSpPr>
          <p:cNvPr id="44035" name="Rectangle 7"/>
          <p:cNvSpPr txBox="1">
            <a:spLocks noGrp="1" noChangeArrowheads="1"/>
          </p:cNvSpPr>
          <p:nvPr/>
        </p:nvSpPr>
        <p:spPr bwMode="auto">
          <a:xfrm>
            <a:off x="4005264" y="8848732"/>
            <a:ext cx="2989262" cy="428625"/>
          </a:xfrm>
          <a:prstGeom prst="rect">
            <a:avLst/>
          </a:prstGeom>
          <a:noFill/>
          <a:ln w="9525">
            <a:noFill/>
            <a:miter lim="800000"/>
            <a:headEnd/>
            <a:tailEnd/>
          </a:ln>
        </p:spPr>
        <p:txBody>
          <a:bodyPr lIns="93036" tIns="46518" rIns="93036" bIns="46518" anchor="b"/>
          <a:lstStyle/>
          <a:p>
            <a:pPr algn="r" defTabSz="929560" eaLnBrk="0" hangingPunct="0">
              <a:spcBef>
                <a:spcPct val="25000"/>
              </a:spcBef>
              <a:buFontTx/>
              <a:buChar char="•"/>
            </a:pPr>
            <a:fld id="{6D491EAF-F870-412E-824F-E1C1306A68D4}" type="slidenum">
              <a:rPr lang="en-US" sz="1200">
                <a:solidFill>
                  <a:prstClr val="black"/>
                </a:solidFill>
              </a:rPr>
              <a:pPr algn="r" defTabSz="929560" eaLnBrk="0" hangingPunct="0">
                <a:spcBef>
                  <a:spcPct val="25000"/>
                </a:spcBef>
                <a:buFontTx/>
                <a:buChar char="•"/>
              </a:pPr>
              <a:t>40</a:t>
            </a:fld>
            <a:endParaRPr lang="en-US" sz="1200" dirty="0">
              <a:solidFill>
                <a:prstClr val="black"/>
              </a:solidFill>
            </a:endParaRPr>
          </a:p>
        </p:txBody>
      </p:sp>
      <p:sp>
        <p:nvSpPr>
          <p:cNvPr id="44036" name="Rectangle 2"/>
          <p:cNvSpPr>
            <a:spLocks noGrp="1" noRot="1" noChangeAspect="1" noChangeArrowheads="1" noTextEdit="1"/>
          </p:cNvSpPr>
          <p:nvPr>
            <p:ph type="sldImg"/>
          </p:nvPr>
        </p:nvSpPr>
        <p:spPr>
          <a:xfrm>
            <a:off x="1173163" y="719138"/>
            <a:ext cx="4657725" cy="3492500"/>
          </a:xfrm>
          <a:ln/>
        </p:spPr>
      </p:sp>
      <p:sp>
        <p:nvSpPr>
          <p:cNvPr id="44037" name="Rectangle 3"/>
          <p:cNvSpPr>
            <a:spLocks noGrp="1" noChangeArrowheads="1"/>
          </p:cNvSpPr>
          <p:nvPr>
            <p:ph type="body" idx="1"/>
          </p:nvPr>
        </p:nvSpPr>
        <p:spPr>
          <a:xfrm>
            <a:off x="944563" y="4424373"/>
            <a:ext cx="5106987" cy="4211637"/>
          </a:xfrm>
          <a:prstGeom prst="rect">
            <a:avLst/>
          </a:prstGeom>
          <a:noFill/>
          <a:ln/>
        </p:spPr>
        <p:txBody>
          <a:bodyPr lIns="93036" tIns="46518" rIns="93036" bIns="46518"/>
          <a:lstStyle/>
          <a:p>
            <a:pPr eaLnBrk="1" hangingPunct="1"/>
            <a:endParaRPr lang="es-ES_tradnl"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dirty="0"/>
          </a:p>
        </p:txBody>
      </p:sp>
      <p:sp>
        <p:nvSpPr>
          <p:cNvPr id="5" name="Slide Number Placeholder 4"/>
          <p:cNvSpPr>
            <a:spLocks noGrp="1"/>
          </p:cNvSpPr>
          <p:nvPr>
            <p:ph type="sldNum" sz="quarter" idx="10"/>
          </p:nvPr>
        </p:nvSpPr>
        <p:spPr/>
        <p:txBody>
          <a:bodyPr/>
          <a:lstStyle/>
          <a:p>
            <a:fld id="{C95B168E-2D4F-4C34-B0B9-704A69CF462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41610569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0"/>
          </p:nvPr>
        </p:nvSpPr>
        <p:spPr/>
        <p:txBody>
          <a:bodyPr/>
          <a:lstStyle/>
          <a:p>
            <a:fld id="{C95B168E-2D4F-4C34-B0B9-704A69CF462F}" type="slidenum">
              <a:rPr lang="en-US" smtClean="0"/>
              <a:pPr/>
              <a:t>41</a:t>
            </a:fld>
            <a:endParaRPr lang="en-US" dirty="0"/>
          </a:p>
        </p:txBody>
      </p:sp>
    </p:spTree>
    <p:extLst>
      <p:ext uri="{BB962C8B-B14F-4D97-AF65-F5344CB8AC3E}">
        <p14:creationId xmlns:p14="http://schemas.microsoft.com/office/powerpoint/2010/main" val="41610569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0"/>
          </p:nvPr>
        </p:nvSpPr>
        <p:spPr/>
        <p:txBody>
          <a:bodyPr/>
          <a:lstStyle/>
          <a:p>
            <a:fld id="{C95B168E-2D4F-4C34-B0B9-704A69CF462F}" type="slidenum">
              <a:rPr lang="en-US" smtClean="0"/>
              <a:pPr/>
              <a:t>42</a:t>
            </a:fld>
            <a:endParaRPr lang="en-US" dirty="0"/>
          </a:p>
        </p:txBody>
      </p:sp>
    </p:spTree>
    <p:extLst>
      <p:ext uri="{BB962C8B-B14F-4D97-AF65-F5344CB8AC3E}">
        <p14:creationId xmlns:p14="http://schemas.microsoft.com/office/powerpoint/2010/main" val="41610569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0"/>
          </p:nvPr>
        </p:nvSpPr>
        <p:spPr/>
        <p:txBody>
          <a:bodyPr/>
          <a:lstStyle/>
          <a:p>
            <a:fld id="{C95B168E-2D4F-4C34-B0B9-704A69CF462F}" type="slidenum">
              <a:rPr lang="en-US" smtClean="0"/>
              <a:pPr/>
              <a:t>43</a:t>
            </a:fld>
            <a:endParaRPr lang="en-US" dirty="0"/>
          </a:p>
        </p:txBody>
      </p:sp>
    </p:spTree>
    <p:extLst>
      <p:ext uri="{BB962C8B-B14F-4D97-AF65-F5344CB8AC3E}">
        <p14:creationId xmlns:p14="http://schemas.microsoft.com/office/powerpoint/2010/main" val="41610569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0"/>
          </p:nvPr>
        </p:nvSpPr>
        <p:spPr/>
        <p:txBody>
          <a:bodyPr/>
          <a:lstStyle/>
          <a:p>
            <a:fld id="{C95B168E-2D4F-4C34-B0B9-704A69CF462F}" type="slidenum">
              <a:rPr lang="en-US" smtClean="0"/>
              <a:pPr/>
              <a:t>44</a:t>
            </a:fld>
            <a:endParaRPr lang="en-US" dirty="0"/>
          </a:p>
        </p:txBody>
      </p:sp>
    </p:spTree>
    <p:extLst>
      <p:ext uri="{BB962C8B-B14F-4D97-AF65-F5344CB8AC3E}">
        <p14:creationId xmlns:p14="http://schemas.microsoft.com/office/powerpoint/2010/main" val="41610569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0"/>
          </p:nvPr>
        </p:nvSpPr>
        <p:spPr/>
        <p:txBody>
          <a:bodyPr/>
          <a:lstStyle/>
          <a:p>
            <a:fld id="{C95B168E-2D4F-4C34-B0B9-704A69CF462F}" type="slidenum">
              <a:rPr lang="en-US" smtClean="0"/>
              <a:pPr/>
              <a:t>45</a:t>
            </a:fld>
            <a:endParaRPr lang="en-US" dirty="0"/>
          </a:p>
        </p:txBody>
      </p:sp>
    </p:spTree>
    <p:extLst>
      <p:ext uri="{BB962C8B-B14F-4D97-AF65-F5344CB8AC3E}">
        <p14:creationId xmlns:p14="http://schemas.microsoft.com/office/powerpoint/2010/main" val="41610569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0"/>
          </p:nvPr>
        </p:nvSpPr>
        <p:spPr/>
        <p:txBody>
          <a:bodyPr/>
          <a:lstStyle/>
          <a:p>
            <a:fld id="{C95B168E-2D4F-4C34-B0B9-704A69CF462F}" type="slidenum">
              <a:rPr lang="en-US" smtClean="0"/>
              <a:pPr/>
              <a:t>46</a:t>
            </a:fld>
            <a:endParaRPr lang="en-US" dirty="0"/>
          </a:p>
        </p:txBody>
      </p:sp>
    </p:spTree>
    <p:extLst>
      <p:ext uri="{BB962C8B-B14F-4D97-AF65-F5344CB8AC3E}">
        <p14:creationId xmlns:p14="http://schemas.microsoft.com/office/powerpoint/2010/main" val="41610569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0"/>
          </p:nvPr>
        </p:nvSpPr>
        <p:spPr/>
        <p:txBody>
          <a:bodyPr/>
          <a:lstStyle/>
          <a:p>
            <a:fld id="{C95B168E-2D4F-4C34-B0B9-704A69CF462F}" type="slidenum">
              <a:rPr lang="en-US" smtClean="0"/>
              <a:pPr/>
              <a:t>47</a:t>
            </a:fld>
            <a:endParaRPr lang="en-US" dirty="0"/>
          </a:p>
        </p:txBody>
      </p:sp>
    </p:spTree>
    <p:extLst>
      <p:ext uri="{BB962C8B-B14F-4D97-AF65-F5344CB8AC3E}">
        <p14:creationId xmlns:p14="http://schemas.microsoft.com/office/powerpoint/2010/main" val="41610569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0"/>
          </p:nvPr>
        </p:nvSpPr>
        <p:spPr/>
        <p:txBody>
          <a:bodyPr/>
          <a:lstStyle/>
          <a:p>
            <a:fld id="{C95B168E-2D4F-4C34-B0B9-704A69CF462F}" type="slidenum">
              <a:rPr lang="en-US" smtClean="0"/>
              <a:pPr/>
              <a:t>48</a:t>
            </a:fld>
            <a:endParaRPr lang="en-US" dirty="0"/>
          </a:p>
        </p:txBody>
      </p:sp>
    </p:spTree>
    <p:extLst>
      <p:ext uri="{BB962C8B-B14F-4D97-AF65-F5344CB8AC3E}">
        <p14:creationId xmlns:p14="http://schemas.microsoft.com/office/powerpoint/2010/main" val="41610569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EB8A2D-1670-4C80-9559-9042AA36DBA7}" type="slidenum">
              <a:rPr lang="es-ES_tradnl">
                <a:solidFill>
                  <a:prstClr val="black"/>
                </a:solidFill>
              </a:rPr>
              <a:pPr/>
              <a:t>53</a:t>
            </a:fld>
            <a:endParaRPr lang="es-ES_tradnl" dirty="0">
              <a:solidFill>
                <a:prstClr val="black"/>
              </a:solidFill>
            </a:endParaRPr>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p:txBody>
          <a:bodyPr/>
          <a:lstStyle/>
          <a:p>
            <a:endParaRPr lang="es-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txBox="1">
            <a:spLocks noGrp="1" noChangeArrowheads="1"/>
          </p:cNvSpPr>
          <p:nvPr/>
        </p:nvSpPr>
        <p:spPr bwMode="auto">
          <a:xfrm>
            <a:off x="3972561" y="8829968"/>
            <a:ext cx="3037840" cy="466434"/>
          </a:xfrm>
          <a:prstGeom prst="rect">
            <a:avLst/>
          </a:prstGeom>
          <a:noFill/>
          <a:ln w="9525">
            <a:noFill/>
            <a:miter lim="800000"/>
            <a:headEnd/>
            <a:tailEnd/>
          </a:ln>
        </p:spPr>
        <p:txBody>
          <a:bodyPr lIns="89620" tIns="44812" rIns="89620" bIns="44812" anchor="b"/>
          <a:lstStyle/>
          <a:p>
            <a:pPr algn="r" eaLnBrk="0" hangingPunct="0">
              <a:lnSpc>
                <a:spcPct val="90000"/>
              </a:lnSpc>
            </a:pPr>
            <a:fld id="{016B1BD8-8D7E-4FA6-B7D2-3A7EC6D3E560}" type="slidenum">
              <a:rPr lang="es-ES_tradnl" sz="2400">
                <a:solidFill>
                  <a:srgbClr val="000000"/>
                </a:solidFill>
                <a:latin typeface="Calibri"/>
                <a:ea typeface="MS PGothic" pitchFamily="34" charset="-128"/>
                <a:cs typeface="Arial" pitchFamily="34" charset="0"/>
              </a:rPr>
              <a:pPr algn="r" eaLnBrk="0" hangingPunct="0">
                <a:lnSpc>
                  <a:spcPct val="90000"/>
                </a:lnSpc>
              </a:pPr>
              <a:t>55</a:t>
            </a:fld>
            <a:endParaRPr lang="es-ES_tradnl" sz="2400" dirty="0">
              <a:solidFill>
                <a:srgbClr val="000000"/>
              </a:solidFill>
              <a:latin typeface="Calibri"/>
              <a:ea typeface="MS PGothic" pitchFamily="34" charset="-128"/>
              <a:cs typeface="Arial" pitchFamily="34" charset="0"/>
            </a:endParaRPr>
          </a:p>
        </p:txBody>
      </p:sp>
      <p:sp>
        <p:nvSpPr>
          <p:cNvPr id="7171" name="Rectangle 7"/>
          <p:cNvSpPr txBox="1">
            <a:spLocks noGrp="1" noChangeArrowheads="1"/>
          </p:cNvSpPr>
          <p:nvPr/>
        </p:nvSpPr>
        <p:spPr bwMode="auto">
          <a:xfrm>
            <a:off x="4005018" y="8849334"/>
            <a:ext cx="2989157" cy="427699"/>
          </a:xfrm>
          <a:prstGeom prst="rect">
            <a:avLst/>
          </a:prstGeom>
          <a:noFill/>
          <a:ln w="9525">
            <a:noFill/>
            <a:miter lim="800000"/>
            <a:headEnd/>
            <a:tailEnd/>
          </a:ln>
        </p:spPr>
        <p:txBody>
          <a:bodyPr lIns="91003" tIns="45500" rIns="91003" bIns="45500" anchor="b"/>
          <a:lstStyle/>
          <a:p>
            <a:pPr algn="r" defTabSz="906363" eaLnBrk="0" hangingPunct="0">
              <a:lnSpc>
                <a:spcPct val="90000"/>
              </a:lnSpc>
              <a:spcBef>
                <a:spcPct val="25000"/>
              </a:spcBef>
              <a:buFontTx/>
              <a:buChar char="•"/>
            </a:pPr>
            <a:fld id="{71F99D53-F8AE-4D47-98CD-3FFF4A676C54}" type="slidenum">
              <a:rPr lang="en-US" sz="2400">
                <a:solidFill>
                  <a:srgbClr val="000000"/>
                </a:solidFill>
                <a:latin typeface="Calibri"/>
                <a:ea typeface="MS PGothic" pitchFamily="34" charset="-128"/>
                <a:cs typeface="Arial" pitchFamily="34" charset="0"/>
              </a:rPr>
              <a:pPr algn="r" defTabSz="906363" eaLnBrk="0" hangingPunct="0">
                <a:lnSpc>
                  <a:spcPct val="90000"/>
                </a:lnSpc>
                <a:spcBef>
                  <a:spcPct val="25000"/>
                </a:spcBef>
                <a:buFontTx/>
                <a:buChar char="•"/>
              </a:pPr>
              <a:t>55</a:t>
            </a:fld>
            <a:endParaRPr lang="en-US" sz="2400" dirty="0">
              <a:solidFill>
                <a:srgbClr val="000000"/>
              </a:solidFill>
              <a:latin typeface="Calibri"/>
              <a:ea typeface="MS PGothic" pitchFamily="34" charset="-128"/>
              <a:cs typeface="Arial" pitchFamily="34" charset="0"/>
            </a:endParaRPr>
          </a:p>
        </p:txBody>
      </p:sp>
      <p:sp>
        <p:nvSpPr>
          <p:cNvPr id="7172" name="Rectangle 2"/>
          <p:cNvSpPr>
            <a:spLocks noGrp="1" noRot="1" noChangeAspect="1" noChangeArrowheads="1" noTextEdit="1"/>
          </p:cNvSpPr>
          <p:nvPr>
            <p:ph type="sldImg"/>
          </p:nvPr>
        </p:nvSpPr>
        <p:spPr bwMode="auto">
          <a:xfrm>
            <a:off x="1173163" y="719138"/>
            <a:ext cx="4656137" cy="3492500"/>
          </a:xfrm>
          <a:noFill/>
          <a:ln>
            <a:solidFill>
              <a:srgbClr val="000000"/>
            </a:solidFill>
            <a:miter lim="800000"/>
            <a:headEnd/>
            <a:tailEnd/>
          </a:ln>
        </p:spPr>
      </p:sp>
      <p:sp>
        <p:nvSpPr>
          <p:cNvPr id="7173" name="Rectangle 3"/>
          <p:cNvSpPr>
            <a:spLocks noGrp="1" noChangeArrowheads="1"/>
          </p:cNvSpPr>
          <p:nvPr>
            <p:ph type="body" idx="1"/>
          </p:nvPr>
        </p:nvSpPr>
        <p:spPr bwMode="auto">
          <a:xfrm>
            <a:off x="944459" y="4425474"/>
            <a:ext cx="5105259" cy="4207590"/>
          </a:xfrm>
          <a:noFill/>
        </p:spPr>
        <p:txBody>
          <a:bodyPr wrap="square" lIns="91003" tIns="45500" rIns="91003" bIns="45500" numCol="1" anchor="t" anchorCtr="0" compatLnSpc="1">
            <a:prstTxWarp prst="textNoShape">
              <a:avLst/>
            </a:prstTxWarp>
          </a:bodyPr>
          <a:lstStyle/>
          <a:p>
            <a:pPr>
              <a:spcBef>
                <a:spcPct val="0"/>
              </a:spcBef>
            </a:pPr>
            <a:endParaRPr lang="es-ES_tradnl" dirty="0" smtClean="0">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dirty="0"/>
          </a:p>
        </p:txBody>
      </p:sp>
      <p:sp>
        <p:nvSpPr>
          <p:cNvPr id="5" name="Slide Number Placeholder 4"/>
          <p:cNvSpPr>
            <a:spLocks noGrp="1"/>
          </p:cNvSpPr>
          <p:nvPr>
            <p:ph type="sldNum" sz="quarter" idx="10"/>
          </p:nvPr>
        </p:nvSpPr>
        <p:spPr/>
        <p:txBody>
          <a:bodyPr/>
          <a:lstStyle/>
          <a:p>
            <a:fld id="{C95B168E-2D4F-4C34-B0B9-704A69CF462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41610569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0"/>
          </p:nvPr>
        </p:nvSpPr>
        <p:spPr/>
        <p:txBody>
          <a:bodyPr/>
          <a:lstStyle/>
          <a:p>
            <a:fld id="{C95B168E-2D4F-4C34-B0B9-704A69CF462F}"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4161056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dirty="0"/>
          </a:p>
        </p:txBody>
      </p:sp>
      <p:sp>
        <p:nvSpPr>
          <p:cNvPr id="5" name="Slide Number Placeholder 4"/>
          <p:cNvSpPr>
            <a:spLocks noGrp="1"/>
          </p:cNvSpPr>
          <p:nvPr>
            <p:ph type="sldNum" sz="quarter" idx="10"/>
          </p:nvPr>
        </p:nvSpPr>
        <p:spPr/>
        <p:txBody>
          <a:bodyPr/>
          <a:lstStyle/>
          <a:p>
            <a:fld id="{C95B168E-2D4F-4C34-B0B9-704A69CF462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41610569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dirty="0"/>
          </a:p>
        </p:txBody>
      </p:sp>
      <p:sp>
        <p:nvSpPr>
          <p:cNvPr id="5" name="Slide Number Placeholder 4"/>
          <p:cNvSpPr>
            <a:spLocks noGrp="1"/>
          </p:cNvSpPr>
          <p:nvPr>
            <p:ph type="sldNum" sz="quarter" idx="10"/>
          </p:nvPr>
        </p:nvSpPr>
        <p:spPr/>
        <p:txBody>
          <a:bodyPr/>
          <a:lstStyle/>
          <a:p>
            <a:fld id="{C95B168E-2D4F-4C34-B0B9-704A69CF462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4161056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dirty="0"/>
          </a:p>
        </p:txBody>
      </p:sp>
      <p:sp>
        <p:nvSpPr>
          <p:cNvPr id="5" name="Slide Number Placeholder 4"/>
          <p:cNvSpPr>
            <a:spLocks noGrp="1"/>
          </p:cNvSpPr>
          <p:nvPr>
            <p:ph type="sldNum" sz="quarter" idx="10"/>
          </p:nvPr>
        </p:nvSpPr>
        <p:spPr/>
        <p:txBody>
          <a:bodyPr/>
          <a:lstStyle/>
          <a:p>
            <a:fld id="{C95B168E-2D4F-4C34-B0B9-704A69CF462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4161056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0"/>
          </p:nvPr>
        </p:nvSpPr>
        <p:spPr/>
        <p:txBody>
          <a:bodyPr/>
          <a:lstStyle/>
          <a:p>
            <a:fld id="{C95B168E-2D4F-4C34-B0B9-704A69CF462F}" type="slidenum">
              <a:rPr lang="en-US" smtClean="0"/>
              <a:pPr/>
              <a:t>10</a:t>
            </a:fld>
            <a:endParaRPr lang="en-US" dirty="0"/>
          </a:p>
        </p:txBody>
      </p:sp>
    </p:spTree>
    <p:extLst>
      <p:ext uri="{BB962C8B-B14F-4D97-AF65-F5344CB8AC3E}">
        <p14:creationId xmlns:p14="http://schemas.microsoft.com/office/powerpoint/2010/main" val="4161056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10.emf"/><Relationship Id="rId4" Type="http://schemas.openxmlformats.org/officeDocument/2006/relationships/oleObject" Target="../embeddings/oleObject3.bin"/></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2.png"/><Relationship Id="rId5" Type="http://schemas.openxmlformats.org/officeDocument/2006/relationships/image" Target="../media/image10.emf"/><Relationship Id="rId4" Type="http://schemas.openxmlformats.org/officeDocument/2006/relationships/oleObject" Target="../embeddings/oleObject4.bin"/></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6.xml"/><Relationship Id="rId1" Type="http://schemas.openxmlformats.org/officeDocument/2006/relationships/vmlDrawing" Target="../drawings/vmlDrawing5.vml"/><Relationship Id="rId5" Type="http://schemas.openxmlformats.org/officeDocument/2006/relationships/image" Target="../media/image10.emf"/><Relationship Id="rId4" Type="http://schemas.openxmlformats.org/officeDocument/2006/relationships/oleObject" Target="../embeddings/oleObject5.bin"/></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7.xml"/><Relationship Id="rId7" Type="http://schemas.openxmlformats.org/officeDocument/2006/relationships/image" Target="../media/image11.wmf"/><Relationship Id="rId2" Type="http://schemas.openxmlformats.org/officeDocument/2006/relationships/vmlDrawing" Target="../drawings/vmlDrawing6.vml"/><Relationship Id="rId1" Type="http://schemas.openxmlformats.org/officeDocument/2006/relationships/themeOverride" Target="../theme/themeOverride1.xml"/><Relationship Id="rId6" Type="http://schemas.openxmlformats.org/officeDocument/2006/relationships/image" Target="../media/image10.emf"/><Relationship Id="rId5" Type="http://schemas.openxmlformats.org/officeDocument/2006/relationships/oleObject" Target="../embeddings/oleObject6.bin"/><Relationship Id="rId4" Type="http://schemas.openxmlformats.org/officeDocument/2006/relationships/slideMaster" Target="../slideMasters/slideMaster5.xml"/><Relationship Id="rId9" Type="http://schemas.openxmlformats.org/officeDocument/2006/relationships/image" Target="../media/image1.jpeg"/></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9.xml"/><Relationship Id="rId1" Type="http://schemas.openxmlformats.org/officeDocument/2006/relationships/vmlDrawing" Target="../drawings/vmlDrawing8.vml"/><Relationship Id="rId5" Type="http://schemas.openxmlformats.org/officeDocument/2006/relationships/image" Target="../media/image10.emf"/><Relationship Id="rId4" Type="http://schemas.openxmlformats.org/officeDocument/2006/relationships/oleObject" Target="../embeddings/oleObject8.bin"/></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0.xml"/><Relationship Id="rId1" Type="http://schemas.openxmlformats.org/officeDocument/2006/relationships/vmlDrawing" Target="../drawings/vmlDrawing9.vml"/><Relationship Id="rId6" Type="http://schemas.openxmlformats.org/officeDocument/2006/relationships/image" Target="../media/image2.png"/><Relationship Id="rId5" Type="http://schemas.openxmlformats.org/officeDocument/2006/relationships/image" Target="../media/image10.emf"/><Relationship Id="rId4" Type="http://schemas.openxmlformats.org/officeDocument/2006/relationships/oleObject" Target="../embeddings/oleObject9.bin"/></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1.xml"/><Relationship Id="rId1" Type="http://schemas.openxmlformats.org/officeDocument/2006/relationships/vmlDrawing" Target="../drawings/vmlDrawing10.vml"/><Relationship Id="rId5" Type="http://schemas.openxmlformats.org/officeDocument/2006/relationships/image" Target="../media/image10.emf"/><Relationship Id="rId4" Type="http://schemas.openxmlformats.org/officeDocument/2006/relationships/oleObject" Target="../embeddings/oleObject10.bin"/></Relationships>
</file>

<file path=ppt/slideLayouts/_rels/slideLayout4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12.xml"/><Relationship Id="rId7" Type="http://schemas.openxmlformats.org/officeDocument/2006/relationships/image" Target="../media/image11.wmf"/><Relationship Id="rId2" Type="http://schemas.openxmlformats.org/officeDocument/2006/relationships/vmlDrawing" Target="../drawings/vmlDrawing11.vml"/><Relationship Id="rId1" Type="http://schemas.openxmlformats.org/officeDocument/2006/relationships/themeOverride" Target="../theme/themeOverride2.xml"/><Relationship Id="rId6" Type="http://schemas.openxmlformats.org/officeDocument/2006/relationships/image" Target="../media/image10.emf"/><Relationship Id="rId5" Type="http://schemas.openxmlformats.org/officeDocument/2006/relationships/oleObject" Target="../embeddings/oleObject11.bin"/><Relationship Id="rId4" Type="http://schemas.openxmlformats.org/officeDocument/2006/relationships/slideMaster" Target="../slideMasters/slideMaster6.xml"/><Relationship Id="rId9" Type="http://schemas.openxmlformats.org/officeDocument/2006/relationships/image" Target="../media/image1.jpeg"/></Relationships>
</file>

<file path=ppt/slideLayouts/_rels/slideLayout42.xml.rels><?xml version="1.0" encoding="UTF-8" standalone="yes"?>
<Relationships xmlns="http://schemas.openxmlformats.org/package/2006/relationships"><Relationship Id="rId3" Type="http://schemas.openxmlformats.org/officeDocument/2006/relationships/slideMaster" Target="../slideMasters/slideMaster7.xml"/><Relationship Id="rId7" Type="http://schemas.openxmlformats.org/officeDocument/2006/relationships/image" Target="../media/image16.jpeg"/><Relationship Id="rId2" Type="http://schemas.openxmlformats.org/officeDocument/2006/relationships/tags" Target="../tags/tag29.xml"/><Relationship Id="rId1" Type="http://schemas.openxmlformats.org/officeDocument/2006/relationships/vmlDrawing" Target="../drawings/vmlDrawing13.vml"/><Relationship Id="rId6" Type="http://schemas.openxmlformats.org/officeDocument/2006/relationships/image" Target="../media/image11.wmf"/><Relationship Id="rId5" Type="http://schemas.openxmlformats.org/officeDocument/2006/relationships/image" Target="../media/image15.emf"/><Relationship Id="rId4" Type="http://schemas.openxmlformats.org/officeDocument/2006/relationships/oleObject" Target="../embeddings/oleObject13.bin"/></Relationships>
</file>

<file path=ppt/slideLayouts/_rels/slideLayout4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0.xml"/><Relationship Id="rId1" Type="http://schemas.openxmlformats.org/officeDocument/2006/relationships/vmlDrawing" Target="../drawings/vmlDrawing14.vml"/><Relationship Id="rId5" Type="http://schemas.openxmlformats.org/officeDocument/2006/relationships/image" Target="../media/image9.emf"/><Relationship Id="rId4" Type="http://schemas.openxmlformats.org/officeDocument/2006/relationships/oleObject" Target="../embeddings/oleObject14.bin"/></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3" name="Line 19"/>
          <p:cNvSpPr>
            <a:spLocks noChangeShapeType="1"/>
          </p:cNvSpPr>
          <p:nvPr userDrawn="1"/>
        </p:nvSpPr>
        <p:spPr bwMode="auto">
          <a:xfrm>
            <a:off x="331788" y="2802939"/>
            <a:ext cx="1705992" cy="0"/>
          </a:xfrm>
          <a:prstGeom prst="line">
            <a:avLst/>
          </a:prstGeom>
          <a:noFill/>
          <a:ln w="57150" cmpd="sng">
            <a:solidFill>
              <a:schemeClr val="bg1">
                <a:lumMod val="5000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fontAlgn="auto">
              <a:spcBef>
                <a:spcPts val="0"/>
              </a:spcBef>
              <a:spcAft>
                <a:spcPts val="0"/>
              </a:spcAft>
              <a:defRPr/>
            </a:pPr>
            <a:endParaRPr lang="es-ES" dirty="0">
              <a:ln w="9525" cmpd="sng">
                <a:solidFill>
                  <a:schemeClr val="tx1"/>
                </a:solidFill>
              </a:ln>
              <a:solidFill>
                <a:srgbClr val="DB0B11"/>
              </a:solidFill>
              <a:effectLst>
                <a:outerShdw blurRad="38100" dist="38100" dir="2700000" algn="tl">
                  <a:srgbClr val="000000">
                    <a:alpha val="43137"/>
                  </a:srgbClr>
                </a:outerShdw>
              </a:effectLst>
              <a:latin typeface="Calibri" panose="020F0502020204030204" pitchFamily="34" charset="0"/>
            </a:endParaRPr>
          </a:p>
        </p:txBody>
      </p:sp>
    </p:spTree>
    <p:extLst>
      <p:ext uri="{BB962C8B-B14F-4D97-AF65-F5344CB8AC3E}">
        <p14:creationId xmlns:p14="http://schemas.microsoft.com/office/powerpoint/2010/main" val="406204002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1178" y="260354"/>
            <a:ext cx="8437034" cy="396875"/>
          </a:xfrm>
          <a:prstGeom prst="rect">
            <a:avLst/>
          </a:prstGeom>
        </p:spPr>
        <p:txBody>
          <a:bodyPr/>
          <a:lstStyle/>
          <a:p>
            <a:endParaRPr lang="en-US" dirty="0"/>
          </a:p>
        </p:txBody>
      </p:sp>
    </p:spTree>
    <p:extLst>
      <p:ext uri="{BB962C8B-B14F-4D97-AF65-F5344CB8AC3E}">
        <p14:creationId xmlns:p14="http://schemas.microsoft.com/office/powerpoint/2010/main" val="83553425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Diseño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620179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ck Cover">
    <p:spTree>
      <p:nvGrpSpPr>
        <p:cNvPr id="1" name=""/>
        <p:cNvGrpSpPr/>
        <p:nvPr/>
      </p:nvGrpSpPr>
      <p:grpSpPr>
        <a:xfrm>
          <a:off x="0" y="0"/>
          <a:ext cx="0" cy="0"/>
          <a:chOff x="0" y="0"/>
          <a:chExt cx="0" cy="0"/>
        </a:xfrm>
      </p:grpSpPr>
      <p:pic>
        <p:nvPicPr>
          <p:cNvPr id="5122" name="Picture 2" descr="C:\Users\n610821\Desktop\sant-MReg_positivo_RGB.30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06597" y="3084463"/>
            <a:ext cx="1724479" cy="502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1299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4" name="1 Título"/>
          <p:cNvSpPr>
            <a:spLocks noGrp="1"/>
          </p:cNvSpPr>
          <p:nvPr>
            <p:ph type="title"/>
          </p:nvPr>
        </p:nvSpPr>
        <p:spPr bwMode="gray">
          <a:xfrm>
            <a:off x="458788" y="102586"/>
            <a:ext cx="8622150" cy="418058"/>
          </a:xfrm>
          <a:prstGeom prst="rect">
            <a:avLst/>
          </a:prstGeom>
        </p:spPr>
        <p:txBody>
          <a:bodyPr lIns="0"/>
          <a:lstStyle>
            <a:lvl1pPr>
              <a:defRPr>
                <a:latin typeface="+mn-lt"/>
              </a:defRPr>
            </a:lvl1pPr>
          </a:lstStyle>
          <a:p>
            <a:r>
              <a:rPr lang="es-ES_tradnl" noProof="0" dirty="0" smtClean="0"/>
              <a:t>Haga clic para modificar el estilo de título del patrón</a:t>
            </a:r>
            <a:endParaRPr lang="es-ES_tradnl" noProof="0" dirty="0"/>
          </a:p>
        </p:txBody>
      </p:sp>
    </p:spTree>
    <p:extLst>
      <p:ext uri="{BB962C8B-B14F-4D97-AF65-F5344CB8AC3E}">
        <p14:creationId xmlns:p14="http://schemas.microsoft.com/office/powerpoint/2010/main" val="213699616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9" name="1 Título"/>
          <p:cNvSpPr>
            <a:spLocks noGrp="1"/>
          </p:cNvSpPr>
          <p:nvPr>
            <p:ph type="title"/>
          </p:nvPr>
        </p:nvSpPr>
        <p:spPr bwMode="gray">
          <a:xfrm>
            <a:off x="457200" y="102586"/>
            <a:ext cx="8622150" cy="418058"/>
          </a:xfrm>
          <a:prstGeom prst="rect">
            <a:avLst/>
          </a:prstGeom>
        </p:spPr>
        <p:txBody>
          <a:bodyPr lIns="0"/>
          <a:lstStyle>
            <a:lvl1pPr>
              <a:defRPr>
                <a:latin typeface="+mn-lt"/>
              </a:defRPr>
            </a:lvl1pPr>
          </a:lstStyle>
          <a:p>
            <a:r>
              <a:rPr lang="es-ES_tradnl" noProof="0" dirty="0" smtClean="0"/>
              <a:t>Haga clic para modificar el estilo de título del patrón</a:t>
            </a:r>
            <a:endParaRPr lang="es-ES_tradnl" noProof="0" dirty="0"/>
          </a:p>
        </p:txBody>
      </p:sp>
      <p:sp>
        <p:nvSpPr>
          <p:cNvPr id="31" name="30 Rectángulo"/>
          <p:cNvSpPr/>
          <p:nvPr userDrawn="1"/>
        </p:nvSpPr>
        <p:spPr bwMode="ltGray">
          <a:xfrm>
            <a:off x="0" y="535987"/>
            <a:ext cx="9144000" cy="241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s-ES_tradnl" sz="1800">
              <a:solidFill>
                <a:prstClr val="white"/>
              </a:solidFill>
            </a:endParaRPr>
          </a:p>
        </p:txBody>
      </p:sp>
    </p:spTree>
    <p:extLst>
      <p:ext uri="{BB962C8B-B14F-4D97-AF65-F5344CB8AC3E}">
        <p14:creationId xmlns:p14="http://schemas.microsoft.com/office/powerpoint/2010/main" val="419057155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ítulo y objetos">
    <p:spTree>
      <p:nvGrpSpPr>
        <p:cNvPr id="1" name=""/>
        <p:cNvGrpSpPr/>
        <p:nvPr/>
      </p:nvGrpSpPr>
      <p:grpSpPr>
        <a:xfrm>
          <a:off x="0" y="0"/>
          <a:ext cx="0" cy="0"/>
          <a:chOff x="0" y="0"/>
          <a:chExt cx="0" cy="0"/>
        </a:xfrm>
      </p:grpSpPr>
      <p:sp>
        <p:nvSpPr>
          <p:cNvPr id="17" name="1 Título"/>
          <p:cNvSpPr>
            <a:spLocks noGrp="1"/>
          </p:cNvSpPr>
          <p:nvPr>
            <p:ph type="title"/>
          </p:nvPr>
        </p:nvSpPr>
        <p:spPr bwMode="gray">
          <a:xfrm>
            <a:off x="457200" y="102586"/>
            <a:ext cx="8622150" cy="418058"/>
          </a:xfrm>
          <a:prstGeom prst="rect">
            <a:avLst/>
          </a:prstGeom>
        </p:spPr>
        <p:txBody>
          <a:bodyPr lIns="0"/>
          <a:lstStyle>
            <a:lvl1pPr>
              <a:defRPr>
                <a:latin typeface="+mn-lt"/>
              </a:defRPr>
            </a:lvl1pPr>
          </a:lstStyle>
          <a:p>
            <a:r>
              <a:rPr lang="es-ES_tradnl" noProof="0" dirty="0" smtClean="0"/>
              <a:t>Haga clic para modificar el estilo de título del patrón</a:t>
            </a:r>
            <a:endParaRPr lang="es-ES_tradnl" noProof="0" dirty="0"/>
          </a:p>
        </p:txBody>
      </p:sp>
      <p:sp>
        <p:nvSpPr>
          <p:cNvPr id="3" name="2 Rectángulo"/>
          <p:cNvSpPr/>
          <p:nvPr userDrawn="1"/>
        </p:nvSpPr>
        <p:spPr bwMode="ltGray">
          <a:xfrm>
            <a:off x="0" y="535987"/>
            <a:ext cx="9144000" cy="241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s-ES_tradnl" sz="1800">
              <a:solidFill>
                <a:prstClr val="white"/>
              </a:solidFill>
            </a:endParaRPr>
          </a:p>
        </p:txBody>
      </p:sp>
      <p:cxnSp>
        <p:nvCxnSpPr>
          <p:cNvPr id="4" name="3 Conector recto"/>
          <p:cNvCxnSpPr/>
          <p:nvPr userDrawn="1"/>
        </p:nvCxnSpPr>
        <p:spPr bwMode="gray">
          <a:xfrm>
            <a:off x="487363" y="494712"/>
            <a:ext cx="0" cy="3111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4 Conector recto"/>
          <p:cNvCxnSpPr/>
          <p:nvPr userDrawn="1"/>
        </p:nvCxnSpPr>
        <p:spPr bwMode="gray">
          <a:xfrm>
            <a:off x="1656897" y="494712"/>
            <a:ext cx="0" cy="3111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7239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ítulo y objetos">
    <p:spTree>
      <p:nvGrpSpPr>
        <p:cNvPr id="1" name=""/>
        <p:cNvGrpSpPr/>
        <p:nvPr/>
      </p:nvGrpSpPr>
      <p:grpSpPr>
        <a:xfrm>
          <a:off x="0" y="0"/>
          <a:ext cx="0" cy="0"/>
          <a:chOff x="0" y="0"/>
          <a:chExt cx="0" cy="0"/>
        </a:xfrm>
      </p:grpSpPr>
      <p:sp>
        <p:nvSpPr>
          <p:cNvPr id="4" name="3 Rectángulo"/>
          <p:cNvSpPr/>
          <p:nvPr userDrawn="1"/>
        </p:nvSpPr>
        <p:spPr bwMode="ltGray">
          <a:xfrm>
            <a:off x="0" y="535987"/>
            <a:ext cx="9144000" cy="241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s-ES_tradnl" sz="1800">
              <a:solidFill>
                <a:prstClr val="white"/>
              </a:solidFill>
            </a:endParaRPr>
          </a:p>
        </p:txBody>
      </p:sp>
      <p:cxnSp>
        <p:nvCxnSpPr>
          <p:cNvPr id="5" name="4 Conector recto"/>
          <p:cNvCxnSpPr/>
          <p:nvPr userDrawn="1"/>
        </p:nvCxnSpPr>
        <p:spPr bwMode="gray">
          <a:xfrm>
            <a:off x="487363" y="494712"/>
            <a:ext cx="0" cy="3111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5 Conector recto"/>
          <p:cNvCxnSpPr/>
          <p:nvPr userDrawn="1"/>
        </p:nvCxnSpPr>
        <p:spPr bwMode="gray">
          <a:xfrm>
            <a:off x="1656897" y="494712"/>
            <a:ext cx="0" cy="3111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1 Título"/>
          <p:cNvSpPr>
            <a:spLocks noGrp="1"/>
          </p:cNvSpPr>
          <p:nvPr>
            <p:ph type="title"/>
          </p:nvPr>
        </p:nvSpPr>
        <p:spPr bwMode="gray">
          <a:xfrm>
            <a:off x="457200" y="102586"/>
            <a:ext cx="8622150" cy="418058"/>
          </a:xfrm>
          <a:prstGeom prst="rect">
            <a:avLst/>
          </a:prstGeom>
        </p:spPr>
        <p:txBody>
          <a:bodyPr lIns="0"/>
          <a:lstStyle>
            <a:lvl1pPr>
              <a:defRPr>
                <a:latin typeface="+mn-lt"/>
              </a:defRPr>
            </a:lvl1pPr>
          </a:lstStyle>
          <a:p>
            <a:r>
              <a:rPr lang="es-ES_tradnl" noProof="0" dirty="0" smtClean="0"/>
              <a:t>Haga clic para modificar el estilo de título del patrón</a:t>
            </a:r>
            <a:endParaRPr lang="es-ES_tradnl" noProof="0" dirty="0"/>
          </a:p>
        </p:txBody>
      </p:sp>
      <p:cxnSp>
        <p:nvCxnSpPr>
          <p:cNvPr id="7" name="5 Conector recto"/>
          <p:cNvCxnSpPr/>
          <p:nvPr userDrawn="1"/>
        </p:nvCxnSpPr>
        <p:spPr bwMode="gray">
          <a:xfrm>
            <a:off x="2758865" y="501012"/>
            <a:ext cx="0" cy="3111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659409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Título y objetos">
    <p:spTree>
      <p:nvGrpSpPr>
        <p:cNvPr id="1" name=""/>
        <p:cNvGrpSpPr/>
        <p:nvPr/>
      </p:nvGrpSpPr>
      <p:grpSpPr>
        <a:xfrm>
          <a:off x="0" y="0"/>
          <a:ext cx="0" cy="0"/>
          <a:chOff x="0" y="0"/>
          <a:chExt cx="0" cy="0"/>
        </a:xfrm>
      </p:grpSpPr>
      <p:sp>
        <p:nvSpPr>
          <p:cNvPr id="3" name="2 Rectángulo"/>
          <p:cNvSpPr/>
          <p:nvPr userDrawn="1"/>
        </p:nvSpPr>
        <p:spPr bwMode="ltGray">
          <a:xfrm>
            <a:off x="0" y="535987"/>
            <a:ext cx="9144000" cy="241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s-ES_tradnl" sz="1800">
              <a:solidFill>
                <a:prstClr val="white"/>
              </a:solidFill>
            </a:endParaRPr>
          </a:p>
        </p:txBody>
      </p:sp>
      <p:cxnSp>
        <p:nvCxnSpPr>
          <p:cNvPr id="4" name="3 Conector recto"/>
          <p:cNvCxnSpPr/>
          <p:nvPr userDrawn="1"/>
        </p:nvCxnSpPr>
        <p:spPr bwMode="gray">
          <a:xfrm>
            <a:off x="487363" y="494712"/>
            <a:ext cx="0" cy="3111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4 Conector recto"/>
          <p:cNvCxnSpPr/>
          <p:nvPr userDrawn="1"/>
        </p:nvCxnSpPr>
        <p:spPr bwMode="gray">
          <a:xfrm>
            <a:off x="1656897" y="494712"/>
            <a:ext cx="0" cy="3111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5 Conector recto"/>
          <p:cNvCxnSpPr/>
          <p:nvPr userDrawn="1"/>
        </p:nvCxnSpPr>
        <p:spPr bwMode="gray">
          <a:xfrm>
            <a:off x="2826431" y="494712"/>
            <a:ext cx="0" cy="3111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6 Conector recto"/>
          <p:cNvCxnSpPr/>
          <p:nvPr userDrawn="1"/>
        </p:nvCxnSpPr>
        <p:spPr bwMode="gray">
          <a:xfrm>
            <a:off x="3995965" y="494712"/>
            <a:ext cx="0" cy="3111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7 Conector recto"/>
          <p:cNvCxnSpPr/>
          <p:nvPr userDrawn="1"/>
        </p:nvCxnSpPr>
        <p:spPr bwMode="gray">
          <a:xfrm>
            <a:off x="5165499" y="494712"/>
            <a:ext cx="0" cy="3111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1 Título"/>
          <p:cNvSpPr>
            <a:spLocks noGrp="1"/>
          </p:cNvSpPr>
          <p:nvPr>
            <p:ph type="title"/>
          </p:nvPr>
        </p:nvSpPr>
        <p:spPr bwMode="gray">
          <a:xfrm>
            <a:off x="457200" y="102586"/>
            <a:ext cx="8622150" cy="418058"/>
          </a:xfrm>
          <a:prstGeom prst="rect">
            <a:avLst/>
          </a:prstGeom>
        </p:spPr>
        <p:txBody>
          <a:bodyPr lIns="0"/>
          <a:lstStyle>
            <a:lvl1pPr>
              <a:defRPr>
                <a:latin typeface="+mn-lt"/>
              </a:defRPr>
            </a:lvl1pPr>
          </a:lstStyle>
          <a:p>
            <a:r>
              <a:rPr lang="es-ES_tradnl" noProof="0" dirty="0" smtClean="0"/>
              <a:t>Haga clic para modificar el estilo de título del patrón</a:t>
            </a:r>
            <a:endParaRPr lang="es-ES_tradnl" noProof="0" dirty="0"/>
          </a:p>
        </p:txBody>
      </p:sp>
    </p:spTree>
    <p:extLst>
      <p:ext uri="{BB962C8B-B14F-4D97-AF65-F5344CB8AC3E}">
        <p14:creationId xmlns:p14="http://schemas.microsoft.com/office/powerpoint/2010/main" val="306355087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Título y objetos">
    <p:spTree>
      <p:nvGrpSpPr>
        <p:cNvPr id="1" name=""/>
        <p:cNvGrpSpPr/>
        <p:nvPr/>
      </p:nvGrpSpPr>
      <p:grpSpPr>
        <a:xfrm>
          <a:off x="0" y="0"/>
          <a:ext cx="0" cy="0"/>
          <a:chOff x="0" y="0"/>
          <a:chExt cx="0" cy="0"/>
        </a:xfrm>
      </p:grpSpPr>
      <p:sp>
        <p:nvSpPr>
          <p:cNvPr id="3" name="2 Rectángulo"/>
          <p:cNvSpPr/>
          <p:nvPr userDrawn="1"/>
        </p:nvSpPr>
        <p:spPr bwMode="ltGray">
          <a:xfrm>
            <a:off x="0" y="535987"/>
            <a:ext cx="9144000" cy="241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s-ES_tradnl" sz="1800">
              <a:solidFill>
                <a:prstClr val="white"/>
              </a:solidFill>
            </a:endParaRPr>
          </a:p>
        </p:txBody>
      </p:sp>
      <p:cxnSp>
        <p:nvCxnSpPr>
          <p:cNvPr id="4" name="3 Conector recto"/>
          <p:cNvCxnSpPr/>
          <p:nvPr userDrawn="1"/>
        </p:nvCxnSpPr>
        <p:spPr bwMode="gray">
          <a:xfrm>
            <a:off x="487363" y="494712"/>
            <a:ext cx="0" cy="3111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4 Conector recto"/>
          <p:cNvCxnSpPr/>
          <p:nvPr userDrawn="1"/>
        </p:nvCxnSpPr>
        <p:spPr bwMode="gray">
          <a:xfrm>
            <a:off x="1656897" y="494712"/>
            <a:ext cx="0" cy="3111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5 Conector recto"/>
          <p:cNvCxnSpPr/>
          <p:nvPr userDrawn="1"/>
        </p:nvCxnSpPr>
        <p:spPr bwMode="gray">
          <a:xfrm>
            <a:off x="2826431" y="494712"/>
            <a:ext cx="0" cy="3111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6 Conector recto"/>
          <p:cNvCxnSpPr/>
          <p:nvPr userDrawn="1"/>
        </p:nvCxnSpPr>
        <p:spPr bwMode="gray">
          <a:xfrm>
            <a:off x="3995965" y="494712"/>
            <a:ext cx="0" cy="3111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7 Conector recto"/>
          <p:cNvCxnSpPr/>
          <p:nvPr userDrawn="1"/>
        </p:nvCxnSpPr>
        <p:spPr bwMode="gray">
          <a:xfrm>
            <a:off x="5165499" y="494712"/>
            <a:ext cx="0" cy="3111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8 Conector recto"/>
          <p:cNvCxnSpPr/>
          <p:nvPr userDrawn="1"/>
        </p:nvCxnSpPr>
        <p:spPr bwMode="gray">
          <a:xfrm>
            <a:off x="6335033" y="494712"/>
            <a:ext cx="0" cy="3111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1 Título"/>
          <p:cNvSpPr>
            <a:spLocks noGrp="1"/>
          </p:cNvSpPr>
          <p:nvPr>
            <p:ph type="title"/>
          </p:nvPr>
        </p:nvSpPr>
        <p:spPr bwMode="gray">
          <a:xfrm>
            <a:off x="457200" y="102586"/>
            <a:ext cx="8622150" cy="418058"/>
          </a:xfrm>
          <a:prstGeom prst="rect">
            <a:avLst/>
          </a:prstGeom>
        </p:spPr>
        <p:txBody>
          <a:bodyPr lIns="0"/>
          <a:lstStyle>
            <a:lvl1pPr>
              <a:defRPr>
                <a:latin typeface="+mn-lt"/>
              </a:defRPr>
            </a:lvl1pPr>
          </a:lstStyle>
          <a:p>
            <a:r>
              <a:rPr lang="es-ES_tradnl" noProof="0" dirty="0" smtClean="0"/>
              <a:t>Haga clic para modificar el estilo de título del patrón</a:t>
            </a:r>
            <a:endParaRPr lang="es-ES_tradnl" noProof="0" dirty="0"/>
          </a:p>
        </p:txBody>
      </p:sp>
    </p:spTree>
    <p:extLst>
      <p:ext uri="{BB962C8B-B14F-4D97-AF65-F5344CB8AC3E}">
        <p14:creationId xmlns:p14="http://schemas.microsoft.com/office/powerpoint/2010/main" val="3922798774"/>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Título y objetos">
    <p:spTree>
      <p:nvGrpSpPr>
        <p:cNvPr id="1" name=""/>
        <p:cNvGrpSpPr/>
        <p:nvPr/>
      </p:nvGrpSpPr>
      <p:grpSpPr>
        <a:xfrm>
          <a:off x="0" y="0"/>
          <a:ext cx="0" cy="0"/>
          <a:chOff x="0" y="0"/>
          <a:chExt cx="0" cy="0"/>
        </a:xfrm>
      </p:grpSpPr>
      <p:sp>
        <p:nvSpPr>
          <p:cNvPr id="3" name="2 Rectángulo"/>
          <p:cNvSpPr/>
          <p:nvPr userDrawn="1"/>
        </p:nvSpPr>
        <p:spPr bwMode="ltGray">
          <a:xfrm>
            <a:off x="0" y="535987"/>
            <a:ext cx="9144000" cy="241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s-ES_tradnl" sz="1800">
              <a:solidFill>
                <a:prstClr val="white"/>
              </a:solidFill>
            </a:endParaRPr>
          </a:p>
        </p:txBody>
      </p:sp>
      <p:cxnSp>
        <p:nvCxnSpPr>
          <p:cNvPr id="4" name="3 Conector recto"/>
          <p:cNvCxnSpPr/>
          <p:nvPr userDrawn="1"/>
        </p:nvCxnSpPr>
        <p:spPr bwMode="gray">
          <a:xfrm>
            <a:off x="487363" y="494712"/>
            <a:ext cx="0" cy="3111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4 Conector recto"/>
          <p:cNvCxnSpPr/>
          <p:nvPr userDrawn="1"/>
        </p:nvCxnSpPr>
        <p:spPr bwMode="gray">
          <a:xfrm>
            <a:off x="1656897" y="494712"/>
            <a:ext cx="0" cy="3111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5 Conector recto"/>
          <p:cNvCxnSpPr/>
          <p:nvPr userDrawn="1"/>
        </p:nvCxnSpPr>
        <p:spPr bwMode="gray">
          <a:xfrm>
            <a:off x="2826431" y="494712"/>
            <a:ext cx="0" cy="3111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6 Conector recto"/>
          <p:cNvCxnSpPr/>
          <p:nvPr userDrawn="1"/>
        </p:nvCxnSpPr>
        <p:spPr bwMode="gray">
          <a:xfrm>
            <a:off x="3995965" y="494712"/>
            <a:ext cx="0" cy="3111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7 Conector recto"/>
          <p:cNvCxnSpPr/>
          <p:nvPr userDrawn="1"/>
        </p:nvCxnSpPr>
        <p:spPr bwMode="gray">
          <a:xfrm>
            <a:off x="5165499" y="494712"/>
            <a:ext cx="0" cy="3111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8 Conector recto"/>
          <p:cNvCxnSpPr/>
          <p:nvPr userDrawn="1"/>
        </p:nvCxnSpPr>
        <p:spPr bwMode="gray">
          <a:xfrm>
            <a:off x="6335033" y="494712"/>
            <a:ext cx="0" cy="3111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9 Conector recto"/>
          <p:cNvCxnSpPr/>
          <p:nvPr userDrawn="1"/>
        </p:nvCxnSpPr>
        <p:spPr bwMode="gray">
          <a:xfrm>
            <a:off x="7504567" y="494712"/>
            <a:ext cx="0" cy="3111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1 Título"/>
          <p:cNvSpPr>
            <a:spLocks noGrp="1"/>
          </p:cNvSpPr>
          <p:nvPr>
            <p:ph type="title"/>
          </p:nvPr>
        </p:nvSpPr>
        <p:spPr bwMode="gray">
          <a:xfrm>
            <a:off x="457200" y="102586"/>
            <a:ext cx="8622150" cy="418058"/>
          </a:xfrm>
          <a:prstGeom prst="rect">
            <a:avLst/>
          </a:prstGeom>
        </p:spPr>
        <p:txBody>
          <a:bodyPr lIns="0"/>
          <a:lstStyle>
            <a:lvl1pPr>
              <a:defRPr>
                <a:latin typeface="+mn-lt"/>
              </a:defRPr>
            </a:lvl1pPr>
          </a:lstStyle>
          <a:p>
            <a:r>
              <a:rPr lang="es-ES_tradnl" noProof="0" dirty="0" smtClean="0"/>
              <a:t>Haga clic para modificar el estilo de título del patrón</a:t>
            </a:r>
            <a:endParaRPr lang="es-ES_tradnl" noProof="0" dirty="0"/>
          </a:p>
        </p:txBody>
      </p:sp>
    </p:spTree>
    <p:extLst>
      <p:ext uri="{BB962C8B-B14F-4D97-AF65-F5344CB8AC3E}">
        <p14:creationId xmlns:p14="http://schemas.microsoft.com/office/powerpoint/2010/main" val="86443077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sic Body Slide">
    <p:spTree>
      <p:nvGrpSpPr>
        <p:cNvPr id="1" name=""/>
        <p:cNvGrpSpPr/>
        <p:nvPr/>
      </p:nvGrpSpPr>
      <p:grpSpPr>
        <a:xfrm>
          <a:off x="0" y="0"/>
          <a:ext cx="0" cy="0"/>
          <a:chOff x="0" y="0"/>
          <a:chExt cx="0" cy="0"/>
        </a:xfrm>
      </p:grpSpPr>
      <p:pic>
        <p:nvPicPr>
          <p:cNvPr id="614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1787" y="646792"/>
            <a:ext cx="8461375"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86365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212895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Diseño personalizado">
    <p:spTree>
      <p:nvGrpSpPr>
        <p:cNvPr id="1" name=""/>
        <p:cNvGrpSpPr/>
        <p:nvPr/>
      </p:nvGrpSpPr>
      <p:grpSpPr>
        <a:xfrm>
          <a:off x="0" y="0"/>
          <a:ext cx="0" cy="0"/>
          <a:chOff x="0" y="0"/>
          <a:chExt cx="0" cy="0"/>
        </a:xfrm>
      </p:grpSpPr>
      <p:sp>
        <p:nvSpPr>
          <p:cNvPr id="2" name="1 CuadroTexto"/>
          <p:cNvSpPr txBox="1"/>
          <p:nvPr userDrawn="1"/>
        </p:nvSpPr>
        <p:spPr>
          <a:xfrm>
            <a:off x="3022600" y="4648250"/>
            <a:ext cx="4546600" cy="461665"/>
          </a:xfrm>
          <a:prstGeom prst="rect">
            <a:avLst/>
          </a:prstGeom>
          <a:noFill/>
        </p:spPr>
        <p:txBody>
          <a:bodyPr wrap="square" lIns="0" tIns="0" rIns="0" bIns="0" rtlCol="0">
            <a:spAutoFit/>
          </a:bodyPr>
          <a:lstStyle/>
          <a:p>
            <a:pPr eaLnBrk="1" fontAlgn="auto" hangingPunct="1">
              <a:spcBef>
                <a:spcPts val="0"/>
              </a:spcBef>
              <a:spcAft>
                <a:spcPts val="0"/>
              </a:spcAft>
            </a:pPr>
            <a:r>
              <a:rPr lang="es-ES" sz="3000" smtClean="0">
                <a:solidFill>
                  <a:srgbClr val="FF0000"/>
                </a:solidFill>
                <a:latin typeface="Arial"/>
                <a:ea typeface="+mn-ea"/>
              </a:rPr>
              <a:t>Annexes</a:t>
            </a:r>
            <a:endParaRPr lang="en-GB" sz="3000">
              <a:solidFill>
                <a:srgbClr val="FF0000"/>
              </a:solidFill>
              <a:latin typeface="Arial"/>
              <a:ea typeface="+mn-ea"/>
            </a:endParaRPr>
          </a:p>
        </p:txBody>
      </p:sp>
      <p:cxnSp>
        <p:nvCxnSpPr>
          <p:cNvPr id="3" name="2 Conector recto"/>
          <p:cNvCxnSpPr/>
          <p:nvPr userDrawn="1"/>
        </p:nvCxnSpPr>
        <p:spPr>
          <a:xfrm>
            <a:off x="2717799" y="4755092"/>
            <a:ext cx="0" cy="89799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Picture 1" descr="P:\PROYECTOS\MARKDISSENY\DISSENY\Clients\Banco Santander\04_Informes y Guia estilo BS\Diseño plantilla\logo-san-color.png"/>
          <p:cNvPicPr>
            <a:picLocks noChangeAspect="1" noChangeArrowheads="1"/>
          </p:cNvPicPr>
          <p:nvPr userDrawn="1"/>
        </p:nvPicPr>
        <p:blipFill>
          <a:blip r:embed="rId2" cstate="print"/>
          <a:srcRect/>
          <a:stretch>
            <a:fillRect/>
          </a:stretch>
        </p:blipFill>
        <p:spPr bwMode="gray">
          <a:xfrm>
            <a:off x="427843" y="4648250"/>
            <a:ext cx="1902982" cy="378447"/>
          </a:xfrm>
          <a:prstGeom prst="rect">
            <a:avLst/>
          </a:prstGeom>
          <a:noFill/>
        </p:spPr>
      </p:pic>
      <p:pic>
        <p:nvPicPr>
          <p:cNvPr id="1172482" name="Picture 2" descr="C:\Users\n788816\AppData\Local\Microsoft\Windows\Temporary Internet Files\Content.Outlook\5CTDF4XY\quincy market (2).jpe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81150" y="248232"/>
            <a:ext cx="8729932" cy="4347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700393"/>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Diseño personalizado">
    <p:spTree>
      <p:nvGrpSpPr>
        <p:cNvPr id="1" name=""/>
        <p:cNvGrpSpPr/>
        <p:nvPr/>
      </p:nvGrpSpPr>
      <p:grpSpPr>
        <a:xfrm>
          <a:off x="0" y="0"/>
          <a:ext cx="0" cy="0"/>
          <a:chOff x="0" y="0"/>
          <a:chExt cx="0" cy="0"/>
        </a:xfrm>
      </p:grpSpPr>
      <p:sp>
        <p:nvSpPr>
          <p:cNvPr id="2" name="1 CuadroTexto"/>
          <p:cNvSpPr txBox="1"/>
          <p:nvPr userDrawn="1"/>
        </p:nvSpPr>
        <p:spPr>
          <a:xfrm>
            <a:off x="3022600" y="4648250"/>
            <a:ext cx="4546600" cy="461665"/>
          </a:xfrm>
          <a:prstGeom prst="rect">
            <a:avLst/>
          </a:prstGeom>
          <a:noFill/>
        </p:spPr>
        <p:txBody>
          <a:bodyPr wrap="square" lIns="0" tIns="0" rIns="0" bIns="0" rtlCol="0">
            <a:spAutoFit/>
          </a:bodyPr>
          <a:lstStyle/>
          <a:p>
            <a:pPr eaLnBrk="1" fontAlgn="auto" hangingPunct="1">
              <a:spcBef>
                <a:spcPts val="0"/>
              </a:spcBef>
              <a:spcAft>
                <a:spcPts val="0"/>
              </a:spcAft>
            </a:pPr>
            <a:r>
              <a:rPr lang="es-ES" sz="3000" smtClean="0">
                <a:solidFill>
                  <a:srgbClr val="FF0000"/>
                </a:solidFill>
                <a:latin typeface="Arial"/>
                <a:ea typeface="+mn-ea"/>
              </a:rPr>
              <a:t>Glossary</a:t>
            </a:r>
            <a:endParaRPr lang="en-GB" sz="3000">
              <a:solidFill>
                <a:srgbClr val="FF0000"/>
              </a:solidFill>
              <a:latin typeface="Arial"/>
              <a:ea typeface="+mn-ea"/>
            </a:endParaRPr>
          </a:p>
        </p:txBody>
      </p:sp>
      <p:cxnSp>
        <p:nvCxnSpPr>
          <p:cNvPr id="3" name="2 Conector recto"/>
          <p:cNvCxnSpPr/>
          <p:nvPr userDrawn="1"/>
        </p:nvCxnSpPr>
        <p:spPr>
          <a:xfrm>
            <a:off x="2717799" y="4755092"/>
            <a:ext cx="0" cy="89799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Picture 1" descr="P:\PROYECTOS\MARKDISSENY\DISSENY\Clients\Banco Santander\04_Informes y Guia estilo BS\Diseño plantilla\logo-san-color.png"/>
          <p:cNvPicPr>
            <a:picLocks noChangeAspect="1" noChangeArrowheads="1"/>
          </p:cNvPicPr>
          <p:nvPr userDrawn="1"/>
        </p:nvPicPr>
        <p:blipFill>
          <a:blip r:embed="rId2" cstate="print"/>
          <a:srcRect/>
          <a:stretch>
            <a:fillRect/>
          </a:stretch>
        </p:blipFill>
        <p:spPr bwMode="gray">
          <a:xfrm>
            <a:off x="427843" y="4648250"/>
            <a:ext cx="1902982" cy="378447"/>
          </a:xfrm>
          <a:prstGeom prst="rect">
            <a:avLst/>
          </a:prstGeom>
          <a:noFill/>
        </p:spPr>
      </p:pic>
      <p:pic>
        <p:nvPicPr>
          <p:cNvPr id="5" name="Picture 2"/>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350" t="44174" r="-350" b="10912"/>
          <a:stretch/>
        </p:blipFill>
        <p:spPr bwMode="auto">
          <a:xfrm>
            <a:off x="474663" y="458789"/>
            <a:ext cx="8276494" cy="3960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0866945"/>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7_Diseño personalizado">
    <p:spTree>
      <p:nvGrpSpPr>
        <p:cNvPr id="1" name=""/>
        <p:cNvGrpSpPr/>
        <p:nvPr/>
      </p:nvGrpSpPr>
      <p:grpSpPr>
        <a:xfrm>
          <a:off x="0" y="0"/>
          <a:ext cx="0" cy="0"/>
          <a:chOff x="0" y="0"/>
          <a:chExt cx="0" cy="0"/>
        </a:xfrm>
      </p:grpSpPr>
      <p:sp>
        <p:nvSpPr>
          <p:cNvPr id="3" name="2 Rectángulo"/>
          <p:cNvSpPr/>
          <p:nvPr userDrawn="1"/>
        </p:nvSpPr>
        <p:spPr bwMode="ltGray">
          <a:xfrm>
            <a:off x="0" y="535987"/>
            <a:ext cx="9144000" cy="241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s-ES_tradnl" sz="1800" dirty="0">
              <a:solidFill>
                <a:prstClr val="white"/>
              </a:solidFill>
            </a:endParaRPr>
          </a:p>
        </p:txBody>
      </p:sp>
      <p:sp>
        <p:nvSpPr>
          <p:cNvPr id="12" name="1 Título"/>
          <p:cNvSpPr>
            <a:spLocks noGrp="1"/>
          </p:cNvSpPr>
          <p:nvPr>
            <p:ph type="title"/>
          </p:nvPr>
        </p:nvSpPr>
        <p:spPr bwMode="gray">
          <a:xfrm>
            <a:off x="457200" y="102586"/>
            <a:ext cx="8622150" cy="418058"/>
          </a:xfrm>
          <a:prstGeom prst="rect">
            <a:avLst/>
          </a:prstGeom>
        </p:spPr>
        <p:txBody>
          <a:bodyPr lIns="0"/>
          <a:lstStyle>
            <a:lvl1pPr>
              <a:defRPr>
                <a:latin typeface="+mn-lt"/>
              </a:defRPr>
            </a:lvl1pPr>
          </a:lstStyle>
          <a:p>
            <a:r>
              <a:rPr lang="es-ES_tradnl" noProof="0" dirty="0" smtClean="0"/>
              <a:t>Haga clic para modificar el estilo de título del patrón</a:t>
            </a:r>
            <a:endParaRPr lang="es-ES_tradnl" noProof="0" dirty="0"/>
          </a:p>
        </p:txBody>
      </p:sp>
      <p:cxnSp>
        <p:nvCxnSpPr>
          <p:cNvPr id="11" name="10 Conector recto"/>
          <p:cNvCxnSpPr/>
          <p:nvPr userDrawn="1"/>
        </p:nvCxnSpPr>
        <p:spPr bwMode="gray">
          <a:xfrm>
            <a:off x="487363" y="494712"/>
            <a:ext cx="0" cy="3111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12 Conector recto"/>
          <p:cNvCxnSpPr/>
          <p:nvPr userDrawn="1"/>
        </p:nvCxnSpPr>
        <p:spPr bwMode="gray">
          <a:xfrm>
            <a:off x="1656897" y="494712"/>
            <a:ext cx="0" cy="3111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13 Conector recto"/>
          <p:cNvCxnSpPr/>
          <p:nvPr userDrawn="1"/>
        </p:nvCxnSpPr>
        <p:spPr bwMode="gray">
          <a:xfrm>
            <a:off x="2826035" y="503599"/>
            <a:ext cx="0" cy="3111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14 Conector recto"/>
          <p:cNvCxnSpPr/>
          <p:nvPr userDrawn="1"/>
        </p:nvCxnSpPr>
        <p:spPr bwMode="gray">
          <a:xfrm>
            <a:off x="4000645" y="514661"/>
            <a:ext cx="0" cy="3111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15 Conector recto"/>
          <p:cNvCxnSpPr/>
          <p:nvPr userDrawn="1"/>
        </p:nvCxnSpPr>
        <p:spPr bwMode="gray">
          <a:xfrm>
            <a:off x="5171940" y="505447"/>
            <a:ext cx="0" cy="3111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16 Conector recto"/>
          <p:cNvCxnSpPr/>
          <p:nvPr userDrawn="1"/>
        </p:nvCxnSpPr>
        <p:spPr bwMode="gray">
          <a:xfrm>
            <a:off x="6339780" y="514661"/>
            <a:ext cx="0" cy="3111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24 Conector recto"/>
          <p:cNvCxnSpPr/>
          <p:nvPr userDrawn="1"/>
        </p:nvCxnSpPr>
        <p:spPr bwMode="gray">
          <a:xfrm>
            <a:off x="7515201" y="520423"/>
            <a:ext cx="0" cy="3111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25 Conector recto"/>
          <p:cNvCxnSpPr/>
          <p:nvPr userDrawn="1"/>
        </p:nvCxnSpPr>
        <p:spPr bwMode="gray">
          <a:xfrm>
            <a:off x="8687490" y="510260"/>
            <a:ext cx="0" cy="3111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00845"/>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7_Título y objetos">
    <p:spTree>
      <p:nvGrpSpPr>
        <p:cNvPr id="1" name=""/>
        <p:cNvGrpSpPr/>
        <p:nvPr/>
      </p:nvGrpSpPr>
      <p:grpSpPr>
        <a:xfrm>
          <a:off x="0" y="0"/>
          <a:ext cx="0" cy="0"/>
          <a:chOff x="0" y="0"/>
          <a:chExt cx="0" cy="0"/>
        </a:xfrm>
      </p:grpSpPr>
      <p:sp>
        <p:nvSpPr>
          <p:cNvPr id="31" name="30 Rectángulo"/>
          <p:cNvSpPr/>
          <p:nvPr userDrawn="1"/>
        </p:nvSpPr>
        <p:spPr bwMode="ltGray">
          <a:xfrm>
            <a:off x="0" y="535987"/>
            <a:ext cx="9144000" cy="241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s-ES_tradnl" sz="1800" dirty="0">
              <a:solidFill>
                <a:prstClr val="white"/>
              </a:solidFill>
            </a:endParaRPr>
          </a:p>
        </p:txBody>
      </p:sp>
      <p:sp>
        <p:nvSpPr>
          <p:cNvPr id="29" name="1 Título"/>
          <p:cNvSpPr>
            <a:spLocks noGrp="1"/>
          </p:cNvSpPr>
          <p:nvPr>
            <p:ph type="title"/>
          </p:nvPr>
        </p:nvSpPr>
        <p:spPr bwMode="gray">
          <a:xfrm>
            <a:off x="457200" y="102586"/>
            <a:ext cx="8622150" cy="418058"/>
          </a:xfrm>
          <a:prstGeom prst="rect">
            <a:avLst/>
          </a:prstGeom>
        </p:spPr>
        <p:txBody>
          <a:bodyPr lIns="0"/>
          <a:lstStyle>
            <a:lvl1pPr>
              <a:defRPr>
                <a:latin typeface="+mn-lt"/>
              </a:defRPr>
            </a:lvl1pPr>
          </a:lstStyle>
          <a:p>
            <a:r>
              <a:rPr lang="es-ES_tradnl" noProof="0" dirty="0" smtClean="0"/>
              <a:t>Haga clic para modificar el estilo de título del patrón</a:t>
            </a:r>
            <a:endParaRPr lang="es-ES_tradnl" noProof="0" dirty="0"/>
          </a:p>
        </p:txBody>
      </p:sp>
      <p:cxnSp>
        <p:nvCxnSpPr>
          <p:cNvPr id="4" name="3 Conector recto"/>
          <p:cNvCxnSpPr/>
          <p:nvPr userDrawn="1"/>
        </p:nvCxnSpPr>
        <p:spPr bwMode="gray">
          <a:xfrm>
            <a:off x="487363" y="494712"/>
            <a:ext cx="0" cy="3111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4 Conector recto"/>
          <p:cNvCxnSpPr/>
          <p:nvPr userDrawn="1"/>
        </p:nvCxnSpPr>
        <p:spPr bwMode="gray">
          <a:xfrm>
            <a:off x="1656897" y="494712"/>
            <a:ext cx="0" cy="3111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5 Conector recto"/>
          <p:cNvCxnSpPr/>
          <p:nvPr userDrawn="1"/>
        </p:nvCxnSpPr>
        <p:spPr bwMode="gray">
          <a:xfrm>
            <a:off x="2826431" y="494712"/>
            <a:ext cx="0" cy="3111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6 Conector recto"/>
          <p:cNvCxnSpPr/>
          <p:nvPr userDrawn="1"/>
        </p:nvCxnSpPr>
        <p:spPr bwMode="gray">
          <a:xfrm>
            <a:off x="3995965" y="494712"/>
            <a:ext cx="0" cy="3111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7 Conector recto"/>
          <p:cNvCxnSpPr/>
          <p:nvPr userDrawn="1"/>
        </p:nvCxnSpPr>
        <p:spPr bwMode="gray">
          <a:xfrm>
            <a:off x="5165499" y="494712"/>
            <a:ext cx="0" cy="3111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8 Conector recto"/>
          <p:cNvCxnSpPr/>
          <p:nvPr userDrawn="1"/>
        </p:nvCxnSpPr>
        <p:spPr bwMode="gray">
          <a:xfrm>
            <a:off x="6335033" y="494712"/>
            <a:ext cx="0" cy="3111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9 Conector recto"/>
          <p:cNvCxnSpPr/>
          <p:nvPr userDrawn="1"/>
        </p:nvCxnSpPr>
        <p:spPr bwMode="gray">
          <a:xfrm>
            <a:off x="7504567" y="494712"/>
            <a:ext cx="0" cy="3111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10 Conector recto"/>
          <p:cNvCxnSpPr/>
          <p:nvPr userDrawn="1"/>
        </p:nvCxnSpPr>
        <p:spPr bwMode="gray">
          <a:xfrm>
            <a:off x="8674100" y="494712"/>
            <a:ext cx="0" cy="3111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6606545"/>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6_Diseño personalizado">
    <p:spTree>
      <p:nvGrpSpPr>
        <p:cNvPr id="1" name=""/>
        <p:cNvGrpSpPr/>
        <p:nvPr/>
      </p:nvGrpSpPr>
      <p:grpSpPr>
        <a:xfrm>
          <a:off x="0" y="0"/>
          <a:ext cx="0" cy="0"/>
          <a:chOff x="0" y="0"/>
          <a:chExt cx="0" cy="0"/>
        </a:xfrm>
      </p:grpSpPr>
      <p:sp>
        <p:nvSpPr>
          <p:cNvPr id="3" name="2 Rectángulo"/>
          <p:cNvSpPr/>
          <p:nvPr userDrawn="1"/>
        </p:nvSpPr>
        <p:spPr bwMode="ltGray">
          <a:xfrm>
            <a:off x="0" y="535987"/>
            <a:ext cx="9144000" cy="241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s-ES_tradnl" sz="1800" dirty="0">
              <a:solidFill>
                <a:prstClr val="white"/>
              </a:solidFill>
            </a:endParaRPr>
          </a:p>
        </p:txBody>
      </p:sp>
      <p:sp>
        <p:nvSpPr>
          <p:cNvPr id="12" name="1 Título"/>
          <p:cNvSpPr>
            <a:spLocks noGrp="1"/>
          </p:cNvSpPr>
          <p:nvPr>
            <p:ph type="title"/>
          </p:nvPr>
        </p:nvSpPr>
        <p:spPr bwMode="gray">
          <a:xfrm>
            <a:off x="457200" y="102586"/>
            <a:ext cx="8622150" cy="418058"/>
          </a:xfrm>
          <a:prstGeom prst="rect">
            <a:avLst/>
          </a:prstGeom>
        </p:spPr>
        <p:txBody>
          <a:bodyPr lIns="0"/>
          <a:lstStyle>
            <a:lvl1pPr>
              <a:defRPr>
                <a:latin typeface="+mn-lt"/>
              </a:defRPr>
            </a:lvl1pPr>
          </a:lstStyle>
          <a:p>
            <a:r>
              <a:rPr lang="es-ES_tradnl" noProof="0" dirty="0" smtClean="0"/>
              <a:t>Haga clic para modificar el estilo de título del patrón</a:t>
            </a:r>
            <a:endParaRPr lang="es-ES_tradnl" noProof="0" dirty="0"/>
          </a:p>
        </p:txBody>
      </p:sp>
      <p:cxnSp>
        <p:nvCxnSpPr>
          <p:cNvPr id="11" name="10 Conector recto"/>
          <p:cNvCxnSpPr/>
          <p:nvPr userDrawn="1"/>
        </p:nvCxnSpPr>
        <p:spPr bwMode="gray">
          <a:xfrm>
            <a:off x="487363" y="494712"/>
            <a:ext cx="0" cy="3111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12 Conector recto"/>
          <p:cNvCxnSpPr/>
          <p:nvPr userDrawn="1"/>
        </p:nvCxnSpPr>
        <p:spPr bwMode="gray">
          <a:xfrm>
            <a:off x="1656897" y="494712"/>
            <a:ext cx="0" cy="3111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13 Conector recto"/>
          <p:cNvCxnSpPr/>
          <p:nvPr userDrawn="1"/>
        </p:nvCxnSpPr>
        <p:spPr bwMode="gray">
          <a:xfrm>
            <a:off x="2826035" y="503599"/>
            <a:ext cx="0" cy="3111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14 Conector recto"/>
          <p:cNvCxnSpPr/>
          <p:nvPr userDrawn="1"/>
        </p:nvCxnSpPr>
        <p:spPr bwMode="gray">
          <a:xfrm>
            <a:off x="4000645" y="514661"/>
            <a:ext cx="0" cy="3111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15 Conector recto"/>
          <p:cNvCxnSpPr/>
          <p:nvPr userDrawn="1"/>
        </p:nvCxnSpPr>
        <p:spPr bwMode="gray">
          <a:xfrm>
            <a:off x="5171940" y="505447"/>
            <a:ext cx="0" cy="3111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16 Conector recto"/>
          <p:cNvCxnSpPr/>
          <p:nvPr userDrawn="1"/>
        </p:nvCxnSpPr>
        <p:spPr bwMode="gray">
          <a:xfrm>
            <a:off x="6339780" y="514661"/>
            <a:ext cx="0" cy="3111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24 Conector recto"/>
          <p:cNvCxnSpPr/>
          <p:nvPr userDrawn="1"/>
        </p:nvCxnSpPr>
        <p:spPr bwMode="gray">
          <a:xfrm>
            <a:off x="7515201" y="520423"/>
            <a:ext cx="0" cy="3111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25 Conector recto"/>
          <p:cNvCxnSpPr/>
          <p:nvPr userDrawn="1"/>
        </p:nvCxnSpPr>
        <p:spPr bwMode="gray">
          <a:xfrm>
            <a:off x="8687490" y="510260"/>
            <a:ext cx="0" cy="3111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3815405"/>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3" name="Line 19"/>
          <p:cNvSpPr>
            <a:spLocks noChangeShapeType="1"/>
          </p:cNvSpPr>
          <p:nvPr userDrawn="1"/>
        </p:nvSpPr>
        <p:spPr bwMode="auto">
          <a:xfrm>
            <a:off x="331788" y="2802939"/>
            <a:ext cx="1705992" cy="0"/>
          </a:xfrm>
          <a:prstGeom prst="line">
            <a:avLst/>
          </a:prstGeom>
          <a:noFill/>
          <a:ln w="57150" cmpd="sng">
            <a:solidFill>
              <a:schemeClr val="bg1">
                <a:lumMod val="5000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fontAlgn="auto">
              <a:spcBef>
                <a:spcPts val="0"/>
              </a:spcBef>
              <a:spcAft>
                <a:spcPts val="0"/>
              </a:spcAft>
              <a:defRPr/>
            </a:pPr>
            <a:endParaRPr lang="es-ES" dirty="0">
              <a:ln w="9525" cmpd="sng">
                <a:solidFill>
                  <a:srgbClr val="000000"/>
                </a:solidFill>
              </a:ln>
              <a:solidFill>
                <a:srgbClr val="DB0B11"/>
              </a:solidFill>
              <a:effectLst>
                <a:outerShdw blurRad="38100" dist="38100" dir="2700000" algn="tl">
                  <a:srgbClr val="000000">
                    <a:alpha val="43137"/>
                  </a:srgbClr>
                </a:outerShdw>
              </a:effectLst>
              <a:latin typeface="Calibri" panose="020F0502020204030204" pitchFamily="34" charset="0"/>
            </a:endParaRPr>
          </a:p>
        </p:txBody>
      </p:sp>
      <p:sp>
        <p:nvSpPr>
          <p:cNvPr id="10" name="Text Placeholder 9"/>
          <p:cNvSpPr>
            <a:spLocks noGrp="1"/>
          </p:cNvSpPr>
          <p:nvPr>
            <p:ph type="body" sz="quarter" idx="10" hasCustomPrompt="1"/>
          </p:nvPr>
        </p:nvSpPr>
        <p:spPr>
          <a:xfrm>
            <a:off x="331788" y="2897188"/>
            <a:ext cx="8140700" cy="349250"/>
          </a:xfrm>
          <a:prstGeom prst="rect">
            <a:avLst/>
          </a:prstGeom>
        </p:spPr>
        <p:txBody>
          <a:bodyPr lIns="0" rIns="163449"/>
          <a:lstStyle>
            <a:lvl1pPr marL="0" indent="0">
              <a:buNone/>
              <a:defRPr sz="2400" b="1">
                <a:solidFill>
                  <a:srgbClr val="FF0000"/>
                </a:solidFill>
                <a:latin typeface="Arial" panose="020B0604020202020204" pitchFamily="34" charset="0"/>
                <a:cs typeface="Arial" panose="020B0604020202020204" pitchFamily="34" charset="0"/>
              </a:defRPr>
            </a:lvl1pPr>
          </a:lstStyle>
          <a:p>
            <a:pPr lvl="0"/>
            <a:r>
              <a:rPr lang="en-US" b="1" dirty="0" smtClean="0">
                <a:solidFill>
                  <a:srgbClr val="FF0000"/>
                </a:solidFill>
                <a:latin typeface="Arial"/>
                <a:cs typeface="Arial"/>
              </a:rPr>
              <a:t>SHUSA COMMITTEE/BOARD (Arial 24pt Bold/Red)</a:t>
            </a:r>
            <a:endParaRPr lang="en-GB" dirty="0"/>
          </a:p>
        </p:txBody>
      </p:sp>
      <p:sp>
        <p:nvSpPr>
          <p:cNvPr id="11" name="Text Placeholder 9"/>
          <p:cNvSpPr>
            <a:spLocks noGrp="1"/>
          </p:cNvSpPr>
          <p:nvPr>
            <p:ph type="body" sz="quarter" idx="11" hasCustomPrompt="1"/>
          </p:nvPr>
        </p:nvSpPr>
        <p:spPr>
          <a:xfrm>
            <a:off x="338930" y="3275665"/>
            <a:ext cx="8133557" cy="349250"/>
          </a:xfrm>
          <a:prstGeom prst="rect">
            <a:avLst/>
          </a:prstGeom>
        </p:spPr>
        <p:txBody>
          <a:bodyPr lIns="0" rIns="199453"/>
          <a:lstStyle>
            <a:lvl1pPr marL="0" marR="0" indent="0" algn="l" defTabSz="457200" rtl="0" eaLnBrk="1" fontAlgn="auto" latinLnBrk="0" hangingPunct="1">
              <a:lnSpc>
                <a:spcPct val="100000"/>
              </a:lnSpc>
              <a:spcBef>
                <a:spcPct val="20000"/>
              </a:spcBef>
              <a:spcAft>
                <a:spcPts val="0"/>
              </a:spcAft>
              <a:buClrTx/>
              <a:buSzTx/>
              <a:buFont typeface="Arial"/>
              <a:buNone/>
              <a:tabLst/>
              <a:defRPr sz="2000" b="1">
                <a:solidFill>
                  <a:schemeClr val="tx1"/>
                </a:solidFill>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GB" dirty="0" smtClean="0"/>
              <a:t>Title of Presentation </a:t>
            </a:r>
            <a:r>
              <a:rPr lang="en-US" sz="2000" b="1" dirty="0" smtClean="0">
                <a:solidFill>
                  <a:prstClr val="black"/>
                </a:solidFill>
                <a:latin typeface="Arial" panose="020B0604020202020204" pitchFamily="34" charset="0"/>
                <a:cs typeface="Arial" panose="020B0604020202020204" pitchFamily="34" charset="0"/>
              </a:rPr>
              <a:t>(Must match Agenda, Arial 20pt Bold/Black)</a:t>
            </a:r>
          </a:p>
        </p:txBody>
      </p:sp>
      <p:sp>
        <p:nvSpPr>
          <p:cNvPr id="13" name="Text Placeholder 12"/>
          <p:cNvSpPr>
            <a:spLocks noGrp="1"/>
          </p:cNvSpPr>
          <p:nvPr>
            <p:ph type="body" sz="quarter" idx="12" hasCustomPrompt="1"/>
          </p:nvPr>
        </p:nvSpPr>
        <p:spPr>
          <a:xfrm>
            <a:off x="338930" y="3706422"/>
            <a:ext cx="4329908" cy="430213"/>
          </a:xfrm>
          <a:prstGeom prst="rect">
            <a:avLst/>
          </a:prstGeom>
        </p:spPr>
        <p:txBody>
          <a:bodyPr lIns="0"/>
          <a:lstStyle>
            <a:lvl1pPr marL="0" indent="0">
              <a:buNone/>
              <a:defRPr sz="1800">
                <a:latin typeface="Arial" panose="020B0604020202020204" pitchFamily="34" charset="0"/>
                <a:cs typeface="Arial" panose="020B0604020202020204" pitchFamily="34" charset="0"/>
              </a:defRPr>
            </a:lvl1pPr>
          </a:lstStyle>
          <a:p>
            <a:pPr lvl="0"/>
            <a:r>
              <a:rPr lang="en-US" dirty="0" smtClean="0"/>
              <a:t>Date (Arial 18pt Black)</a:t>
            </a:r>
            <a:endParaRPr lang="en-GB" dirty="0"/>
          </a:p>
        </p:txBody>
      </p:sp>
      <p:sp>
        <p:nvSpPr>
          <p:cNvPr id="14" name="Text Placeholder 12"/>
          <p:cNvSpPr>
            <a:spLocks noGrp="1"/>
          </p:cNvSpPr>
          <p:nvPr>
            <p:ph type="body" sz="quarter" idx="13" hasCustomPrompt="1"/>
          </p:nvPr>
        </p:nvSpPr>
        <p:spPr>
          <a:xfrm>
            <a:off x="338929" y="4339835"/>
            <a:ext cx="8133558" cy="430213"/>
          </a:xfrm>
          <a:prstGeom prst="rect">
            <a:avLst/>
          </a:prstGeom>
        </p:spPr>
        <p:txBody>
          <a:bodyPr lIns="0"/>
          <a:lstStyle>
            <a:lvl1pPr marL="0" indent="0">
              <a:buNone/>
              <a:defRPr sz="1800" baseline="0">
                <a:solidFill>
                  <a:schemeClr val="bg1">
                    <a:lumMod val="50000"/>
                  </a:schemeClr>
                </a:solidFill>
                <a:latin typeface="Arial" panose="020B0604020202020204" pitchFamily="34" charset="0"/>
                <a:cs typeface="Arial" panose="020B0604020202020204" pitchFamily="34" charset="0"/>
              </a:defRPr>
            </a:lvl1pPr>
          </a:lstStyle>
          <a:p>
            <a:pPr lvl="0"/>
            <a:r>
              <a:rPr lang="en-US" dirty="0" smtClean="0"/>
              <a:t>Presenter: Name and Title (Arial 18pt Gray)</a:t>
            </a:r>
            <a:endParaRPr lang="en-GB" dirty="0"/>
          </a:p>
        </p:txBody>
      </p:sp>
    </p:spTree>
    <p:extLst>
      <p:ext uri="{BB962C8B-B14F-4D97-AF65-F5344CB8AC3E}">
        <p14:creationId xmlns:p14="http://schemas.microsoft.com/office/powerpoint/2010/main" val="687321442"/>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Text Placeholder 9"/>
          <p:cNvSpPr>
            <a:spLocks noGrp="1"/>
          </p:cNvSpPr>
          <p:nvPr>
            <p:ph type="body" sz="quarter" idx="11" hasCustomPrompt="1"/>
          </p:nvPr>
        </p:nvSpPr>
        <p:spPr>
          <a:xfrm>
            <a:off x="338930" y="3327400"/>
            <a:ext cx="8133557" cy="349250"/>
          </a:xfrm>
          <a:prstGeom prst="rect">
            <a:avLst/>
          </a:prstGeom>
        </p:spPr>
        <p:txBody>
          <a:bodyPr lIns="0" rIns="199453" anchor="ctr"/>
          <a:lstStyle>
            <a:lvl1pPr marL="0" indent="0">
              <a:buNone/>
              <a:defRPr sz="3200" b="1" baseline="0">
                <a:solidFill>
                  <a:schemeClr val="bg1">
                    <a:lumMod val="50000"/>
                  </a:schemeClr>
                </a:solidFill>
                <a:latin typeface="Arial" panose="020B0604020202020204" pitchFamily="34" charset="0"/>
                <a:cs typeface="Arial" panose="020B0604020202020204" pitchFamily="34" charset="0"/>
              </a:defRPr>
            </a:lvl1pPr>
          </a:lstStyle>
          <a:p>
            <a:pPr lvl="0"/>
            <a:r>
              <a:rPr lang="en-GB" dirty="0" smtClean="0"/>
              <a:t>Section #</a:t>
            </a:r>
            <a:endParaRPr lang="en-GB" dirty="0"/>
          </a:p>
        </p:txBody>
      </p:sp>
    </p:spTree>
    <p:extLst>
      <p:ext uri="{BB962C8B-B14F-4D97-AF65-F5344CB8AC3E}">
        <p14:creationId xmlns:p14="http://schemas.microsoft.com/office/powerpoint/2010/main" val="1648366372"/>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149015" y="99783"/>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a:t>
            </a:fld>
            <a:endParaRPr lang="es-ES_tradnl" sz="1200" b="1" dirty="0">
              <a:solidFill>
                <a:srgbClr val="FF0000"/>
              </a:solidFill>
              <a:latin typeface="Arial"/>
              <a:cs typeface="Arial"/>
            </a:endParaRPr>
          </a:p>
        </p:txBody>
      </p:sp>
      <p:pic>
        <p:nvPicPr>
          <p:cNvPr id="614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1787" y="646792"/>
            <a:ext cx="8461375"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sz="quarter" idx="10" hasCustomPrompt="1"/>
          </p:nvPr>
        </p:nvSpPr>
        <p:spPr>
          <a:xfrm>
            <a:off x="331788" y="808038"/>
            <a:ext cx="8407400" cy="4992687"/>
          </a:xfrm>
          <a:prstGeom prst="rect">
            <a:avLst/>
          </a:prstGeom>
        </p:spPr>
        <p:txBody>
          <a:bodyPr lIns="19431"/>
          <a:lstStyle>
            <a:lvl1pPr marL="0" indent="0">
              <a:buNone/>
              <a:defRPr sz="14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 </a:t>
            </a:r>
          </a:p>
        </p:txBody>
      </p:sp>
      <p:sp>
        <p:nvSpPr>
          <p:cNvPr id="5" name="Content Placeholder 4"/>
          <p:cNvSpPr>
            <a:spLocks noGrp="1"/>
          </p:cNvSpPr>
          <p:nvPr>
            <p:ph sz="quarter" idx="11" hasCustomPrompt="1"/>
          </p:nvPr>
        </p:nvSpPr>
        <p:spPr>
          <a:xfrm>
            <a:off x="331788" y="210503"/>
            <a:ext cx="8252202" cy="435610"/>
          </a:xfrm>
          <a:prstGeom prst="rect">
            <a:avLst/>
          </a:prstGeom>
        </p:spPr>
        <p:txBody>
          <a:bodyPr lIns="0" tIns="0" rIns="0" bIns="0" anchor="ctr"/>
          <a:lstStyle>
            <a:lvl1pPr marL="0" indent="0">
              <a:spcBef>
                <a:spcPts val="0"/>
              </a:spcBef>
              <a:buNone/>
              <a:defRPr sz="24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spTree>
    <p:extLst>
      <p:ext uri="{BB962C8B-B14F-4D97-AF65-F5344CB8AC3E}">
        <p14:creationId xmlns:p14="http://schemas.microsoft.com/office/powerpoint/2010/main" val="1044493654"/>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149015" y="99783"/>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a:t>
            </a:fld>
            <a:endParaRPr lang="es-ES_tradnl" sz="1200" b="1" dirty="0">
              <a:solidFill>
                <a:srgbClr val="FF0000"/>
              </a:solidFill>
              <a:latin typeface="Arial"/>
              <a:cs typeface="Arial"/>
            </a:endParaRPr>
          </a:p>
        </p:txBody>
      </p:sp>
      <p:pic>
        <p:nvPicPr>
          <p:cNvPr id="614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1787" y="646792"/>
            <a:ext cx="8461375"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a:spLocks noGrp="1"/>
          </p:cNvSpPr>
          <p:nvPr>
            <p:ph sz="quarter" idx="11" hasCustomPrompt="1"/>
          </p:nvPr>
        </p:nvSpPr>
        <p:spPr>
          <a:xfrm>
            <a:off x="331788" y="210503"/>
            <a:ext cx="8252202" cy="435610"/>
          </a:xfrm>
          <a:prstGeom prst="rect">
            <a:avLst/>
          </a:prstGeom>
        </p:spPr>
        <p:txBody>
          <a:bodyPr lIns="0" tIns="0" rIns="0" bIns="0" anchor="ctr"/>
          <a:lstStyle>
            <a:lvl1pPr marL="0" indent="0">
              <a:spcBef>
                <a:spcPts val="0"/>
              </a:spcBef>
              <a:buNone/>
              <a:defRPr sz="24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spTree>
    <p:extLst>
      <p:ext uri="{BB962C8B-B14F-4D97-AF65-F5344CB8AC3E}">
        <p14:creationId xmlns:p14="http://schemas.microsoft.com/office/powerpoint/2010/main" val="71024502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73384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1787" y="646792"/>
            <a:ext cx="8461375"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2"/>
          <p:cNvSpPr>
            <a:spLocks noGrp="1"/>
          </p:cNvSpPr>
          <p:nvPr>
            <p:ph sz="quarter" idx="10" hasCustomPrompt="1"/>
          </p:nvPr>
        </p:nvSpPr>
        <p:spPr>
          <a:xfrm>
            <a:off x="331788" y="808038"/>
            <a:ext cx="3895725" cy="4992687"/>
          </a:xfrm>
          <a:prstGeom prst="rect">
            <a:avLst/>
          </a:prstGeom>
        </p:spPr>
        <p:txBody>
          <a:bodyPr lIns="19431"/>
          <a:lstStyle>
            <a:lvl1pPr marL="0" indent="0">
              <a:buNone/>
              <a:defRPr sz="14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
        <p:nvSpPr>
          <p:cNvPr id="5" name="Content Placeholder 4"/>
          <p:cNvSpPr>
            <a:spLocks noGrp="1"/>
          </p:cNvSpPr>
          <p:nvPr>
            <p:ph sz="quarter" idx="11" hasCustomPrompt="1"/>
          </p:nvPr>
        </p:nvSpPr>
        <p:spPr>
          <a:xfrm>
            <a:off x="331788" y="210503"/>
            <a:ext cx="8252202" cy="435610"/>
          </a:xfrm>
          <a:prstGeom prst="rect">
            <a:avLst/>
          </a:prstGeom>
        </p:spPr>
        <p:txBody>
          <a:bodyPr lIns="0" tIns="0" rIns="0" bIns="0" anchor="ctr"/>
          <a:lstStyle>
            <a:lvl1pPr marL="0" indent="0">
              <a:spcBef>
                <a:spcPts val="0"/>
              </a:spcBef>
              <a:buNone/>
              <a:defRPr sz="24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sp>
        <p:nvSpPr>
          <p:cNvPr id="6" name="Content Placeholder 2"/>
          <p:cNvSpPr>
            <a:spLocks noGrp="1"/>
          </p:cNvSpPr>
          <p:nvPr>
            <p:ph sz="quarter" idx="12" hasCustomPrompt="1"/>
          </p:nvPr>
        </p:nvSpPr>
        <p:spPr>
          <a:xfrm>
            <a:off x="4806633" y="808038"/>
            <a:ext cx="3895725" cy="4992687"/>
          </a:xfrm>
          <a:prstGeom prst="rect">
            <a:avLst/>
          </a:prstGeom>
        </p:spPr>
        <p:txBody>
          <a:bodyPr lIns="19431"/>
          <a:lstStyle>
            <a:lvl1pPr marL="0" indent="0">
              <a:buNone/>
              <a:defRPr sz="14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
        <p:nvSpPr>
          <p:cNvPr id="8" name="Slide Number Placeholder 3"/>
          <p:cNvSpPr txBox="1">
            <a:spLocks/>
          </p:cNvSpPr>
          <p:nvPr userDrawn="1"/>
        </p:nvSpPr>
        <p:spPr>
          <a:xfrm>
            <a:off x="8149015" y="99783"/>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a:t>
            </a:fld>
            <a:endParaRPr lang="es-ES_tradnl" sz="1200" b="1" dirty="0">
              <a:solidFill>
                <a:srgbClr val="FF0000"/>
              </a:solidFill>
              <a:latin typeface="Arial"/>
              <a:cs typeface="Arial"/>
            </a:endParaRPr>
          </a:p>
        </p:txBody>
      </p:sp>
    </p:spTree>
    <p:extLst>
      <p:ext uri="{BB962C8B-B14F-4D97-AF65-F5344CB8AC3E}">
        <p14:creationId xmlns:p14="http://schemas.microsoft.com/office/powerpoint/2010/main" val="700782981"/>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1787" y="646792"/>
            <a:ext cx="8461375"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2"/>
          <p:cNvSpPr>
            <a:spLocks noGrp="1"/>
          </p:cNvSpPr>
          <p:nvPr>
            <p:ph sz="quarter" idx="10" hasCustomPrompt="1"/>
          </p:nvPr>
        </p:nvSpPr>
        <p:spPr>
          <a:xfrm>
            <a:off x="331788" y="1394460"/>
            <a:ext cx="3895725" cy="4406265"/>
          </a:xfrm>
          <a:prstGeom prst="rect">
            <a:avLst/>
          </a:prstGeom>
        </p:spPr>
        <p:txBody>
          <a:bodyPr lIns="19431"/>
          <a:lstStyle>
            <a:lvl1pPr marL="0" indent="0">
              <a:buNone/>
              <a:defRPr sz="12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
        <p:nvSpPr>
          <p:cNvPr id="5" name="Content Placeholder 4"/>
          <p:cNvSpPr>
            <a:spLocks noGrp="1"/>
          </p:cNvSpPr>
          <p:nvPr>
            <p:ph sz="quarter" idx="11" hasCustomPrompt="1"/>
          </p:nvPr>
        </p:nvSpPr>
        <p:spPr>
          <a:xfrm>
            <a:off x="331788" y="210503"/>
            <a:ext cx="8252202" cy="435610"/>
          </a:xfrm>
          <a:prstGeom prst="rect">
            <a:avLst/>
          </a:prstGeom>
        </p:spPr>
        <p:txBody>
          <a:bodyPr lIns="0" tIns="0" rIns="0" bIns="0" anchor="ctr"/>
          <a:lstStyle>
            <a:lvl1pPr marL="0" indent="0">
              <a:spcBef>
                <a:spcPts val="0"/>
              </a:spcBef>
              <a:buNone/>
              <a:defRPr sz="24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sp>
        <p:nvSpPr>
          <p:cNvPr id="6" name="Content Placeholder 2"/>
          <p:cNvSpPr>
            <a:spLocks noGrp="1"/>
          </p:cNvSpPr>
          <p:nvPr>
            <p:ph sz="quarter" idx="12" hasCustomPrompt="1"/>
          </p:nvPr>
        </p:nvSpPr>
        <p:spPr>
          <a:xfrm>
            <a:off x="4806633" y="1394460"/>
            <a:ext cx="3895725" cy="4406265"/>
          </a:xfrm>
          <a:prstGeom prst="rect">
            <a:avLst/>
          </a:prstGeom>
        </p:spPr>
        <p:txBody>
          <a:bodyPr lIns="19431"/>
          <a:lstStyle>
            <a:lvl1pPr marL="0" indent="0">
              <a:buNone/>
              <a:defRPr sz="12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
        <p:nvSpPr>
          <p:cNvPr id="7" name="Content Placeholder 2"/>
          <p:cNvSpPr>
            <a:spLocks noGrp="1"/>
          </p:cNvSpPr>
          <p:nvPr>
            <p:ph sz="quarter" idx="13" hasCustomPrompt="1"/>
          </p:nvPr>
        </p:nvSpPr>
        <p:spPr>
          <a:xfrm>
            <a:off x="331788" y="808038"/>
            <a:ext cx="3895725" cy="487361"/>
          </a:xfrm>
          <a:prstGeom prst="rect">
            <a:avLst/>
          </a:prstGeom>
        </p:spPr>
        <p:txBody>
          <a:bodyPr lIns="19431" tIns="0" bIns="153733"/>
          <a:lstStyle>
            <a:lvl1pPr marL="0" indent="0">
              <a:buNone/>
              <a:defRPr sz="1400" b="1">
                <a:solidFill>
                  <a:srgbClr val="FF0000"/>
                </a:solidFill>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
        <p:nvSpPr>
          <p:cNvPr id="8" name="Content Placeholder 2"/>
          <p:cNvSpPr>
            <a:spLocks noGrp="1"/>
          </p:cNvSpPr>
          <p:nvPr>
            <p:ph sz="quarter" idx="14" hasCustomPrompt="1"/>
          </p:nvPr>
        </p:nvSpPr>
        <p:spPr>
          <a:xfrm>
            <a:off x="4806633" y="808038"/>
            <a:ext cx="3895725" cy="487361"/>
          </a:xfrm>
          <a:prstGeom prst="rect">
            <a:avLst/>
          </a:prstGeom>
        </p:spPr>
        <p:txBody>
          <a:bodyPr lIns="19431" tIns="0" bIns="153733"/>
          <a:lstStyle>
            <a:lvl1pPr marL="0" indent="0">
              <a:buNone/>
              <a:defRPr sz="1400" b="1">
                <a:solidFill>
                  <a:srgbClr val="FF0000"/>
                </a:solidFill>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
        <p:nvSpPr>
          <p:cNvPr id="9" name="Slide Number Placeholder 3"/>
          <p:cNvSpPr txBox="1">
            <a:spLocks/>
          </p:cNvSpPr>
          <p:nvPr userDrawn="1"/>
        </p:nvSpPr>
        <p:spPr>
          <a:xfrm>
            <a:off x="8149015" y="99783"/>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a:t>
            </a:fld>
            <a:endParaRPr lang="es-ES_tradnl" sz="1200" b="1" dirty="0">
              <a:solidFill>
                <a:srgbClr val="FF0000"/>
              </a:solidFill>
              <a:latin typeface="Arial"/>
              <a:cs typeface="Arial"/>
            </a:endParaRPr>
          </a:p>
        </p:txBody>
      </p:sp>
    </p:spTree>
    <p:extLst>
      <p:ext uri="{BB962C8B-B14F-4D97-AF65-F5344CB8AC3E}">
        <p14:creationId xmlns:p14="http://schemas.microsoft.com/office/powerpoint/2010/main" val="4165283782"/>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1787" y="646792"/>
            <a:ext cx="8461375"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2"/>
          <p:cNvSpPr>
            <a:spLocks noGrp="1"/>
          </p:cNvSpPr>
          <p:nvPr>
            <p:ph sz="quarter" idx="10" hasCustomPrompt="1"/>
          </p:nvPr>
        </p:nvSpPr>
        <p:spPr>
          <a:xfrm>
            <a:off x="6461760" y="808038"/>
            <a:ext cx="2277428" cy="4992687"/>
          </a:xfrm>
          <a:prstGeom prst="rect">
            <a:avLst/>
          </a:prstGeom>
        </p:spPr>
        <p:txBody>
          <a:bodyPr lIns="19431"/>
          <a:lstStyle>
            <a:lvl1pPr marL="0" indent="0">
              <a:buNone/>
              <a:defRPr sz="14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 </a:t>
            </a:r>
          </a:p>
        </p:txBody>
      </p:sp>
      <p:sp>
        <p:nvSpPr>
          <p:cNvPr id="5" name="Content Placeholder 4"/>
          <p:cNvSpPr>
            <a:spLocks noGrp="1"/>
          </p:cNvSpPr>
          <p:nvPr>
            <p:ph sz="quarter" idx="11" hasCustomPrompt="1"/>
          </p:nvPr>
        </p:nvSpPr>
        <p:spPr>
          <a:xfrm>
            <a:off x="331788" y="210503"/>
            <a:ext cx="8252202" cy="435610"/>
          </a:xfrm>
          <a:prstGeom prst="rect">
            <a:avLst/>
          </a:prstGeom>
        </p:spPr>
        <p:txBody>
          <a:bodyPr lIns="0" tIns="0" rIns="0" bIns="0" anchor="ctr"/>
          <a:lstStyle>
            <a:lvl1pPr marL="0" indent="0">
              <a:spcBef>
                <a:spcPts val="0"/>
              </a:spcBef>
              <a:buNone/>
              <a:defRPr sz="24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sp>
        <p:nvSpPr>
          <p:cNvPr id="6" name="Content Placeholder 2"/>
          <p:cNvSpPr>
            <a:spLocks noGrp="1"/>
          </p:cNvSpPr>
          <p:nvPr>
            <p:ph sz="quarter" idx="12" hasCustomPrompt="1"/>
          </p:nvPr>
        </p:nvSpPr>
        <p:spPr>
          <a:xfrm>
            <a:off x="331788" y="808038"/>
            <a:ext cx="5558472" cy="4992687"/>
          </a:xfrm>
          <a:prstGeom prst="rect">
            <a:avLst/>
          </a:prstGeom>
        </p:spPr>
        <p:txBody>
          <a:bodyPr lIns="19431"/>
          <a:lstStyle>
            <a:lvl1pPr marL="0" indent="0">
              <a:buNone/>
              <a:defRPr sz="14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 </a:t>
            </a:r>
          </a:p>
        </p:txBody>
      </p:sp>
      <p:sp>
        <p:nvSpPr>
          <p:cNvPr id="7" name="Slide Number Placeholder 3"/>
          <p:cNvSpPr txBox="1">
            <a:spLocks/>
          </p:cNvSpPr>
          <p:nvPr userDrawn="1"/>
        </p:nvSpPr>
        <p:spPr>
          <a:xfrm>
            <a:off x="8149015" y="99783"/>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a:t>
            </a:fld>
            <a:endParaRPr lang="es-ES_tradnl" sz="1200" b="1" dirty="0">
              <a:solidFill>
                <a:srgbClr val="FF0000"/>
              </a:solidFill>
              <a:latin typeface="Arial"/>
              <a:cs typeface="Arial"/>
            </a:endParaRPr>
          </a:p>
        </p:txBody>
      </p:sp>
    </p:spTree>
    <p:extLst>
      <p:ext uri="{BB962C8B-B14F-4D97-AF65-F5344CB8AC3E}">
        <p14:creationId xmlns:p14="http://schemas.microsoft.com/office/powerpoint/2010/main" val="2951254742"/>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Line 19"/>
          <p:cNvSpPr>
            <a:spLocks noChangeShapeType="1"/>
          </p:cNvSpPr>
          <p:nvPr userDrawn="1"/>
        </p:nvSpPr>
        <p:spPr bwMode="auto">
          <a:xfrm>
            <a:off x="331788" y="3804460"/>
            <a:ext cx="1705992" cy="0"/>
          </a:xfrm>
          <a:prstGeom prst="line">
            <a:avLst/>
          </a:prstGeom>
          <a:noFill/>
          <a:ln w="12700" cmpd="sng">
            <a:solidFill>
              <a:schemeClr val="accent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fontAlgn="auto">
              <a:spcBef>
                <a:spcPts val="0"/>
              </a:spcBef>
              <a:spcAft>
                <a:spcPts val="0"/>
              </a:spcAft>
              <a:defRPr/>
            </a:pPr>
            <a:endParaRPr lang="es-ES" dirty="0">
              <a:ln w="9525" cmpd="sng">
                <a:solidFill>
                  <a:srgbClr val="000000"/>
                </a:solidFill>
              </a:ln>
              <a:solidFill>
                <a:srgbClr val="DB0B11"/>
              </a:solidFill>
              <a:effectLst>
                <a:outerShdw blurRad="38100" dist="38100" dir="2700000" algn="tl">
                  <a:srgbClr val="000000">
                    <a:alpha val="43137"/>
                  </a:srgbClr>
                </a:outerShdw>
              </a:effectLst>
              <a:latin typeface="Calibri" panose="020F0502020204030204" pitchFamily="34" charset="0"/>
            </a:endParaRPr>
          </a:p>
        </p:txBody>
      </p:sp>
      <p:sp>
        <p:nvSpPr>
          <p:cNvPr id="5" name="Text Placeholder 9"/>
          <p:cNvSpPr>
            <a:spLocks noGrp="1"/>
          </p:cNvSpPr>
          <p:nvPr>
            <p:ph type="body" sz="quarter" idx="10" hasCustomPrompt="1"/>
          </p:nvPr>
        </p:nvSpPr>
        <p:spPr>
          <a:xfrm>
            <a:off x="331788" y="2897188"/>
            <a:ext cx="8140700" cy="907272"/>
          </a:xfrm>
          <a:prstGeom prst="rect">
            <a:avLst/>
          </a:prstGeom>
        </p:spPr>
        <p:txBody>
          <a:bodyPr lIns="0" rIns="163449"/>
          <a:lstStyle>
            <a:lvl1pPr marL="0" marR="0" indent="0" algn="l" defTabSz="457200" rtl="0" eaLnBrk="1" fontAlgn="auto" latinLnBrk="0" hangingPunct="1">
              <a:lnSpc>
                <a:spcPct val="100000"/>
              </a:lnSpc>
              <a:spcBef>
                <a:spcPct val="20000"/>
              </a:spcBef>
              <a:spcAft>
                <a:spcPts val="0"/>
              </a:spcAft>
              <a:buClrTx/>
              <a:buSzTx/>
              <a:buFont typeface="Arial"/>
              <a:buNone/>
              <a:tabLst/>
              <a:defRPr sz="2400" b="0">
                <a:solidFill>
                  <a:schemeClr val="tx1"/>
                </a:solidFill>
                <a:latin typeface="Arial" panose="020B0604020202020204" pitchFamily="34" charset="0"/>
                <a:cs typeface="Arial" panose="020B0604020202020204" pitchFamily="34" charset="0"/>
              </a:defRPr>
            </a:lvl1pPr>
          </a:lstStyle>
          <a:p>
            <a:pPr lvl="0"/>
            <a:r>
              <a:rPr lang="en-GB" dirty="0" smtClean="0"/>
              <a:t>Appendix #</a:t>
            </a:r>
          </a:p>
        </p:txBody>
      </p:sp>
    </p:spTree>
    <p:extLst>
      <p:ext uri="{BB962C8B-B14F-4D97-AF65-F5344CB8AC3E}">
        <p14:creationId xmlns:p14="http://schemas.microsoft.com/office/powerpoint/2010/main" val="3129448219"/>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5913642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085"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Line 19"/>
          <p:cNvSpPr>
            <a:spLocks noChangeShapeType="1"/>
          </p:cNvSpPr>
          <p:nvPr userDrawn="1"/>
        </p:nvSpPr>
        <p:spPr bwMode="auto">
          <a:xfrm>
            <a:off x="331788" y="2802939"/>
            <a:ext cx="1705992" cy="0"/>
          </a:xfrm>
          <a:prstGeom prst="line">
            <a:avLst/>
          </a:prstGeom>
          <a:noFill/>
          <a:ln w="57150" cmpd="sng">
            <a:solidFill>
              <a:schemeClr val="bg1">
                <a:lumMod val="5000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fontAlgn="auto">
              <a:spcBef>
                <a:spcPts val="0"/>
              </a:spcBef>
              <a:spcAft>
                <a:spcPts val="0"/>
              </a:spcAft>
              <a:defRPr/>
            </a:pPr>
            <a:endParaRPr lang="es-ES" dirty="0">
              <a:ln w="9525" cmpd="sng">
                <a:solidFill>
                  <a:prstClr val="black"/>
                </a:solidFill>
              </a:ln>
              <a:solidFill>
                <a:srgbClr val="DB0B11"/>
              </a:solidFill>
              <a:effectLst>
                <a:outerShdw blurRad="38100" dist="38100" dir="2700000" algn="tl">
                  <a:srgbClr val="000000">
                    <a:alpha val="43137"/>
                  </a:srgbClr>
                </a:outerShdw>
              </a:effectLst>
              <a:latin typeface="Calibri" panose="020F0502020204030204" pitchFamily="34" charset="0"/>
            </a:endParaRPr>
          </a:p>
        </p:txBody>
      </p:sp>
    </p:spTree>
    <p:extLst>
      <p:ext uri="{BB962C8B-B14F-4D97-AF65-F5344CB8AC3E}">
        <p14:creationId xmlns:p14="http://schemas.microsoft.com/office/powerpoint/2010/main" val="36989023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asic Body Slid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125986723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109"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cxnSp>
        <p:nvCxnSpPr>
          <p:cNvPr id="8" name="Straight Connector 7"/>
          <p:cNvCxnSpPr/>
          <p:nvPr userDrawn="1"/>
        </p:nvCxnSpPr>
        <p:spPr>
          <a:xfrm>
            <a:off x="331788" y="-2514783"/>
            <a:ext cx="8469312" cy="0"/>
          </a:xfrm>
          <a:prstGeom prst="line">
            <a:avLst/>
          </a:prstGeom>
          <a:ln w="12700" cmpd="sng">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3"/>
          <p:cNvSpPr txBox="1">
            <a:spLocks/>
          </p:cNvSpPr>
          <p:nvPr userDrawn="1"/>
        </p:nvSpPr>
        <p:spPr>
          <a:xfrm>
            <a:off x="8149015" y="99783"/>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Calibri"/>
                <a:cs typeface="Arial"/>
                <a:sym typeface="Calibri"/>
              </a:rPr>
              <a:pPr algn="r"/>
              <a:t>‹#›</a:t>
            </a:fld>
            <a:endParaRPr lang="es-ES_tradnl" sz="1200" b="1" dirty="0">
              <a:solidFill>
                <a:srgbClr val="FF0000"/>
              </a:solidFill>
              <a:latin typeface="Calibri"/>
              <a:cs typeface="Arial"/>
              <a:sym typeface="Calibri"/>
            </a:endParaRPr>
          </a:p>
        </p:txBody>
      </p:sp>
      <p:pic>
        <p:nvPicPr>
          <p:cNvPr id="6146"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31787" y="646792"/>
            <a:ext cx="8461375"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userDrawn="1"/>
        </p:nvSpPr>
        <p:spPr>
          <a:xfrm>
            <a:off x="8545514" y="6435725"/>
            <a:ext cx="208756" cy="152400"/>
          </a:xfrm>
          <a:prstGeom prst="rect">
            <a:avLst/>
          </a:prstGeom>
          <a:noFill/>
        </p:spPr>
        <p:txBody>
          <a:bodyPr vert="horz" wrap="none" lIns="0" tIns="0" rIns="0" bIns="0" rtlCol="0">
            <a:noAutofit/>
          </a:bodyPr>
          <a:lstStyle/>
          <a:p>
            <a:fld id="{F364B5E3-B550-4765-BB5F-0C6FCC7AE8ED}" type="slidenum">
              <a:rPr lang="en-US" sz="1000" smtClean="0">
                <a:solidFill>
                  <a:prstClr val="black"/>
                </a:solidFill>
                <a:latin typeface="Calibri"/>
                <a:sym typeface="Calibri"/>
              </a:rPr>
              <a:pPr/>
              <a:t>‹#›</a:t>
            </a:fld>
            <a:endParaRPr lang="en-US" sz="1000">
              <a:solidFill>
                <a:prstClr val="black"/>
              </a:solidFill>
              <a:latin typeface="Calibri"/>
              <a:sym typeface="Calibri"/>
            </a:endParaRPr>
          </a:p>
        </p:txBody>
      </p:sp>
      <p:sp>
        <p:nvSpPr>
          <p:cNvPr id="3" name="TextBox 2"/>
          <p:cNvSpPr txBox="1"/>
          <p:nvPr userDrawn="1"/>
        </p:nvSpPr>
        <p:spPr>
          <a:xfrm>
            <a:off x="8545514" y="6435725"/>
            <a:ext cx="208756" cy="152400"/>
          </a:xfrm>
          <a:prstGeom prst="rect">
            <a:avLst/>
          </a:prstGeom>
          <a:noFill/>
        </p:spPr>
        <p:txBody>
          <a:bodyPr vert="horz" wrap="none" lIns="0" tIns="0" rIns="0" bIns="0" rtlCol="0">
            <a:noAutofit/>
          </a:bodyPr>
          <a:lstStyle/>
          <a:p>
            <a:fld id="{C1B61A76-46DE-4EC7-951B-9F549ACC0631}" type="slidenum">
              <a:rPr lang="en-US" sz="1000" smtClean="0">
                <a:solidFill>
                  <a:prstClr val="black"/>
                </a:solidFill>
                <a:latin typeface="Calibri"/>
                <a:sym typeface="Calibri"/>
              </a:rPr>
              <a:pPr/>
              <a:t>‹#›</a:t>
            </a:fld>
            <a:endParaRPr lang="en-US" sz="1000">
              <a:solidFill>
                <a:prstClr val="black"/>
              </a:solidFill>
              <a:latin typeface="Calibri"/>
              <a:sym typeface="Calibri"/>
            </a:endParaRPr>
          </a:p>
        </p:txBody>
      </p:sp>
      <p:sp>
        <p:nvSpPr>
          <p:cNvPr id="4" name="TextBox 3"/>
          <p:cNvSpPr txBox="1"/>
          <p:nvPr userDrawn="1"/>
        </p:nvSpPr>
        <p:spPr>
          <a:xfrm>
            <a:off x="8545514" y="6435725"/>
            <a:ext cx="208756" cy="152400"/>
          </a:xfrm>
          <a:prstGeom prst="rect">
            <a:avLst/>
          </a:prstGeom>
          <a:noFill/>
        </p:spPr>
        <p:txBody>
          <a:bodyPr vert="horz" wrap="none" lIns="0" tIns="0" rIns="0" bIns="0" rtlCol="0">
            <a:noAutofit/>
          </a:bodyPr>
          <a:lstStyle/>
          <a:p>
            <a:fld id="{936033E2-DFD8-4F35-A2A6-2AF03E1187F7}" type="slidenum">
              <a:rPr lang="en-US" sz="1000" smtClean="0">
                <a:solidFill>
                  <a:prstClr val="black"/>
                </a:solidFill>
                <a:latin typeface="Calibri"/>
                <a:sym typeface="Calibri"/>
              </a:rPr>
              <a:pPr/>
              <a:t>‹#›</a:t>
            </a:fld>
            <a:endParaRPr lang="en-US" sz="1000">
              <a:solidFill>
                <a:prstClr val="black"/>
              </a:solidFill>
              <a:latin typeface="Calibri"/>
              <a:sym typeface="Calibri"/>
            </a:endParaRPr>
          </a:p>
        </p:txBody>
      </p:sp>
    </p:spTree>
    <p:extLst>
      <p:ext uri="{BB962C8B-B14F-4D97-AF65-F5344CB8AC3E}">
        <p14:creationId xmlns:p14="http://schemas.microsoft.com/office/powerpoint/2010/main" val="5580895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39895941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133"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251178" y="260354"/>
            <a:ext cx="8437034" cy="396875"/>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277411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userDrawn="1">
            <p:custDataLst>
              <p:tags r:id="rId3"/>
            </p:custDataLst>
            <p:extLst>
              <p:ext uri="{D42A27DB-BD31-4B8C-83A1-F6EECF244321}">
                <p14:modId xmlns:p14="http://schemas.microsoft.com/office/powerpoint/2010/main" val="226146400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15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Line 8"/>
          <p:cNvSpPr>
            <a:spLocks noChangeShapeType="1"/>
          </p:cNvSpPr>
          <p:nvPr/>
        </p:nvSpPr>
        <p:spPr bwMode="auto">
          <a:xfrm>
            <a:off x="245956" y="701040"/>
            <a:ext cx="8656745" cy="0"/>
          </a:xfrm>
          <a:prstGeom prst="line">
            <a:avLst/>
          </a:prstGeom>
          <a:noFill/>
          <a:ln w="12700">
            <a:solidFill>
              <a:srgbClr val="FF0000"/>
            </a:solidFill>
            <a:round/>
            <a:headEnd/>
            <a:tailEnd/>
          </a:ln>
        </p:spPr>
        <p:txBody>
          <a:bodyPr wrap="none" lIns="87660" tIns="43830" rIns="87660" bIns="43830" anchor="ctr"/>
          <a:lstStyle/>
          <a:p>
            <a:pPr>
              <a:defRPr/>
            </a:pPr>
            <a:endParaRPr lang="en-US" sz="2300" dirty="0">
              <a:solidFill>
                <a:srgbClr val="000000"/>
              </a:solidFill>
              <a:latin typeface="Calibri"/>
              <a:ea typeface="ＭＳ Ｐゴシック"/>
              <a:sym typeface="Calibri"/>
            </a:endParaRPr>
          </a:p>
        </p:txBody>
      </p:sp>
      <p:pic>
        <p:nvPicPr>
          <p:cNvPr id="5" name="Picture 15" descr="Logo_Peq01"/>
          <p:cNvPicPr>
            <a:picLocks noChangeAspect="1" noChangeArrowheads="1"/>
          </p:cNvPicPr>
          <p:nvPr/>
        </p:nvPicPr>
        <p:blipFill>
          <a:blip r:embed="rId7" cstate="print"/>
          <a:srcRect/>
          <a:stretch>
            <a:fillRect/>
          </a:stretch>
        </p:blipFill>
        <p:spPr bwMode="auto">
          <a:xfrm>
            <a:off x="6985002" y="6345250"/>
            <a:ext cx="1917700" cy="352425"/>
          </a:xfrm>
          <a:prstGeom prst="rect">
            <a:avLst/>
          </a:prstGeom>
          <a:noFill/>
          <a:ln w="9525">
            <a:noFill/>
            <a:miter lim="800000"/>
            <a:headEnd/>
            <a:tailEnd/>
          </a:ln>
        </p:spPr>
      </p:pic>
      <p:pic>
        <p:nvPicPr>
          <p:cNvPr id="6" name="Picture 16" descr="SOV_lineartRev"/>
          <p:cNvPicPr>
            <a:picLocks noChangeAspect="1" noChangeArrowheads="1"/>
          </p:cNvPicPr>
          <p:nvPr/>
        </p:nvPicPr>
        <p:blipFill>
          <a:blip r:embed="rId8" cstate="print"/>
          <a:srcRect l="24763"/>
          <a:stretch>
            <a:fillRect/>
          </a:stretch>
        </p:blipFill>
        <p:spPr bwMode="auto">
          <a:xfrm>
            <a:off x="304802" y="6364291"/>
            <a:ext cx="1258888" cy="425450"/>
          </a:xfrm>
          <a:prstGeom prst="rect">
            <a:avLst/>
          </a:prstGeom>
          <a:noFill/>
          <a:ln w="9525">
            <a:noFill/>
            <a:miter lim="800000"/>
            <a:headEnd/>
            <a:tailEnd/>
          </a:ln>
        </p:spPr>
      </p:pic>
      <p:sp>
        <p:nvSpPr>
          <p:cNvPr id="2" name="Title 1"/>
          <p:cNvSpPr>
            <a:spLocks noGrp="1"/>
          </p:cNvSpPr>
          <p:nvPr>
            <p:ph type="title"/>
          </p:nvPr>
        </p:nvSpPr>
        <p:spPr>
          <a:xfrm>
            <a:off x="381001" y="270013"/>
            <a:ext cx="8396544" cy="429768"/>
          </a:xfrm>
          <a:prstGeom prst="rect">
            <a:avLst/>
          </a:prstGeom>
          <a:noFill/>
        </p:spPr>
        <p:txBody>
          <a:bodyPr anchor="ctr"/>
          <a:lstStyle>
            <a:lvl1pPr>
              <a:defRPr sz="2000" b="1" i="0">
                <a:solidFill>
                  <a:schemeClr val="tx1"/>
                </a:solidFill>
                <a:latin typeface="Georgia" panose="02040502050405020303" pitchFamily="18" charset="0"/>
                <a:cs typeface="Georgia" panose="02040502050405020303" pitchFamily="18"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381001" y="838200"/>
            <a:ext cx="8382000" cy="5029200"/>
          </a:xfrm>
          <a:prstGeom prst="rect">
            <a:avLst/>
          </a:prstGeom>
        </p:spPr>
        <p:txBody>
          <a:bodyPr/>
          <a:lstStyle>
            <a:lvl1pPr marL="327205" indent="-327205">
              <a:buFont typeface="Wingdings" pitchFamily="2" charset="2"/>
              <a:buChar char="§"/>
              <a:defRPr sz="1900">
                <a:latin typeface="Georgia" panose="02040502050405020303" pitchFamily="18" charset="0"/>
                <a:cs typeface="Georgia" panose="02040502050405020303" pitchFamily="18" charset="0"/>
              </a:defRPr>
            </a:lvl1pPr>
            <a:lvl2pPr marL="552441" indent="-228282">
              <a:defRPr sz="1700">
                <a:latin typeface="Georgia" panose="02040502050405020303" pitchFamily="18" charset="0"/>
                <a:cs typeface="Georgia" panose="02040502050405020303" pitchFamily="18" charset="0"/>
              </a:defRPr>
            </a:lvl2pPr>
            <a:lvl3pPr marL="773115" indent="-219150">
              <a:defRPr sz="1500">
                <a:latin typeface="Calibri" pitchFamily="34" charset="0"/>
                <a:cs typeface="Calibri" pitchFamily="34" charset="0"/>
              </a:defRPr>
            </a:lvl3pPr>
            <a:lvl4pPr marL="1042486" indent="-219150">
              <a:defRPr sz="1300">
                <a:latin typeface="Calibri" pitchFamily="34" charset="0"/>
                <a:cs typeface="Calibri" pitchFamily="34" charset="0"/>
              </a:defRPr>
            </a:lvl4pPr>
            <a:lvl5pPr marL="1263160" indent="-219150">
              <a:defRPr sz="1100">
                <a:latin typeface="Calibri" pitchFamily="34" charset="0"/>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Rectangle 15"/>
          <p:cNvSpPr txBox="1">
            <a:spLocks noChangeArrowheads="1"/>
          </p:cNvSpPr>
          <p:nvPr userDrawn="1"/>
        </p:nvSpPr>
        <p:spPr>
          <a:xfrm>
            <a:off x="8101014" y="131763"/>
            <a:ext cx="869950" cy="457200"/>
          </a:xfrm>
          <a:prstGeom prst="rect">
            <a:avLst/>
          </a:prstGeom>
        </p:spPr>
        <p:txBody>
          <a:bodyPr lIns="91428" tIns="45715" rIns="91428" bIns="45715"/>
          <a:lstStyle>
            <a:lvl1pPr algn="r">
              <a:defRPr sz="1600">
                <a:solidFill>
                  <a:srgbClr val="FF0000"/>
                </a:solidFill>
                <a:latin typeface="Arial" pitchFamily="34" charset="0"/>
              </a:defRPr>
            </a:lvl1pPr>
          </a:lstStyle>
          <a:p>
            <a:pPr>
              <a:defRPr/>
            </a:pPr>
            <a:fld id="{A2C9E113-8C02-474D-854D-3C7A6F29C705}" type="slidenum">
              <a:rPr lang="es-ES_tradnl" sz="1100" b="1" smtClean="0">
                <a:latin typeface="Calibri"/>
                <a:sym typeface="Calibri"/>
              </a:rPr>
              <a:pPr>
                <a:defRPr/>
              </a:pPr>
              <a:t>‹#›</a:t>
            </a:fld>
            <a:endParaRPr lang="es-ES_tradnl" sz="1100" b="1" dirty="0">
              <a:latin typeface="Calibri"/>
              <a:sym typeface="Calibri"/>
            </a:endParaRPr>
          </a:p>
        </p:txBody>
      </p:sp>
      <p:sp>
        <p:nvSpPr>
          <p:cNvPr id="8" name="Rectangle 7"/>
          <p:cNvSpPr/>
          <p:nvPr userDrawn="1"/>
        </p:nvSpPr>
        <p:spPr>
          <a:xfrm>
            <a:off x="7453666" y="6116325"/>
            <a:ext cx="1992086" cy="323165"/>
          </a:xfrm>
          <a:prstGeom prst="rect">
            <a:avLst/>
          </a:prstGeom>
        </p:spPr>
        <p:txBody>
          <a:bodyPr wrap="square">
            <a:spAutoFit/>
          </a:bodyPr>
          <a:lstStyle/>
          <a:p>
            <a:r>
              <a:rPr lang="en-US" sz="1500" b="1" baseline="30000" dirty="0">
                <a:solidFill>
                  <a:srgbClr val="000000"/>
                </a:solidFill>
                <a:latin typeface="Calibri"/>
                <a:sym typeface="Calibri"/>
              </a:rPr>
              <a:t>Proprietary &amp; Confidential</a:t>
            </a:r>
            <a:endParaRPr lang="en-US" sz="1500" b="1" dirty="0">
              <a:solidFill>
                <a:srgbClr val="000000"/>
              </a:solidFill>
              <a:latin typeface="Calibri"/>
              <a:sym typeface="Calibri"/>
            </a:endParaRPr>
          </a:p>
        </p:txBody>
      </p:sp>
      <p:pic>
        <p:nvPicPr>
          <p:cNvPr id="9" name="Picture 2" descr="C:\Users\n610821\Desktop\sant-MReg_positivo_RGB.300.jpg"/>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7357873" y="6346215"/>
            <a:ext cx="1707505" cy="49764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userDrawn="1"/>
        </p:nvSpPr>
        <p:spPr>
          <a:xfrm>
            <a:off x="245957" y="6421848"/>
            <a:ext cx="1553474" cy="323165"/>
          </a:xfrm>
          <a:prstGeom prst="rect">
            <a:avLst/>
          </a:prstGeom>
        </p:spPr>
        <p:txBody>
          <a:bodyPr wrap="none">
            <a:spAutoFit/>
          </a:bodyPr>
          <a:lstStyle/>
          <a:p>
            <a:r>
              <a:rPr lang="en-US" sz="1500" b="1" baseline="30000" dirty="0" smtClean="0">
                <a:solidFill>
                  <a:srgbClr val="000000"/>
                </a:solidFill>
                <a:latin typeface="Calibri"/>
                <a:sym typeface="Calibri"/>
              </a:rPr>
              <a:t>Santander Holdings USA</a:t>
            </a:r>
            <a:r>
              <a:rPr lang="en-US" sz="1500" b="1" dirty="0" smtClean="0">
                <a:solidFill>
                  <a:srgbClr val="000000"/>
                </a:solidFill>
                <a:latin typeface="Calibri"/>
                <a:sym typeface="Calibri"/>
              </a:rPr>
              <a:t> </a:t>
            </a:r>
            <a:endParaRPr lang="en-US" sz="1500" b="1" dirty="0">
              <a:solidFill>
                <a:srgbClr val="000000"/>
              </a:solidFill>
              <a:latin typeface="Calibri"/>
              <a:sym typeface="Calibri"/>
            </a:endParaRPr>
          </a:p>
        </p:txBody>
      </p:sp>
      <p:sp>
        <p:nvSpPr>
          <p:cNvPr id="7" name="TextBox 6"/>
          <p:cNvSpPr txBox="1"/>
          <p:nvPr userDrawn="1"/>
        </p:nvSpPr>
        <p:spPr>
          <a:xfrm>
            <a:off x="8545514" y="6435725"/>
            <a:ext cx="208756" cy="152400"/>
          </a:xfrm>
          <a:prstGeom prst="rect">
            <a:avLst/>
          </a:prstGeom>
          <a:noFill/>
        </p:spPr>
        <p:txBody>
          <a:bodyPr vert="horz" wrap="none" lIns="0" tIns="0" rIns="0" bIns="0" rtlCol="0">
            <a:noAutofit/>
          </a:bodyPr>
          <a:lstStyle/>
          <a:p>
            <a:fld id="{56B885AB-D320-45B4-ADE2-94A480863135}" type="slidenum">
              <a:rPr lang="en-US" sz="1000" smtClean="0">
                <a:solidFill>
                  <a:srgbClr val="000000"/>
                </a:solidFill>
                <a:latin typeface="Calibri"/>
                <a:sym typeface="Calibri"/>
              </a:rPr>
              <a:pPr/>
              <a:t>‹#›</a:t>
            </a:fld>
            <a:endParaRPr lang="en-US" sz="1000">
              <a:solidFill>
                <a:srgbClr val="000000"/>
              </a:solidFill>
              <a:latin typeface="Calibri"/>
              <a:sym typeface="Calibri"/>
            </a:endParaRPr>
          </a:p>
        </p:txBody>
      </p:sp>
      <p:sp>
        <p:nvSpPr>
          <p:cNvPr id="12" name="TextBox 11"/>
          <p:cNvSpPr txBox="1"/>
          <p:nvPr userDrawn="1"/>
        </p:nvSpPr>
        <p:spPr>
          <a:xfrm>
            <a:off x="8545514" y="6435725"/>
            <a:ext cx="208756" cy="152400"/>
          </a:xfrm>
          <a:prstGeom prst="rect">
            <a:avLst/>
          </a:prstGeom>
          <a:noFill/>
        </p:spPr>
        <p:txBody>
          <a:bodyPr vert="horz" wrap="none" lIns="0" tIns="0" rIns="0" bIns="0" rtlCol="0">
            <a:noAutofit/>
          </a:bodyPr>
          <a:lstStyle/>
          <a:p>
            <a:fld id="{0CB34349-EBEB-46BD-AF67-DD5B433B4533}" type="slidenum">
              <a:rPr lang="en-US" sz="1000" smtClean="0">
                <a:solidFill>
                  <a:srgbClr val="000000"/>
                </a:solidFill>
                <a:latin typeface="Calibri"/>
                <a:sym typeface="Calibri"/>
              </a:rPr>
              <a:pPr/>
              <a:t>‹#›</a:t>
            </a:fld>
            <a:endParaRPr lang="en-US" sz="1000">
              <a:solidFill>
                <a:srgbClr val="000000"/>
              </a:solidFill>
              <a:latin typeface="Calibri"/>
              <a:sym typeface="Calibri"/>
            </a:endParaRPr>
          </a:p>
        </p:txBody>
      </p:sp>
      <p:sp>
        <p:nvSpPr>
          <p:cNvPr id="13" name="TextBox 12"/>
          <p:cNvSpPr txBox="1"/>
          <p:nvPr userDrawn="1"/>
        </p:nvSpPr>
        <p:spPr>
          <a:xfrm>
            <a:off x="8545514" y="6435725"/>
            <a:ext cx="208756" cy="152400"/>
          </a:xfrm>
          <a:prstGeom prst="rect">
            <a:avLst/>
          </a:prstGeom>
          <a:noFill/>
        </p:spPr>
        <p:txBody>
          <a:bodyPr vert="horz" wrap="none" lIns="0" tIns="0" rIns="0" bIns="0" rtlCol="0">
            <a:noAutofit/>
          </a:bodyPr>
          <a:lstStyle/>
          <a:p>
            <a:fld id="{96DC582B-5E96-4D32-AC6E-C2AC0B88847E}" type="slidenum">
              <a:rPr lang="en-US" sz="1000" smtClean="0">
                <a:solidFill>
                  <a:srgbClr val="000000"/>
                </a:solidFill>
                <a:latin typeface="Calibri"/>
                <a:sym typeface="Calibri"/>
              </a:rPr>
              <a:pPr/>
              <a:t>‹#›</a:t>
            </a:fld>
            <a:endParaRPr lang="en-US" sz="1000">
              <a:solidFill>
                <a:srgbClr val="000000"/>
              </a:solidFill>
              <a:latin typeface="Calibri"/>
              <a:sym typeface="Calibri"/>
            </a:endParaRPr>
          </a:p>
        </p:txBody>
      </p:sp>
    </p:spTree>
    <p:extLst>
      <p:ext uri="{BB962C8B-B14F-4D97-AF65-F5344CB8AC3E}">
        <p14:creationId xmlns:p14="http://schemas.microsoft.com/office/powerpoint/2010/main" val="45603489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09505752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256"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Line 19"/>
          <p:cNvSpPr>
            <a:spLocks noChangeShapeType="1"/>
          </p:cNvSpPr>
          <p:nvPr userDrawn="1"/>
        </p:nvSpPr>
        <p:spPr bwMode="auto">
          <a:xfrm>
            <a:off x="331788" y="2802939"/>
            <a:ext cx="1705992" cy="0"/>
          </a:xfrm>
          <a:prstGeom prst="line">
            <a:avLst/>
          </a:prstGeom>
          <a:noFill/>
          <a:ln w="57150" cmpd="sng">
            <a:solidFill>
              <a:schemeClr val="bg1">
                <a:lumMod val="5000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fontAlgn="auto">
              <a:spcBef>
                <a:spcPts val="0"/>
              </a:spcBef>
              <a:spcAft>
                <a:spcPts val="0"/>
              </a:spcAft>
              <a:defRPr/>
            </a:pPr>
            <a:endParaRPr lang="es-ES" dirty="0">
              <a:ln w="9525" cmpd="sng">
                <a:solidFill>
                  <a:prstClr val="black"/>
                </a:solidFill>
              </a:ln>
              <a:solidFill>
                <a:srgbClr val="DB0B11"/>
              </a:solidFill>
              <a:effectLst>
                <a:outerShdw blurRad="38100" dist="38100" dir="2700000" algn="tl">
                  <a:srgbClr val="000000">
                    <a:alpha val="43137"/>
                  </a:srgbClr>
                </a:outerShdw>
              </a:effectLst>
              <a:latin typeface="Calibri" panose="020F0502020204030204" pitchFamily="34" charset="0"/>
            </a:endParaRPr>
          </a:p>
        </p:txBody>
      </p:sp>
    </p:spTree>
    <p:extLst>
      <p:ext uri="{BB962C8B-B14F-4D97-AF65-F5344CB8AC3E}">
        <p14:creationId xmlns:p14="http://schemas.microsoft.com/office/powerpoint/2010/main" val="27753237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asic Body Slid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370905684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280"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cxnSp>
        <p:nvCxnSpPr>
          <p:cNvPr id="8" name="Straight Connector 7"/>
          <p:cNvCxnSpPr/>
          <p:nvPr userDrawn="1"/>
        </p:nvCxnSpPr>
        <p:spPr>
          <a:xfrm>
            <a:off x="331788" y="-2514783"/>
            <a:ext cx="8469312" cy="0"/>
          </a:xfrm>
          <a:prstGeom prst="line">
            <a:avLst/>
          </a:prstGeom>
          <a:ln w="12700" cmpd="sng">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3"/>
          <p:cNvSpPr txBox="1">
            <a:spLocks/>
          </p:cNvSpPr>
          <p:nvPr userDrawn="1"/>
        </p:nvSpPr>
        <p:spPr>
          <a:xfrm>
            <a:off x="8149015" y="99783"/>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Calibri"/>
                <a:cs typeface="Arial"/>
                <a:sym typeface="Calibri"/>
              </a:rPr>
              <a:pPr algn="r"/>
              <a:t>‹#›</a:t>
            </a:fld>
            <a:endParaRPr lang="es-ES_tradnl" sz="1200" b="1" dirty="0">
              <a:solidFill>
                <a:srgbClr val="FF0000"/>
              </a:solidFill>
              <a:latin typeface="Calibri"/>
              <a:cs typeface="Arial"/>
              <a:sym typeface="Calibri"/>
            </a:endParaRPr>
          </a:p>
        </p:txBody>
      </p:sp>
      <p:pic>
        <p:nvPicPr>
          <p:cNvPr id="6146"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31787" y="646792"/>
            <a:ext cx="8461375"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userDrawn="1"/>
        </p:nvSpPr>
        <p:spPr>
          <a:xfrm>
            <a:off x="8545514" y="6435725"/>
            <a:ext cx="208756" cy="152400"/>
          </a:xfrm>
          <a:prstGeom prst="rect">
            <a:avLst/>
          </a:prstGeom>
          <a:noFill/>
        </p:spPr>
        <p:txBody>
          <a:bodyPr vert="horz" wrap="none" lIns="0" tIns="0" rIns="0" bIns="0" rtlCol="0">
            <a:noAutofit/>
          </a:bodyPr>
          <a:lstStyle/>
          <a:p>
            <a:fld id="{F364B5E3-B550-4765-BB5F-0C6FCC7AE8ED}" type="slidenum">
              <a:rPr lang="en-US" sz="1000" smtClean="0">
                <a:solidFill>
                  <a:prstClr val="black"/>
                </a:solidFill>
                <a:latin typeface="Calibri"/>
                <a:sym typeface="Calibri"/>
              </a:rPr>
              <a:pPr/>
              <a:t>‹#›</a:t>
            </a:fld>
            <a:endParaRPr lang="en-US" sz="1000">
              <a:solidFill>
                <a:prstClr val="black"/>
              </a:solidFill>
              <a:latin typeface="Calibri"/>
              <a:sym typeface="Calibri"/>
            </a:endParaRPr>
          </a:p>
        </p:txBody>
      </p:sp>
      <p:sp>
        <p:nvSpPr>
          <p:cNvPr id="3" name="TextBox 2"/>
          <p:cNvSpPr txBox="1"/>
          <p:nvPr userDrawn="1"/>
        </p:nvSpPr>
        <p:spPr>
          <a:xfrm>
            <a:off x="8545514" y="6435725"/>
            <a:ext cx="208756" cy="152400"/>
          </a:xfrm>
          <a:prstGeom prst="rect">
            <a:avLst/>
          </a:prstGeom>
          <a:noFill/>
        </p:spPr>
        <p:txBody>
          <a:bodyPr vert="horz" wrap="none" lIns="0" tIns="0" rIns="0" bIns="0" rtlCol="0">
            <a:noAutofit/>
          </a:bodyPr>
          <a:lstStyle/>
          <a:p>
            <a:fld id="{C1B61A76-46DE-4EC7-951B-9F549ACC0631}" type="slidenum">
              <a:rPr lang="en-US" sz="1000" smtClean="0">
                <a:solidFill>
                  <a:prstClr val="black"/>
                </a:solidFill>
                <a:latin typeface="Calibri"/>
                <a:sym typeface="Calibri"/>
              </a:rPr>
              <a:pPr/>
              <a:t>‹#›</a:t>
            </a:fld>
            <a:endParaRPr lang="en-US" sz="1000">
              <a:solidFill>
                <a:prstClr val="black"/>
              </a:solidFill>
              <a:latin typeface="Calibri"/>
              <a:sym typeface="Calibri"/>
            </a:endParaRPr>
          </a:p>
        </p:txBody>
      </p:sp>
      <p:sp>
        <p:nvSpPr>
          <p:cNvPr id="4" name="TextBox 3"/>
          <p:cNvSpPr txBox="1"/>
          <p:nvPr userDrawn="1"/>
        </p:nvSpPr>
        <p:spPr>
          <a:xfrm>
            <a:off x="8545514" y="6435725"/>
            <a:ext cx="208756" cy="152400"/>
          </a:xfrm>
          <a:prstGeom prst="rect">
            <a:avLst/>
          </a:prstGeom>
          <a:noFill/>
        </p:spPr>
        <p:txBody>
          <a:bodyPr vert="horz" wrap="none" lIns="0" tIns="0" rIns="0" bIns="0" rtlCol="0">
            <a:noAutofit/>
          </a:bodyPr>
          <a:lstStyle/>
          <a:p>
            <a:fld id="{936033E2-DFD8-4F35-A2A6-2AF03E1187F7}" type="slidenum">
              <a:rPr lang="en-US" sz="1000" smtClean="0">
                <a:solidFill>
                  <a:prstClr val="black"/>
                </a:solidFill>
                <a:latin typeface="Calibri"/>
                <a:sym typeface="Calibri"/>
              </a:rPr>
              <a:pPr/>
              <a:t>‹#›</a:t>
            </a:fld>
            <a:endParaRPr lang="en-US" sz="1000">
              <a:solidFill>
                <a:prstClr val="black"/>
              </a:solidFill>
              <a:latin typeface="Calibri"/>
              <a:sym typeface="Calibri"/>
            </a:endParaRPr>
          </a:p>
        </p:txBody>
      </p:sp>
    </p:spTree>
    <p:extLst>
      <p:ext uri="{BB962C8B-B14F-4D97-AF65-F5344CB8AC3E}">
        <p14:creationId xmlns:p14="http://schemas.microsoft.com/office/powerpoint/2010/main" val="3397269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ítulo y objetos">
    <p:spTree>
      <p:nvGrpSpPr>
        <p:cNvPr id="1" name=""/>
        <p:cNvGrpSpPr/>
        <p:nvPr/>
      </p:nvGrpSpPr>
      <p:grpSpPr>
        <a:xfrm>
          <a:off x="0" y="0"/>
          <a:ext cx="0" cy="0"/>
          <a:chOff x="0" y="0"/>
          <a:chExt cx="0" cy="0"/>
        </a:xfrm>
      </p:grpSpPr>
      <p:sp>
        <p:nvSpPr>
          <p:cNvPr id="3" name="2 Rectángulo"/>
          <p:cNvSpPr/>
          <p:nvPr userDrawn="1"/>
        </p:nvSpPr>
        <p:spPr bwMode="ltGray">
          <a:xfrm>
            <a:off x="0" y="535987"/>
            <a:ext cx="9144000" cy="241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noProof="0"/>
          </a:p>
        </p:txBody>
      </p:sp>
      <p:cxnSp>
        <p:nvCxnSpPr>
          <p:cNvPr id="4" name="3 Conector recto"/>
          <p:cNvCxnSpPr/>
          <p:nvPr userDrawn="1"/>
        </p:nvCxnSpPr>
        <p:spPr bwMode="gray">
          <a:xfrm>
            <a:off x="487363" y="494712"/>
            <a:ext cx="0" cy="3111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4 Conector recto"/>
          <p:cNvCxnSpPr/>
          <p:nvPr userDrawn="1"/>
        </p:nvCxnSpPr>
        <p:spPr bwMode="gray">
          <a:xfrm>
            <a:off x="1656897" y="494712"/>
            <a:ext cx="0" cy="3111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150399"/>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12497896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304"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251178" y="260354"/>
            <a:ext cx="8437034" cy="396875"/>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82708964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userDrawn="1">
            <p:custDataLst>
              <p:tags r:id="rId3"/>
            </p:custDataLst>
            <p:extLst>
              <p:ext uri="{D42A27DB-BD31-4B8C-83A1-F6EECF244321}">
                <p14:modId xmlns:p14="http://schemas.microsoft.com/office/powerpoint/2010/main" val="54320757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32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Line 8"/>
          <p:cNvSpPr>
            <a:spLocks noChangeShapeType="1"/>
          </p:cNvSpPr>
          <p:nvPr/>
        </p:nvSpPr>
        <p:spPr bwMode="auto">
          <a:xfrm>
            <a:off x="245956" y="701040"/>
            <a:ext cx="8656745" cy="0"/>
          </a:xfrm>
          <a:prstGeom prst="line">
            <a:avLst/>
          </a:prstGeom>
          <a:noFill/>
          <a:ln w="12700">
            <a:solidFill>
              <a:srgbClr val="FF0000"/>
            </a:solidFill>
            <a:round/>
            <a:headEnd/>
            <a:tailEnd/>
          </a:ln>
        </p:spPr>
        <p:txBody>
          <a:bodyPr wrap="none" lIns="87660" tIns="43830" rIns="87660" bIns="43830" anchor="ctr"/>
          <a:lstStyle/>
          <a:p>
            <a:pPr>
              <a:defRPr/>
            </a:pPr>
            <a:endParaRPr lang="en-US" sz="2300" dirty="0">
              <a:solidFill>
                <a:srgbClr val="000000"/>
              </a:solidFill>
              <a:latin typeface="Calibri"/>
              <a:ea typeface="ＭＳ Ｐゴシック"/>
              <a:sym typeface="Calibri"/>
            </a:endParaRPr>
          </a:p>
        </p:txBody>
      </p:sp>
      <p:pic>
        <p:nvPicPr>
          <p:cNvPr id="5" name="Picture 15" descr="Logo_Peq01"/>
          <p:cNvPicPr>
            <a:picLocks noChangeAspect="1" noChangeArrowheads="1"/>
          </p:cNvPicPr>
          <p:nvPr/>
        </p:nvPicPr>
        <p:blipFill>
          <a:blip r:embed="rId7" cstate="print"/>
          <a:srcRect/>
          <a:stretch>
            <a:fillRect/>
          </a:stretch>
        </p:blipFill>
        <p:spPr bwMode="auto">
          <a:xfrm>
            <a:off x="6985002" y="6345250"/>
            <a:ext cx="1917700" cy="352425"/>
          </a:xfrm>
          <a:prstGeom prst="rect">
            <a:avLst/>
          </a:prstGeom>
          <a:noFill/>
          <a:ln w="9525">
            <a:noFill/>
            <a:miter lim="800000"/>
            <a:headEnd/>
            <a:tailEnd/>
          </a:ln>
        </p:spPr>
      </p:pic>
      <p:pic>
        <p:nvPicPr>
          <p:cNvPr id="6" name="Picture 16" descr="SOV_lineartRev"/>
          <p:cNvPicPr>
            <a:picLocks noChangeAspect="1" noChangeArrowheads="1"/>
          </p:cNvPicPr>
          <p:nvPr/>
        </p:nvPicPr>
        <p:blipFill>
          <a:blip r:embed="rId8" cstate="print"/>
          <a:srcRect l="24763"/>
          <a:stretch>
            <a:fillRect/>
          </a:stretch>
        </p:blipFill>
        <p:spPr bwMode="auto">
          <a:xfrm>
            <a:off x="304802" y="6364291"/>
            <a:ext cx="1258888" cy="425450"/>
          </a:xfrm>
          <a:prstGeom prst="rect">
            <a:avLst/>
          </a:prstGeom>
          <a:noFill/>
          <a:ln w="9525">
            <a:noFill/>
            <a:miter lim="800000"/>
            <a:headEnd/>
            <a:tailEnd/>
          </a:ln>
        </p:spPr>
      </p:pic>
      <p:sp>
        <p:nvSpPr>
          <p:cNvPr id="2" name="Title 1"/>
          <p:cNvSpPr>
            <a:spLocks noGrp="1"/>
          </p:cNvSpPr>
          <p:nvPr>
            <p:ph type="title"/>
          </p:nvPr>
        </p:nvSpPr>
        <p:spPr>
          <a:xfrm>
            <a:off x="381001" y="270013"/>
            <a:ext cx="8396544" cy="429768"/>
          </a:xfrm>
          <a:prstGeom prst="rect">
            <a:avLst/>
          </a:prstGeom>
          <a:noFill/>
        </p:spPr>
        <p:txBody>
          <a:bodyPr anchor="ctr"/>
          <a:lstStyle>
            <a:lvl1pPr>
              <a:defRPr sz="2000" b="1" i="0">
                <a:solidFill>
                  <a:schemeClr val="tx1"/>
                </a:solidFill>
                <a:latin typeface="Georgia" panose="02040502050405020303" pitchFamily="18" charset="0"/>
                <a:cs typeface="Georgia" panose="02040502050405020303" pitchFamily="18"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381001" y="838200"/>
            <a:ext cx="8382000" cy="5029200"/>
          </a:xfrm>
          <a:prstGeom prst="rect">
            <a:avLst/>
          </a:prstGeom>
        </p:spPr>
        <p:txBody>
          <a:bodyPr/>
          <a:lstStyle>
            <a:lvl1pPr marL="327205" indent="-327205">
              <a:buFont typeface="Wingdings" pitchFamily="2" charset="2"/>
              <a:buChar char="§"/>
              <a:defRPr sz="1900">
                <a:latin typeface="Georgia" panose="02040502050405020303" pitchFamily="18" charset="0"/>
                <a:cs typeface="Georgia" panose="02040502050405020303" pitchFamily="18" charset="0"/>
              </a:defRPr>
            </a:lvl1pPr>
            <a:lvl2pPr marL="552441" indent="-228282">
              <a:defRPr sz="1700">
                <a:latin typeface="Georgia" panose="02040502050405020303" pitchFamily="18" charset="0"/>
                <a:cs typeface="Georgia" panose="02040502050405020303" pitchFamily="18" charset="0"/>
              </a:defRPr>
            </a:lvl2pPr>
            <a:lvl3pPr marL="773115" indent="-219150">
              <a:defRPr sz="1500">
                <a:latin typeface="Calibri" pitchFamily="34" charset="0"/>
                <a:cs typeface="Calibri" pitchFamily="34" charset="0"/>
              </a:defRPr>
            </a:lvl3pPr>
            <a:lvl4pPr marL="1042486" indent="-219150">
              <a:defRPr sz="1300">
                <a:latin typeface="Calibri" pitchFamily="34" charset="0"/>
                <a:cs typeface="Calibri" pitchFamily="34" charset="0"/>
              </a:defRPr>
            </a:lvl4pPr>
            <a:lvl5pPr marL="1263160" indent="-219150">
              <a:defRPr sz="1100">
                <a:latin typeface="Calibri" pitchFamily="34" charset="0"/>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Rectangle 15"/>
          <p:cNvSpPr txBox="1">
            <a:spLocks noChangeArrowheads="1"/>
          </p:cNvSpPr>
          <p:nvPr userDrawn="1"/>
        </p:nvSpPr>
        <p:spPr>
          <a:xfrm>
            <a:off x="8101014" y="131763"/>
            <a:ext cx="869950" cy="457200"/>
          </a:xfrm>
          <a:prstGeom prst="rect">
            <a:avLst/>
          </a:prstGeom>
        </p:spPr>
        <p:txBody>
          <a:bodyPr lIns="91428" tIns="45715" rIns="91428" bIns="45715"/>
          <a:lstStyle>
            <a:lvl1pPr algn="r">
              <a:defRPr sz="1600">
                <a:solidFill>
                  <a:srgbClr val="FF0000"/>
                </a:solidFill>
                <a:latin typeface="Arial" pitchFamily="34" charset="0"/>
              </a:defRPr>
            </a:lvl1pPr>
          </a:lstStyle>
          <a:p>
            <a:pPr>
              <a:defRPr/>
            </a:pPr>
            <a:fld id="{A2C9E113-8C02-474D-854D-3C7A6F29C705}" type="slidenum">
              <a:rPr lang="es-ES_tradnl" sz="1100" b="1" smtClean="0">
                <a:latin typeface="Calibri"/>
                <a:sym typeface="Calibri"/>
              </a:rPr>
              <a:pPr>
                <a:defRPr/>
              </a:pPr>
              <a:t>‹#›</a:t>
            </a:fld>
            <a:endParaRPr lang="es-ES_tradnl" sz="1100" b="1" dirty="0">
              <a:latin typeface="Calibri"/>
              <a:sym typeface="Calibri"/>
            </a:endParaRPr>
          </a:p>
        </p:txBody>
      </p:sp>
      <p:sp>
        <p:nvSpPr>
          <p:cNvPr id="8" name="Rectangle 7"/>
          <p:cNvSpPr/>
          <p:nvPr userDrawn="1"/>
        </p:nvSpPr>
        <p:spPr>
          <a:xfrm>
            <a:off x="7453666" y="6116325"/>
            <a:ext cx="1992086" cy="323165"/>
          </a:xfrm>
          <a:prstGeom prst="rect">
            <a:avLst/>
          </a:prstGeom>
        </p:spPr>
        <p:txBody>
          <a:bodyPr wrap="square">
            <a:spAutoFit/>
          </a:bodyPr>
          <a:lstStyle/>
          <a:p>
            <a:r>
              <a:rPr lang="en-US" sz="1500" b="1" baseline="30000" dirty="0">
                <a:solidFill>
                  <a:srgbClr val="000000"/>
                </a:solidFill>
                <a:latin typeface="Calibri"/>
                <a:sym typeface="Calibri"/>
              </a:rPr>
              <a:t>Proprietary &amp; Confidential</a:t>
            </a:r>
            <a:endParaRPr lang="en-US" sz="1500" b="1" dirty="0">
              <a:solidFill>
                <a:srgbClr val="000000"/>
              </a:solidFill>
              <a:latin typeface="Calibri"/>
              <a:sym typeface="Calibri"/>
            </a:endParaRPr>
          </a:p>
        </p:txBody>
      </p:sp>
      <p:pic>
        <p:nvPicPr>
          <p:cNvPr id="9" name="Picture 2" descr="C:\Users\n610821\Desktop\sant-MReg_positivo_RGB.300.jpg"/>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7357873" y="6346215"/>
            <a:ext cx="1707505" cy="49764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userDrawn="1"/>
        </p:nvSpPr>
        <p:spPr>
          <a:xfrm>
            <a:off x="245957" y="6421848"/>
            <a:ext cx="1553474" cy="323165"/>
          </a:xfrm>
          <a:prstGeom prst="rect">
            <a:avLst/>
          </a:prstGeom>
        </p:spPr>
        <p:txBody>
          <a:bodyPr wrap="none">
            <a:spAutoFit/>
          </a:bodyPr>
          <a:lstStyle/>
          <a:p>
            <a:r>
              <a:rPr lang="en-US" sz="1500" b="1" baseline="30000" dirty="0" smtClean="0">
                <a:solidFill>
                  <a:srgbClr val="000000"/>
                </a:solidFill>
                <a:latin typeface="Calibri"/>
                <a:sym typeface="Calibri"/>
              </a:rPr>
              <a:t>Santander Holdings USA</a:t>
            </a:r>
            <a:r>
              <a:rPr lang="en-US" sz="1500" b="1" dirty="0" smtClean="0">
                <a:solidFill>
                  <a:srgbClr val="000000"/>
                </a:solidFill>
                <a:latin typeface="Calibri"/>
                <a:sym typeface="Calibri"/>
              </a:rPr>
              <a:t> </a:t>
            </a:r>
            <a:endParaRPr lang="en-US" sz="1500" b="1" dirty="0">
              <a:solidFill>
                <a:srgbClr val="000000"/>
              </a:solidFill>
              <a:latin typeface="Calibri"/>
              <a:sym typeface="Calibri"/>
            </a:endParaRPr>
          </a:p>
        </p:txBody>
      </p:sp>
      <p:sp>
        <p:nvSpPr>
          <p:cNvPr id="7" name="TextBox 6"/>
          <p:cNvSpPr txBox="1"/>
          <p:nvPr userDrawn="1"/>
        </p:nvSpPr>
        <p:spPr>
          <a:xfrm>
            <a:off x="8545514" y="6435725"/>
            <a:ext cx="208756" cy="152400"/>
          </a:xfrm>
          <a:prstGeom prst="rect">
            <a:avLst/>
          </a:prstGeom>
          <a:noFill/>
        </p:spPr>
        <p:txBody>
          <a:bodyPr vert="horz" wrap="none" lIns="0" tIns="0" rIns="0" bIns="0" rtlCol="0">
            <a:noAutofit/>
          </a:bodyPr>
          <a:lstStyle/>
          <a:p>
            <a:fld id="{56B885AB-D320-45B4-ADE2-94A480863135}" type="slidenum">
              <a:rPr lang="en-US" sz="1000" smtClean="0">
                <a:solidFill>
                  <a:srgbClr val="000000"/>
                </a:solidFill>
                <a:latin typeface="Calibri"/>
                <a:sym typeface="Calibri"/>
              </a:rPr>
              <a:pPr/>
              <a:t>‹#›</a:t>
            </a:fld>
            <a:endParaRPr lang="en-US" sz="1000">
              <a:solidFill>
                <a:srgbClr val="000000"/>
              </a:solidFill>
              <a:latin typeface="Calibri"/>
              <a:sym typeface="Calibri"/>
            </a:endParaRPr>
          </a:p>
        </p:txBody>
      </p:sp>
      <p:sp>
        <p:nvSpPr>
          <p:cNvPr id="12" name="TextBox 11"/>
          <p:cNvSpPr txBox="1"/>
          <p:nvPr userDrawn="1"/>
        </p:nvSpPr>
        <p:spPr>
          <a:xfrm>
            <a:off x="8545514" y="6435725"/>
            <a:ext cx="208756" cy="152400"/>
          </a:xfrm>
          <a:prstGeom prst="rect">
            <a:avLst/>
          </a:prstGeom>
          <a:noFill/>
        </p:spPr>
        <p:txBody>
          <a:bodyPr vert="horz" wrap="none" lIns="0" tIns="0" rIns="0" bIns="0" rtlCol="0">
            <a:noAutofit/>
          </a:bodyPr>
          <a:lstStyle/>
          <a:p>
            <a:fld id="{0CB34349-EBEB-46BD-AF67-DD5B433B4533}" type="slidenum">
              <a:rPr lang="en-US" sz="1000" smtClean="0">
                <a:solidFill>
                  <a:srgbClr val="000000"/>
                </a:solidFill>
                <a:latin typeface="Calibri"/>
                <a:sym typeface="Calibri"/>
              </a:rPr>
              <a:pPr/>
              <a:t>‹#›</a:t>
            </a:fld>
            <a:endParaRPr lang="en-US" sz="1000">
              <a:solidFill>
                <a:srgbClr val="000000"/>
              </a:solidFill>
              <a:latin typeface="Calibri"/>
              <a:sym typeface="Calibri"/>
            </a:endParaRPr>
          </a:p>
        </p:txBody>
      </p:sp>
      <p:sp>
        <p:nvSpPr>
          <p:cNvPr id="13" name="TextBox 12"/>
          <p:cNvSpPr txBox="1"/>
          <p:nvPr userDrawn="1"/>
        </p:nvSpPr>
        <p:spPr>
          <a:xfrm>
            <a:off x="8545514" y="6435725"/>
            <a:ext cx="208756" cy="152400"/>
          </a:xfrm>
          <a:prstGeom prst="rect">
            <a:avLst/>
          </a:prstGeom>
          <a:noFill/>
        </p:spPr>
        <p:txBody>
          <a:bodyPr vert="horz" wrap="none" lIns="0" tIns="0" rIns="0" bIns="0" rtlCol="0">
            <a:noAutofit/>
          </a:bodyPr>
          <a:lstStyle/>
          <a:p>
            <a:fld id="{96DC582B-5E96-4D32-AC6E-C2AC0B88847E}" type="slidenum">
              <a:rPr lang="en-US" sz="1000" smtClean="0">
                <a:solidFill>
                  <a:srgbClr val="000000"/>
                </a:solidFill>
                <a:latin typeface="Calibri"/>
                <a:sym typeface="Calibri"/>
              </a:rPr>
              <a:pPr/>
              <a:t>‹#›</a:t>
            </a:fld>
            <a:endParaRPr lang="en-US" sz="1000">
              <a:solidFill>
                <a:srgbClr val="000000"/>
              </a:solidFill>
              <a:latin typeface="Calibri"/>
              <a:sym typeface="Calibri"/>
            </a:endParaRPr>
          </a:p>
        </p:txBody>
      </p:sp>
    </p:spTree>
    <p:extLst>
      <p:ext uri="{BB962C8B-B14F-4D97-AF65-F5344CB8AC3E}">
        <p14:creationId xmlns:p14="http://schemas.microsoft.com/office/powerpoint/2010/main" val="256877449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auto">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161267324"/>
              </p:ex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50645"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621" y="1621"/>
                        <a:ext cx="1619" cy="1619"/>
                      </a:xfrm>
                      <a:prstGeom prst="rect">
                        <a:avLst/>
                      </a:prstGeom>
                    </p:spPr>
                  </p:pic>
                </p:oleObj>
              </mc:Fallback>
            </mc:AlternateContent>
          </a:graphicData>
        </a:graphic>
      </p:graphicFrame>
      <p:pic>
        <p:nvPicPr>
          <p:cNvPr id="16" name="Picture 8" descr="Logo_Peq01"/>
          <p:cNvPicPr>
            <a:picLocks noChangeAspect="1" noChangeArrowheads="1"/>
          </p:cNvPicPr>
          <p:nvPr userDrawn="1"/>
        </p:nvPicPr>
        <p:blipFill>
          <a:blip r:embed="rId6"/>
          <a:srcRect/>
          <a:stretch>
            <a:fillRect/>
          </a:stretch>
        </p:blipFill>
        <p:spPr bwMode="auto">
          <a:xfrm>
            <a:off x="6985000" y="6345306"/>
            <a:ext cx="1917700" cy="352425"/>
          </a:xfrm>
          <a:prstGeom prst="rect">
            <a:avLst/>
          </a:prstGeom>
          <a:noFill/>
        </p:spPr>
      </p:pic>
      <p:grpSp>
        <p:nvGrpSpPr>
          <p:cNvPr id="8" name="McK Title Elements" hidden="1"/>
          <p:cNvGrpSpPr>
            <a:grpSpLocks/>
          </p:cNvGrpSpPr>
          <p:nvPr userDrawn="1"/>
        </p:nvGrpSpPr>
        <p:grpSpPr bwMode="auto">
          <a:xfrm>
            <a:off x="331788" y="4782368"/>
            <a:ext cx="5036085" cy="494023"/>
            <a:chOff x="1663" y="3106"/>
            <a:chExt cx="3109" cy="305"/>
          </a:xfrm>
        </p:grpSpPr>
        <p:sp>
          <p:nvSpPr>
            <p:cNvPr id="9" name="McK Document type"/>
            <p:cNvSpPr txBox="1">
              <a:spLocks noChangeArrowheads="1"/>
            </p:cNvSpPr>
            <p:nvPr/>
          </p:nvSpPr>
          <p:spPr bwMode="auto">
            <a:xfrm>
              <a:off x="1663" y="3106"/>
              <a:ext cx="310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00" dirty="0" smtClean="0">
                  <a:solidFill>
                    <a:srgbClr val="000000"/>
                  </a:solidFill>
                  <a:latin typeface="Arial"/>
                  <a:ea typeface="+mn-ea"/>
                </a:rPr>
                <a:t>Document type</a:t>
              </a:r>
            </a:p>
          </p:txBody>
        </p:sp>
        <p:sp>
          <p:nvSpPr>
            <p:cNvPr id="10" name="McK Date"/>
            <p:cNvSpPr txBox="1">
              <a:spLocks noChangeArrowheads="1"/>
            </p:cNvSpPr>
            <p:nvPr/>
          </p:nvSpPr>
          <p:spPr bwMode="auto">
            <a:xfrm>
              <a:off x="1663" y="3275"/>
              <a:ext cx="310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00" dirty="0" smtClean="0">
                  <a:solidFill>
                    <a:srgbClr val="000000"/>
                  </a:solidFill>
                  <a:latin typeface="Arial"/>
                  <a:ea typeface="+mn-ea"/>
                </a:rPr>
                <a:t>Date</a:t>
              </a:r>
            </a:p>
          </p:txBody>
        </p:sp>
      </p:grpSp>
      <p:sp>
        <p:nvSpPr>
          <p:cNvPr id="13314" name="Rectangle 1026"/>
          <p:cNvSpPr>
            <a:spLocks noGrp="1" noChangeArrowheads="1"/>
          </p:cNvSpPr>
          <p:nvPr>
            <p:ph type="ctrTitle"/>
          </p:nvPr>
        </p:nvSpPr>
        <p:spPr bwMode="auto">
          <a:xfrm>
            <a:off x="331788" y="2981214"/>
            <a:ext cx="6696237" cy="369332"/>
          </a:xfrm>
          <a:prstGeom prst="rect">
            <a:avLst/>
          </a:prstGeom>
        </p:spPr>
        <p:txBody>
          <a:bodyPr wrap="square" anchor="t" anchorCtr="0">
            <a:spAutoFit/>
          </a:bodyPr>
          <a:lstStyle>
            <a:lvl1pPr algn="l">
              <a:defRPr sz="2400" b="1" cap="all" baseline="0">
                <a:solidFill>
                  <a:schemeClr val="accent4"/>
                </a:solidFill>
                <a:latin typeface="+mj-lt"/>
                <a:ea typeface="+mj-ea"/>
              </a:defRPr>
            </a:lvl1pPr>
          </a:lstStyle>
          <a:p>
            <a:pPr lvl="0"/>
            <a:r>
              <a:rPr lang="en-US" noProof="0" smtClean="0"/>
              <a:t>Click to edit Master title style</a:t>
            </a:r>
            <a:endParaRPr lang="en-US" noProof="0" dirty="0" smtClean="0"/>
          </a:p>
        </p:txBody>
      </p:sp>
      <p:sp>
        <p:nvSpPr>
          <p:cNvPr id="13315" name="Rectangle 1027"/>
          <p:cNvSpPr>
            <a:spLocks noGrp="1" noChangeArrowheads="1"/>
          </p:cNvSpPr>
          <p:nvPr>
            <p:ph type="subTitle" idx="1"/>
          </p:nvPr>
        </p:nvSpPr>
        <p:spPr bwMode="auto">
          <a:xfrm>
            <a:off x="331788" y="3956547"/>
            <a:ext cx="6696237" cy="219820"/>
          </a:xfrm>
        </p:spPr>
        <p:txBody>
          <a:bodyPr wrap="square">
            <a:spAutoFit/>
          </a:bodyPr>
          <a:lstStyle>
            <a:lvl1pPr algn="l">
              <a:defRPr sz="1400" baseline="0">
                <a:solidFill>
                  <a:schemeClr val="tx1"/>
                </a:solidFill>
                <a:latin typeface="+mn-lt"/>
                <a:ea typeface="+mn-ea"/>
              </a:defRPr>
            </a:lvl1pPr>
          </a:lstStyle>
          <a:p>
            <a:pPr lvl="0"/>
            <a:r>
              <a:rPr lang="en-US" noProof="0" smtClean="0"/>
              <a:t>Click to edit Master subtitle style</a:t>
            </a:r>
            <a:endParaRPr lang="en-US" noProof="0" dirty="0" smtClean="0"/>
          </a:p>
        </p:txBody>
      </p:sp>
      <p:sp>
        <p:nvSpPr>
          <p:cNvPr id="14" name="Rectangle 13"/>
          <p:cNvSpPr/>
          <p:nvPr userDrawn="1"/>
        </p:nvSpPr>
        <p:spPr bwMode="auto">
          <a:xfrm>
            <a:off x="7151914" y="5933443"/>
            <a:ext cx="1992086" cy="323165"/>
          </a:xfrm>
          <a:prstGeom prst="rect">
            <a:avLst/>
          </a:prstGeom>
        </p:spPr>
        <p:txBody>
          <a:bodyPr wrap="square">
            <a:spAutoFit/>
          </a:bodyPr>
          <a:lstStyle/>
          <a:p>
            <a:pPr eaLnBrk="1" hangingPunct="1"/>
            <a:r>
              <a:rPr lang="en-US" sz="1500" b="1" baseline="30000" dirty="0">
                <a:solidFill>
                  <a:srgbClr val="000000"/>
                </a:solidFill>
                <a:ea typeface="+mn-ea"/>
              </a:rPr>
              <a:t>Proprietary &amp; Confidential</a:t>
            </a:r>
            <a:endParaRPr lang="en-US" sz="1500" b="1" dirty="0">
              <a:solidFill>
                <a:srgbClr val="000000"/>
              </a:solidFill>
              <a:ea typeface="+mn-ea"/>
            </a:endParaRPr>
          </a:p>
        </p:txBody>
      </p:sp>
      <p:pic>
        <p:nvPicPr>
          <p:cNvPr id="17" name="Picture 2" descr="C:\Users\n610821\Desktop\sant-MReg_positivo_RGB.300.jp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7010400" y="6126759"/>
            <a:ext cx="1707505" cy="49764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auto">
          <a:xfrm>
            <a:off x="245957" y="6321262"/>
            <a:ext cx="1747658" cy="323165"/>
          </a:xfrm>
          <a:prstGeom prst="rect">
            <a:avLst/>
          </a:prstGeom>
        </p:spPr>
        <p:txBody>
          <a:bodyPr wrap="none">
            <a:spAutoFit/>
          </a:bodyPr>
          <a:lstStyle/>
          <a:p>
            <a:pPr eaLnBrk="1" hangingPunct="1"/>
            <a:r>
              <a:rPr lang="en-US" sz="1500" b="1" baseline="30000" dirty="0" smtClean="0">
                <a:solidFill>
                  <a:srgbClr val="000000"/>
                </a:solidFill>
                <a:ea typeface="+mn-ea"/>
              </a:rPr>
              <a:t>Santander Holdings USA</a:t>
            </a:r>
            <a:r>
              <a:rPr lang="en-US" sz="1500" b="1" dirty="0" smtClean="0">
                <a:solidFill>
                  <a:srgbClr val="000000"/>
                </a:solidFill>
                <a:ea typeface="+mn-ea"/>
              </a:rPr>
              <a:t> </a:t>
            </a:r>
            <a:endParaRPr lang="en-US" sz="1500" b="1" dirty="0">
              <a:solidFill>
                <a:srgbClr val="000000"/>
              </a:solidFill>
              <a:ea typeface="+mn-ea"/>
            </a:endParaRPr>
          </a:p>
        </p:txBody>
      </p:sp>
      <p:sp>
        <p:nvSpPr>
          <p:cNvPr id="20" name="Line 19"/>
          <p:cNvSpPr>
            <a:spLocks noChangeShapeType="1"/>
          </p:cNvSpPr>
          <p:nvPr userDrawn="1"/>
        </p:nvSpPr>
        <p:spPr bwMode="auto">
          <a:xfrm>
            <a:off x="331788" y="2802939"/>
            <a:ext cx="1705992" cy="0"/>
          </a:xfrm>
          <a:prstGeom prst="line">
            <a:avLst/>
          </a:prstGeom>
          <a:noFill/>
          <a:ln w="57150" cmpd="sng">
            <a:solidFill>
              <a:schemeClr val="bg1">
                <a:lumMod val="5000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eaLnBrk="1" fontAlgn="auto" hangingPunct="1">
              <a:spcBef>
                <a:spcPts val="0"/>
              </a:spcBef>
              <a:spcAft>
                <a:spcPts val="0"/>
              </a:spcAft>
              <a:defRPr/>
            </a:pPr>
            <a:endParaRPr lang="es-ES" sz="1600" dirty="0">
              <a:ln w="9525" cmpd="sng">
                <a:solidFill>
                  <a:srgbClr val="000000"/>
                </a:solidFill>
              </a:ln>
              <a:solidFill>
                <a:srgbClr val="DB0B11"/>
              </a:solidFill>
              <a:effectLst>
                <a:outerShdw blurRad="38100" dist="38100" dir="2700000" algn="tl">
                  <a:srgbClr val="000000">
                    <a:alpha val="43137"/>
                  </a:srgbClr>
                </a:outerShdw>
              </a:effectLst>
              <a:latin typeface="Calibri" panose="020F0502020204030204" pitchFamily="34" charset="0"/>
              <a:ea typeface="+mn-ea"/>
            </a:endParaRPr>
          </a:p>
        </p:txBody>
      </p:sp>
      <p:sp>
        <p:nvSpPr>
          <p:cNvPr id="21" name="5 CuadroTexto"/>
          <p:cNvSpPr txBox="1"/>
          <p:nvPr userDrawn="1"/>
        </p:nvSpPr>
        <p:spPr bwMode="auto">
          <a:xfrm>
            <a:off x="5252596" y="174075"/>
            <a:ext cx="3640740" cy="477054"/>
          </a:xfrm>
          <a:prstGeom prst="rect">
            <a:avLst/>
          </a:prstGeom>
          <a:noFill/>
        </p:spPr>
        <p:txBody>
          <a:bodyPr wrap="none">
            <a:noAutofit/>
          </a:bodyPr>
          <a:lstStyle/>
          <a:p>
            <a:pPr algn="r" eaLnBrk="1" fontAlgn="auto" hangingPunct="1">
              <a:spcBef>
                <a:spcPts val="0"/>
              </a:spcBef>
              <a:spcAft>
                <a:spcPts val="0"/>
              </a:spcAft>
              <a:defRPr/>
            </a:pPr>
            <a:r>
              <a:rPr lang="en-US" sz="1400" b="1" dirty="0" smtClean="0">
                <a:solidFill>
                  <a:srgbClr val="000000"/>
                </a:solidFill>
                <a:latin typeface="Arial"/>
                <a:ea typeface="+mn-ea"/>
                <a:cs typeface="Arial"/>
              </a:rPr>
              <a:t>For Information</a:t>
            </a:r>
          </a:p>
        </p:txBody>
      </p:sp>
      <p:sp>
        <p:nvSpPr>
          <p:cNvPr id="22" name="Rectangle 21"/>
          <p:cNvSpPr/>
          <p:nvPr userDrawn="1"/>
        </p:nvSpPr>
        <p:spPr bwMode="auto">
          <a:xfrm>
            <a:off x="5103090" y="824225"/>
            <a:ext cx="3698010" cy="1231106"/>
          </a:xfrm>
          <a:prstGeom prst="rect">
            <a:avLst/>
          </a:prstGeom>
          <a:ln w="3175" cmpd="sng">
            <a:solidFill>
              <a:schemeClr val="tx1"/>
            </a:solidFill>
          </a:ln>
        </p:spPr>
        <p:txBody>
          <a:bodyPr wrap="square">
            <a:spAutoFit/>
          </a:bodyPr>
          <a:lstStyle/>
          <a:p>
            <a:pPr eaLnBrk="1" hangingPunct="1">
              <a:spcAft>
                <a:spcPts val="600"/>
              </a:spcAft>
            </a:pPr>
            <a:r>
              <a:rPr lang="en-US" sz="800" dirty="0" smtClean="0">
                <a:solidFill>
                  <a:srgbClr val="000000"/>
                </a:solidFill>
                <a:ea typeface="+mn-ea"/>
              </a:rPr>
              <a:t>For Information </a:t>
            </a:r>
            <a:r>
              <a:rPr lang="en-US" sz="800" dirty="0">
                <a:solidFill>
                  <a:srgbClr val="000000"/>
                </a:solidFill>
                <a:ea typeface="+mn-ea"/>
              </a:rPr>
              <a:t>= Board members are </a:t>
            </a:r>
            <a:r>
              <a:rPr lang="en-US" sz="800" dirty="0" smtClean="0">
                <a:solidFill>
                  <a:srgbClr val="000000"/>
                </a:solidFill>
                <a:ea typeface="+mn-ea"/>
              </a:rPr>
              <a:t>asked to read, understand, </a:t>
            </a:r>
            <a:r>
              <a:rPr lang="en-US" sz="800" dirty="0">
                <a:solidFill>
                  <a:srgbClr val="000000"/>
                </a:solidFill>
                <a:ea typeface="+mn-ea"/>
              </a:rPr>
              <a:t>and </a:t>
            </a:r>
            <a:r>
              <a:rPr lang="en-US" sz="800" dirty="0" smtClean="0">
                <a:solidFill>
                  <a:srgbClr val="000000"/>
                </a:solidFill>
                <a:ea typeface="+mn-ea"/>
              </a:rPr>
              <a:t>as necessary challenge </a:t>
            </a:r>
            <a:r>
              <a:rPr lang="en-US" sz="800" dirty="0">
                <a:solidFill>
                  <a:srgbClr val="000000"/>
                </a:solidFill>
                <a:ea typeface="+mn-ea"/>
              </a:rPr>
              <a:t>the </a:t>
            </a:r>
            <a:r>
              <a:rPr lang="en-US" sz="800" dirty="0" smtClean="0">
                <a:solidFill>
                  <a:srgbClr val="000000"/>
                </a:solidFill>
                <a:ea typeface="+mn-ea"/>
              </a:rPr>
              <a:t>presentation. </a:t>
            </a:r>
          </a:p>
          <a:p>
            <a:pPr eaLnBrk="1" hangingPunct="1">
              <a:spcAft>
                <a:spcPts val="600"/>
              </a:spcAft>
            </a:pPr>
            <a:r>
              <a:rPr lang="en-US" sz="800" dirty="0" smtClean="0">
                <a:solidFill>
                  <a:srgbClr val="000000"/>
                </a:solidFill>
                <a:ea typeface="+mn-ea"/>
              </a:rPr>
              <a:t>For Discussion = Board </a:t>
            </a:r>
            <a:r>
              <a:rPr lang="en-US" sz="800" dirty="0">
                <a:solidFill>
                  <a:srgbClr val="000000"/>
                </a:solidFill>
                <a:ea typeface="+mn-ea"/>
              </a:rPr>
              <a:t>members are </a:t>
            </a:r>
            <a:r>
              <a:rPr lang="en-US" sz="800" dirty="0" smtClean="0">
                <a:solidFill>
                  <a:srgbClr val="000000"/>
                </a:solidFill>
                <a:ea typeface="+mn-ea"/>
              </a:rPr>
              <a:t>asked </a:t>
            </a:r>
            <a:r>
              <a:rPr lang="en-US" sz="800" dirty="0">
                <a:solidFill>
                  <a:srgbClr val="000000"/>
                </a:solidFill>
                <a:ea typeface="+mn-ea"/>
              </a:rPr>
              <a:t>to review, </a:t>
            </a:r>
            <a:r>
              <a:rPr lang="en-US" sz="800" dirty="0" smtClean="0">
                <a:solidFill>
                  <a:srgbClr val="000000"/>
                </a:solidFill>
                <a:ea typeface="+mn-ea"/>
              </a:rPr>
              <a:t>understand, make recommendations to the Board in line with the </a:t>
            </a:r>
            <a:r>
              <a:rPr lang="en-US" sz="800" dirty="0">
                <a:solidFill>
                  <a:srgbClr val="000000"/>
                </a:solidFill>
                <a:ea typeface="+mn-ea"/>
              </a:rPr>
              <a:t>proposals </a:t>
            </a:r>
            <a:r>
              <a:rPr lang="en-US" sz="800" dirty="0" smtClean="0">
                <a:solidFill>
                  <a:srgbClr val="000000"/>
                </a:solidFill>
                <a:ea typeface="+mn-ea"/>
              </a:rPr>
              <a:t>submitted.</a:t>
            </a:r>
            <a:endParaRPr lang="en-US" sz="800" dirty="0">
              <a:solidFill>
                <a:srgbClr val="000000"/>
              </a:solidFill>
              <a:ea typeface="+mn-ea"/>
            </a:endParaRPr>
          </a:p>
          <a:p>
            <a:pPr eaLnBrk="1" hangingPunct="1">
              <a:spcAft>
                <a:spcPts val="600"/>
              </a:spcAft>
            </a:pPr>
            <a:r>
              <a:rPr lang="en-US" sz="800" dirty="0" smtClean="0">
                <a:solidFill>
                  <a:srgbClr val="000000"/>
                </a:solidFill>
                <a:ea typeface="+mn-ea"/>
              </a:rPr>
              <a:t>For Approval </a:t>
            </a:r>
            <a:r>
              <a:rPr lang="en-US" sz="800" dirty="0">
                <a:solidFill>
                  <a:srgbClr val="000000"/>
                </a:solidFill>
                <a:ea typeface="+mn-ea"/>
              </a:rPr>
              <a:t>= Board members are </a:t>
            </a:r>
            <a:r>
              <a:rPr lang="en-US" sz="800" dirty="0" smtClean="0">
                <a:solidFill>
                  <a:srgbClr val="000000"/>
                </a:solidFill>
                <a:ea typeface="+mn-ea"/>
              </a:rPr>
              <a:t>asked </a:t>
            </a:r>
            <a:r>
              <a:rPr lang="en-US" sz="800" dirty="0">
                <a:solidFill>
                  <a:srgbClr val="000000"/>
                </a:solidFill>
                <a:ea typeface="+mn-ea"/>
              </a:rPr>
              <a:t>to review, </a:t>
            </a:r>
            <a:r>
              <a:rPr lang="en-US" sz="800" dirty="0" smtClean="0">
                <a:solidFill>
                  <a:srgbClr val="000000"/>
                </a:solidFill>
                <a:ea typeface="+mn-ea"/>
              </a:rPr>
              <a:t>consider, understand, </a:t>
            </a:r>
            <a:r>
              <a:rPr lang="en-US" sz="800" dirty="0">
                <a:solidFill>
                  <a:srgbClr val="000000"/>
                </a:solidFill>
                <a:ea typeface="+mn-ea"/>
              </a:rPr>
              <a:t>and approve the proposals as submitted or as </a:t>
            </a:r>
            <a:r>
              <a:rPr lang="en-US" sz="800" dirty="0" smtClean="0">
                <a:solidFill>
                  <a:srgbClr val="000000"/>
                </a:solidFill>
                <a:ea typeface="+mn-ea"/>
              </a:rPr>
              <a:t>amended, following board/committee discussions, under </a:t>
            </a:r>
            <a:r>
              <a:rPr lang="en-US" sz="800" dirty="0">
                <a:solidFill>
                  <a:srgbClr val="000000"/>
                </a:solidFill>
                <a:ea typeface="+mn-ea"/>
              </a:rPr>
              <a:t>their own authority or to recommend approval under the personal authority of the chair. </a:t>
            </a:r>
          </a:p>
        </p:txBody>
      </p:sp>
    </p:spTree>
    <p:extLst>
      <p:ext uri="{BB962C8B-B14F-4D97-AF65-F5344CB8AC3E}">
        <p14:creationId xmlns:p14="http://schemas.microsoft.com/office/powerpoint/2010/main" val="2242251608"/>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85079218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669"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Title Placeholder 2"/>
          <p:cNvSpPr>
            <a:spLocks noGrp="1" noChangeArrowheads="1"/>
          </p:cNvSpPr>
          <p:nvPr>
            <p:ph type="title"/>
          </p:nvPr>
        </p:nvSpPr>
        <p:spPr bwMode="auto">
          <a:xfrm>
            <a:off x="331787" y="461991"/>
            <a:ext cx="84613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val="1701218959"/>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Text Placeholder 9"/>
          <p:cNvSpPr>
            <a:spLocks noGrp="1"/>
          </p:cNvSpPr>
          <p:nvPr>
            <p:ph type="body" sz="quarter" idx="11" hasCustomPrompt="1"/>
          </p:nvPr>
        </p:nvSpPr>
        <p:spPr>
          <a:xfrm>
            <a:off x="338930" y="3327400"/>
            <a:ext cx="8133557" cy="349250"/>
          </a:xfrm>
          <a:prstGeom prst="rect">
            <a:avLst/>
          </a:prstGeom>
        </p:spPr>
        <p:txBody>
          <a:bodyPr lIns="0" rIns="199453" anchor="ctr"/>
          <a:lstStyle>
            <a:lvl1pPr marL="0" indent="0">
              <a:buNone/>
              <a:defRPr sz="3200" b="1" baseline="0">
                <a:solidFill>
                  <a:schemeClr val="bg1">
                    <a:lumMod val="50000"/>
                  </a:schemeClr>
                </a:solidFill>
                <a:latin typeface="Arial" panose="020B0604020202020204" pitchFamily="34" charset="0"/>
                <a:cs typeface="Arial" panose="020B0604020202020204" pitchFamily="34" charset="0"/>
              </a:defRPr>
            </a:lvl1pPr>
          </a:lstStyle>
          <a:p>
            <a:pPr lvl="0"/>
            <a:r>
              <a:rPr lang="en-GB" dirty="0" smtClean="0"/>
              <a:t>Section #</a:t>
            </a:r>
            <a:endParaRPr lang="en-GB" dirty="0"/>
          </a:p>
        </p:txBody>
      </p:sp>
    </p:spTree>
    <p:extLst>
      <p:ext uri="{BB962C8B-B14F-4D97-AF65-F5344CB8AC3E}">
        <p14:creationId xmlns:p14="http://schemas.microsoft.com/office/powerpoint/2010/main" val="2431802566"/>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3" name="Line 19"/>
          <p:cNvSpPr>
            <a:spLocks noChangeShapeType="1"/>
          </p:cNvSpPr>
          <p:nvPr userDrawn="1"/>
        </p:nvSpPr>
        <p:spPr bwMode="auto">
          <a:xfrm>
            <a:off x="331788" y="2802939"/>
            <a:ext cx="1705992" cy="0"/>
          </a:xfrm>
          <a:prstGeom prst="line">
            <a:avLst/>
          </a:prstGeom>
          <a:noFill/>
          <a:ln w="57150" cmpd="sng">
            <a:solidFill>
              <a:schemeClr val="bg1">
                <a:lumMod val="5000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fontAlgn="auto">
              <a:spcBef>
                <a:spcPts val="0"/>
              </a:spcBef>
              <a:spcAft>
                <a:spcPts val="0"/>
              </a:spcAft>
              <a:defRPr/>
            </a:pPr>
            <a:endParaRPr lang="es-ES" dirty="0">
              <a:ln w="9525" cmpd="sng">
                <a:solidFill>
                  <a:srgbClr val="000000"/>
                </a:solidFill>
              </a:ln>
              <a:solidFill>
                <a:srgbClr val="DB0B11"/>
              </a:solidFill>
              <a:effectLst>
                <a:outerShdw blurRad="38100" dist="38100" dir="2700000" algn="tl">
                  <a:srgbClr val="000000">
                    <a:alpha val="43137"/>
                  </a:srgbClr>
                </a:outerShdw>
              </a:effectLst>
              <a:latin typeface="Calibri"/>
            </a:endParaRPr>
          </a:p>
        </p:txBody>
      </p:sp>
      <p:sp>
        <p:nvSpPr>
          <p:cNvPr id="10" name="Text Placeholder 9"/>
          <p:cNvSpPr>
            <a:spLocks noGrp="1"/>
          </p:cNvSpPr>
          <p:nvPr>
            <p:ph type="body" sz="quarter" idx="10" hasCustomPrompt="1"/>
          </p:nvPr>
        </p:nvSpPr>
        <p:spPr>
          <a:xfrm>
            <a:off x="331788" y="2897188"/>
            <a:ext cx="8140700" cy="349250"/>
          </a:xfrm>
          <a:prstGeom prst="rect">
            <a:avLst/>
          </a:prstGeom>
        </p:spPr>
        <p:txBody>
          <a:bodyPr lIns="0" rIns="163449"/>
          <a:lstStyle>
            <a:lvl1pPr marL="0" indent="0">
              <a:buNone/>
              <a:defRPr sz="2400" b="1">
                <a:solidFill>
                  <a:srgbClr val="FF0000"/>
                </a:solidFill>
                <a:latin typeface="Arial" panose="020B0604020202020204" pitchFamily="34" charset="0"/>
                <a:cs typeface="Arial" panose="020B0604020202020204" pitchFamily="34" charset="0"/>
              </a:defRPr>
            </a:lvl1pPr>
          </a:lstStyle>
          <a:p>
            <a:pPr lvl="0"/>
            <a:r>
              <a:rPr lang="en-US" b="1" dirty="0" smtClean="0">
                <a:solidFill>
                  <a:srgbClr val="FF0000"/>
                </a:solidFill>
                <a:latin typeface="Arial"/>
                <a:cs typeface="Arial"/>
              </a:rPr>
              <a:t>SHUSA COMMITTEE/BOARD (Arial 24pt Bold/Red)</a:t>
            </a:r>
            <a:endParaRPr lang="en-GB" dirty="0"/>
          </a:p>
        </p:txBody>
      </p:sp>
      <p:sp>
        <p:nvSpPr>
          <p:cNvPr id="11" name="Text Placeholder 9"/>
          <p:cNvSpPr>
            <a:spLocks noGrp="1"/>
          </p:cNvSpPr>
          <p:nvPr>
            <p:ph type="body" sz="quarter" idx="11" hasCustomPrompt="1"/>
          </p:nvPr>
        </p:nvSpPr>
        <p:spPr>
          <a:xfrm>
            <a:off x="338930" y="3275665"/>
            <a:ext cx="8133557" cy="349250"/>
          </a:xfrm>
          <a:prstGeom prst="rect">
            <a:avLst/>
          </a:prstGeom>
        </p:spPr>
        <p:txBody>
          <a:bodyPr lIns="0" rIns="199453"/>
          <a:lstStyle>
            <a:lvl1pPr marL="0" marR="0" indent="0" algn="l" defTabSz="457200" rtl="0" eaLnBrk="1" fontAlgn="auto" latinLnBrk="0" hangingPunct="1">
              <a:lnSpc>
                <a:spcPct val="100000"/>
              </a:lnSpc>
              <a:spcBef>
                <a:spcPct val="20000"/>
              </a:spcBef>
              <a:spcAft>
                <a:spcPts val="0"/>
              </a:spcAft>
              <a:buClrTx/>
              <a:buSzTx/>
              <a:buFont typeface="Arial"/>
              <a:buNone/>
              <a:tabLst/>
              <a:defRPr sz="2000" b="1">
                <a:solidFill>
                  <a:schemeClr val="tx1"/>
                </a:solidFill>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GB" dirty="0" smtClean="0"/>
              <a:t>Title of Presentation </a:t>
            </a:r>
            <a:r>
              <a:rPr lang="en-US" sz="2000" b="1" dirty="0" smtClean="0">
                <a:solidFill>
                  <a:prstClr val="black"/>
                </a:solidFill>
                <a:latin typeface="Arial" panose="020B0604020202020204" pitchFamily="34" charset="0"/>
                <a:cs typeface="Arial" panose="020B0604020202020204" pitchFamily="34" charset="0"/>
              </a:rPr>
              <a:t>(Must match Agenda, Arial 20pt Bold/Black)</a:t>
            </a:r>
          </a:p>
        </p:txBody>
      </p:sp>
      <p:sp>
        <p:nvSpPr>
          <p:cNvPr id="13" name="Text Placeholder 12"/>
          <p:cNvSpPr>
            <a:spLocks noGrp="1"/>
          </p:cNvSpPr>
          <p:nvPr>
            <p:ph type="body" sz="quarter" idx="12" hasCustomPrompt="1"/>
          </p:nvPr>
        </p:nvSpPr>
        <p:spPr>
          <a:xfrm>
            <a:off x="338930" y="3706422"/>
            <a:ext cx="4329908" cy="430213"/>
          </a:xfrm>
          <a:prstGeom prst="rect">
            <a:avLst/>
          </a:prstGeom>
        </p:spPr>
        <p:txBody>
          <a:bodyPr lIns="0"/>
          <a:lstStyle>
            <a:lvl1pPr marL="0" indent="0">
              <a:buNone/>
              <a:defRPr sz="1800">
                <a:latin typeface="Arial" panose="020B0604020202020204" pitchFamily="34" charset="0"/>
                <a:cs typeface="Arial" panose="020B0604020202020204" pitchFamily="34" charset="0"/>
              </a:defRPr>
            </a:lvl1pPr>
          </a:lstStyle>
          <a:p>
            <a:pPr lvl="0"/>
            <a:r>
              <a:rPr lang="en-US" dirty="0" smtClean="0"/>
              <a:t>Date (Arial 18pt Black)</a:t>
            </a:r>
            <a:endParaRPr lang="en-GB" dirty="0"/>
          </a:p>
        </p:txBody>
      </p:sp>
      <p:sp>
        <p:nvSpPr>
          <p:cNvPr id="14" name="Text Placeholder 12"/>
          <p:cNvSpPr>
            <a:spLocks noGrp="1"/>
          </p:cNvSpPr>
          <p:nvPr>
            <p:ph type="body" sz="quarter" idx="13" hasCustomPrompt="1"/>
          </p:nvPr>
        </p:nvSpPr>
        <p:spPr>
          <a:xfrm>
            <a:off x="338929" y="4339835"/>
            <a:ext cx="8133558" cy="430213"/>
          </a:xfrm>
          <a:prstGeom prst="rect">
            <a:avLst/>
          </a:prstGeom>
        </p:spPr>
        <p:txBody>
          <a:bodyPr lIns="0"/>
          <a:lstStyle>
            <a:lvl1pPr marL="0" indent="0">
              <a:buNone/>
              <a:defRPr sz="1800" baseline="0">
                <a:solidFill>
                  <a:schemeClr val="bg1">
                    <a:lumMod val="50000"/>
                  </a:schemeClr>
                </a:solidFill>
                <a:latin typeface="Arial" panose="020B0604020202020204" pitchFamily="34" charset="0"/>
                <a:cs typeface="Arial" panose="020B0604020202020204" pitchFamily="34" charset="0"/>
              </a:defRPr>
            </a:lvl1pPr>
          </a:lstStyle>
          <a:p>
            <a:pPr lvl="0"/>
            <a:r>
              <a:rPr lang="en-US" dirty="0" smtClean="0"/>
              <a:t>Presenter: Name and Title (Arial 18pt Gray)</a:t>
            </a:r>
            <a:endParaRPr lang="en-GB" dirty="0"/>
          </a:p>
        </p:txBody>
      </p:sp>
    </p:spTree>
    <p:extLst>
      <p:ext uri="{BB962C8B-B14F-4D97-AF65-F5344CB8AC3E}">
        <p14:creationId xmlns:p14="http://schemas.microsoft.com/office/powerpoint/2010/main" val="2028515782"/>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149015" y="99783"/>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a:t>
            </a:fld>
            <a:endParaRPr lang="es-ES_tradnl" sz="1200" b="1" dirty="0">
              <a:solidFill>
                <a:srgbClr val="FF0000"/>
              </a:solidFill>
              <a:latin typeface="Arial"/>
              <a:cs typeface="Arial"/>
            </a:endParaRPr>
          </a:p>
        </p:txBody>
      </p:sp>
      <p:pic>
        <p:nvPicPr>
          <p:cNvPr id="614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1787" y="646792"/>
            <a:ext cx="8461375"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sz="quarter" idx="10" hasCustomPrompt="1"/>
          </p:nvPr>
        </p:nvSpPr>
        <p:spPr>
          <a:xfrm>
            <a:off x="331788" y="808038"/>
            <a:ext cx="8407400" cy="4992687"/>
          </a:xfrm>
          <a:prstGeom prst="rect">
            <a:avLst/>
          </a:prstGeom>
        </p:spPr>
        <p:txBody>
          <a:bodyPr lIns="19431"/>
          <a:lstStyle>
            <a:lvl1pPr marL="0" indent="0">
              <a:buNone/>
              <a:defRPr sz="14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 </a:t>
            </a:r>
          </a:p>
        </p:txBody>
      </p:sp>
      <p:sp>
        <p:nvSpPr>
          <p:cNvPr id="5" name="Content Placeholder 4"/>
          <p:cNvSpPr>
            <a:spLocks noGrp="1"/>
          </p:cNvSpPr>
          <p:nvPr>
            <p:ph sz="quarter" idx="11" hasCustomPrompt="1"/>
          </p:nvPr>
        </p:nvSpPr>
        <p:spPr>
          <a:xfrm>
            <a:off x="331788" y="210503"/>
            <a:ext cx="8252202" cy="435610"/>
          </a:xfrm>
          <a:prstGeom prst="rect">
            <a:avLst/>
          </a:prstGeom>
        </p:spPr>
        <p:txBody>
          <a:bodyPr lIns="0" tIns="0" rIns="0" bIns="0" anchor="ctr"/>
          <a:lstStyle>
            <a:lvl1pPr marL="0" indent="0">
              <a:spcBef>
                <a:spcPts val="0"/>
              </a:spcBef>
              <a:buNone/>
              <a:defRPr sz="24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spTree>
    <p:extLst>
      <p:ext uri="{BB962C8B-B14F-4D97-AF65-F5344CB8AC3E}">
        <p14:creationId xmlns:p14="http://schemas.microsoft.com/office/powerpoint/2010/main" val="3937121967"/>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149015" y="99783"/>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a:t>
            </a:fld>
            <a:endParaRPr lang="es-ES_tradnl" sz="1200" b="1" dirty="0">
              <a:solidFill>
                <a:srgbClr val="FF0000"/>
              </a:solidFill>
              <a:latin typeface="Arial"/>
              <a:cs typeface="Arial"/>
            </a:endParaRPr>
          </a:p>
        </p:txBody>
      </p:sp>
      <p:pic>
        <p:nvPicPr>
          <p:cNvPr id="614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1787" y="646792"/>
            <a:ext cx="8461375"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a:spLocks noGrp="1"/>
          </p:cNvSpPr>
          <p:nvPr>
            <p:ph sz="quarter" idx="11" hasCustomPrompt="1"/>
          </p:nvPr>
        </p:nvSpPr>
        <p:spPr>
          <a:xfrm>
            <a:off x="331788" y="210503"/>
            <a:ext cx="8252202" cy="435610"/>
          </a:xfrm>
          <a:prstGeom prst="rect">
            <a:avLst/>
          </a:prstGeom>
        </p:spPr>
        <p:txBody>
          <a:bodyPr lIns="0" tIns="0" rIns="0" bIns="0" anchor="ctr"/>
          <a:lstStyle>
            <a:lvl1pPr marL="0" indent="0">
              <a:spcBef>
                <a:spcPts val="0"/>
              </a:spcBef>
              <a:buNone/>
              <a:defRPr sz="24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spTree>
    <p:extLst>
      <p:ext uri="{BB962C8B-B14F-4D97-AF65-F5344CB8AC3E}">
        <p14:creationId xmlns:p14="http://schemas.microsoft.com/office/powerpoint/2010/main" val="3962158101"/>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1787" y="646792"/>
            <a:ext cx="8461375"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2"/>
          <p:cNvSpPr>
            <a:spLocks noGrp="1"/>
          </p:cNvSpPr>
          <p:nvPr>
            <p:ph sz="quarter" idx="10" hasCustomPrompt="1"/>
          </p:nvPr>
        </p:nvSpPr>
        <p:spPr>
          <a:xfrm>
            <a:off x="331788" y="808038"/>
            <a:ext cx="3895725" cy="4992687"/>
          </a:xfrm>
          <a:prstGeom prst="rect">
            <a:avLst/>
          </a:prstGeom>
        </p:spPr>
        <p:txBody>
          <a:bodyPr lIns="19431"/>
          <a:lstStyle>
            <a:lvl1pPr marL="0" indent="0">
              <a:buNone/>
              <a:defRPr sz="14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
        <p:nvSpPr>
          <p:cNvPr id="5" name="Content Placeholder 4"/>
          <p:cNvSpPr>
            <a:spLocks noGrp="1"/>
          </p:cNvSpPr>
          <p:nvPr>
            <p:ph sz="quarter" idx="11" hasCustomPrompt="1"/>
          </p:nvPr>
        </p:nvSpPr>
        <p:spPr>
          <a:xfrm>
            <a:off x="331788" y="210503"/>
            <a:ext cx="8252202" cy="435610"/>
          </a:xfrm>
          <a:prstGeom prst="rect">
            <a:avLst/>
          </a:prstGeom>
        </p:spPr>
        <p:txBody>
          <a:bodyPr lIns="0" tIns="0" rIns="0" bIns="0" anchor="ctr"/>
          <a:lstStyle>
            <a:lvl1pPr marL="0" indent="0">
              <a:spcBef>
                <a:spcPts val="0"/>
              </a:spcBef>
              <a:buNone/>
              <a:defRPr sz="24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sp>
        <p:nvSpPr>
          <p:cNvPr id="6" name="Content Placeholder 2"/>
          <p:cNvSpPr>
            <a:spLocks noGrp="1"/>
          </p:cNvSpPr>
          <p:nvPr>
            <p:ph sz="quarter" idx="12" hasCustomPrompt="1"/>
          </p:nvPr>
        </p:nvSpPr>
        <p:spPr>
          <a:xfrm>
            <a:off x="4806633" y="808038"/>
            <a:ext cx="3895725" cy="4992687"/>
          </a:xfrm>
          <a:prstGeom prst="rect">
            <a:avLst/>
          </a:prstGeom>
        </p:spPr>
        <p:txBody>
          <a:bodyPr lIns="19431"/>
          <a:lstStyle>
            <a:lvl1pPr marL="0" indent="0">
              <a:buNone/>
              <a:defRPr sz="14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
        <p:nvSpPr>
          <p:cNvPr id="8" name="Slide Number Placeholder 3"/>
          <p:cNvSpPr txBox="1">
            <a:spLocks/>
          </p:cNvSpPr>
          <p:nvPr userDrawn="1"/>
        </p:nvSpPr>
        <p:spPr>
          <a:xfrm>
            <a:off x="8149015" y="99783"/>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a:t>
            </a:fld>
            <a:endParaRPr lang="es-ES_tradnl" sz="1200" b="1" dirty="0">
              <a:solidFill>
                <a:srgbClr val="FF0000"/>
              </a:solidFill>
              <a:latin typeface="Arial"/>
              <a:cs typeface="Arial"/>
            </a:endParaRPr>
          </a:p>
        </p:txBody>
      </p:sp>
    </p:spTree>
    <p:extLst>
      <p:ext uri="{BB962C8B-B14F-4D97-AF65-F5344CB8AC3E}">
        <p14:creationId xmlns:p14="http://schemas.microsoft.com/office/powerpoint/2010/main" val="2834434897"/>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1787" y="646792"/>
            <a:ext cx="8461375"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2"/>
          <p:cNvSpPr>
            <a:spLocks noGrp="1"/>
          </p:cNvSpPr>
          <p:nvPr>
            <p:ph sz="quarter" idx="10" hasCustomPrompt="1"/>
          </p:nvPr>
        </p:nvSpPr>
        <p:spPr>
          <a:xfrm>
            <a:off x="331788" y="1394460"/>
            <a:ext cx="3895725" cy="4406265"/>
          </a:xfrm>
          <a:prstGeom prst="rect">
            <a:avLst/>
          </a:prstGeom>
        </p:spPr>
        <p:txBody>
          <a:bodyPr lIns="19431"/>
          <a:lstStyle>
            <a:lvl1pPr marL="0" indent="0">
              <a:buNone/>
              <a:defRPr sz="12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
        <p:nvSpPr>
          <p:cNvPr id="5" name="Content Placeholder 4"/>
          <p:cNvSpPr>
            <a:spLocks noGrp="1"/>
          </p:cNvSpPr>
          <p:nvPr>
            <p:ph sz="quarter" idx="11" hasCustomPrompt="1"/>
          </p:nvPr>
        </p:nvSpPr>
        <p:spPr>
          <a:xfrm>
            <a:off x="331788" y="210503"/>
            <a:ext cx="8252202" cy="435610"/>
          </a:xfrm>
          <a:prstGeom prst="rect">
            <a:avLst/>
          </a:prstGeom>
        </p:spPr>
        <p:txBody>
          <a:bodyPr lIns="0" tIns="0" rIns="0" bIns="0" anchor="ctr"/>
          <a:lstStyle>
            <a:lvl1pPr marL="0" indent="0">
              <a:spcBef>
                <a:spcPts val="0"/>
              </a:spcBef>
              <a:buNone/>
              <a:defRPr sz="24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sp>
        <p:nvSpPr>
          <p:cNvPr id="6" name="Content Placeholder 2"/>
          <p:cNvSpPr>
            <a:spLocks noGrp="1"/>
          </p:cNvSpPr>
          <p:nvPr>
            <p:ph sz="quarter" idx="12" hasCustomPrompt="1"/>
          </p:nvPr>
        </p:nvSpPr>
        <p:spPr>
          <a:xfrm>
            <a:off x="4806633" y="1394460"/>
            <a:ext cx="3895725" cy="4406265"/>
          </a:xfrm>
          <a:prstGeom prst="rect">
            <a:avLst/>
          </a:prstGeom>
        </p:spPr>
        <p:txBody>
          <a:bodyPr lIns="19431"/>
          <a:lstStyle>
            <a:lvl1pPr marL="0" indent="0">
              <a:buNone/>
              <a:defRPr sz="12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
        <p:nvSpPr>
          <p:cNvPr id="7" name="Content Placeholder 2"/>
          <p:cNvSpPr>
            <a:spLocks noGrp="1"/>
          </p:cNvSpPr>
          <p:nvPr>
            <p:ph sz="quarter" idx="13" hasCustomPrompt="1"/>
          </p:nvPr>
        </p:nvSpPr>
        <p:spPr>
          <a:xfrm>
            <a:off x="331788" y="808038"/>
            <a:ext cx="3895725" cy="487361"/>
          </a:xfrm>
          <a:prstGeom prst="rect">
            <a:avLst/>
          </a:prstGeom>
        </p:spPr>
        <p:txBody>
          <a:bodyPr lIns="19431" tIns="0" bIns="153733"/>
          <a:lstStyle>
            <a:lvl1pPr marL="0" indent="0">
              <a:buNone/>
              <a:defRPr sz="1400" b="1">
                <a:solidFill>
                  <a:srgbClr val="FF0000"/>
                </a:solidFill>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
        <p:nvSpPr>
          <p:cNvPr id="8" name="Content Placeholder 2"/>
          <p:cNvSpPr>
            <a:spLocks noGrp="1"/>
          </p:cNvSpPr>
          <p:nvPr>
            <p:ph sz="quarter" idx="14" hasCustomPrompt="1"/>
          </p:nvPr>
        </p:nvSpPr>
        <p:spPr>
          <a:xfrm>
            <a:off x="4806633" y="808038"/>
            <a:ext cx="3895725" cy="487361"/>
          </a:xfrm>
          <a:prstGeom prst="rect">
            <a:avLst/>
          </a:prstGeom>
        </p:spPr>
        <p:txBody>
          <a:bodyPr lIns="19431" tIns="0" bIns="153733"/>
          <a:lstStyle>
            <a:lvl1pPr marL="0" indent="0">
              <a:buNone/>
              <a:defRPr sz="1400" b="1">
                <a:solidFill>
                  <a:srgbClr val="FF0000"/>
                </a:solidFill>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
        <p:nvSpPr>
          <p:cNvPr id="9" name="Slide Number Placeholder 3"/>
          <p:cNvSpPr txBox="1">
            <a:spLocks/>
          </p:cNvSpPr>
          <p:nvPr userDrawn="1"/>
        </p:nvSpPr>
        <p:spPr>
          <a:xfrm>
            <a:off x="8149015" y="99783"/>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a:t>
            </a:fld>
            <a:endParaRPr lang="es-ES_tradnl" sz="1200" b="1" dirty="0">
              <a:solidFill>
                <a:srgbClr val="FF0000"/>
              </a:solidFill>
              <a:latin typeface="Arial"/>
              <a:cs typeface="Arial"/>
            </a:endParaRPr>
          </a:p>
        </p:txBody>
      </p:sp>
    </p:spTree>
    <p:extLst>
      <p:ext uri="{BB962C8B-B14F-4D97-AF65-F5344CB8AC3E}">
        <p14:creationId xmlns:p14="http://schemas.microsoft.com/office/powerpoint/2010/main" val="402122811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0_Título y objetos">
    <p:spTree>
      <p:nvGrpSpPr>
        <p:cNvPr id="1" name=""/>
        <p:cNvGrpSpPr/>
        <p:nvPr/>
      </p:nvGrpSpPr>
      <p:grpSpPr>
        <a:xfrm>
          <a:off x="0" y="0"/>
          <a:ext cx="0" cy="0"/>
          <a:chOff x="0" y="0"/>
          <a:chExt cx="0" cy="0"/>
        </a:xfrm>
      </p:grpSpPr>
      <p:sp>
        <p:nvSpPr>
          <p:cNvPr id="23" name="Title 1"/>
          <p:cNvSpPr>
            <a:spLocks noGrp="1"/>
          </p:cNvSpPr>
          <p:nvPr>
            <p:ph type="ctrTitle" hasCustomPrompt="1"/>
          </p:nvPr>
        </p:nvSpPr>
        <p:spPr>
          <a:xfrm>
            <a:off x="609899" y="70400"/>
            <a:ext cx="7027434" cy="561600"/>
          </a:xfrm>
          <a:prstGeom prst="rect">
            <a:avLst/>
          </a:prstGeom>
        </p:spPr>
        <p:txBody>
          <a:bodyPr vert="horz" lIns="0" tIns="45720" rIns="91440" bIns="45720" rtlCol="0" anchor="t" anchorCtr="0">
            <a:noAutofit/>
          </a:bodyPr>
          <a:lstStyle>
            <a:lvl1pPr>
              <a:defRPr lang="en-US" sz="3200" dirty="0">
                <a:solidFill>
                  <a:srgbClr val="FF0000"/>
                </a:solidFill>
                <a:latin typeface="+mn-lt"/>
                <a:cs typeface="Arial" panose="020B0604020202020204" pitchFamily="34" charset="0"/>
              </a:defRPr>
            </a:lvl1pPr>
          </a:lstStyle>
          <a:p>
            <a:pPr marL="0" lvl="0"/>
            <a:r>
              <a:rPr lang="es-ES" dirty="0" smtClean="0"/>
              <a:t>Haga clic para modificar el título</a:t>
            </a:r>
            <a:endParaRPr lang="en-US" dirty="0"/>
          </a:p>
        </p:txBody>
      </p:sp>
      <p:sp>
        <p:nvSpPr>
          <p:cNvPr id="24" name="23 Rectángulo"/>
          <p:cNvSpPr/>
          <p:nvPr userDrawn="1"/>
        </p:nvSpPr>
        <p:spPr bwMode="ltGray">
          <a:xfrm>
            <a:off x="609600" y="727882"/>
            <a:ext cx="8534399" cy="241200"/>
          </a:xfrm>
          <a:prstGeom prst="rect">
            <a:avLst/>
          </a:prstGeom>
          <a:solidFill>
            <a:srgbClr val="7273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noProof="0" dirty="0"/>
          </a:p>
        </p:txBody>
      </p:sp>
      <p:pic>
        <p:nvPicPr>
          <p:cNvPr id="5" name="5 Imagen"/>
          <p:cNvPicPr>
            <a:picLocks noChangeAspect="1"/>
          </p:cNvPicPr>
          <p:nvPr userDrawn="1"/>
        </p:nvPicPr>
        <p:blipFill rotWithShape="1">
          <a:blip r:embed="rId2" cstate="print">
            <a:extLst>
              <a:ext uri="{28A0092B-C50C-407E-A947-70E740481C1C}">
                <a14:useLocalDpi xmlns:a14="http://schemas.microsoft.com/office/drawing/2010/main" val="0"/>
              </a:ext>
            </a:extLst>
          </a:blip>
          <a:srcRect b="33561"/>
          <a:stretch/>
        </p:blipFill>
        <p:spPr>
          <a:xfrm>
            <a:off x="7637333" y="54833"/>
            <a:ext cx="1556096" cy="413000"/>
          </a:xfrm>
          <a:prstGeom prst="rect">
            <a:avLst/>
          </a:prstGeom>
        </p:spPr>
      </p:pic>
    </p:spTree>
    <p:extLst>
      <p:ext uri="{BB962C8B-B14F-4D97-AF65-F5344CB8AC3E}">
        <p14:creationId xmlns:p14="http://schemas.microsoft.com/office/powerpoint/2010/main" val="226390571"/>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1787" y="646792"/>
            <a:ext cx="8461375"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2"/>
          <p:cNvSpPr>
            <a:spLocks noGrp="1"/>
          </p:cNvSpPr>
          <p:nvPr>
            <p:ph sz="quarter" idx="10" hasCustomPrompt="1"/>
          </p:nvPr>
        </p:nvSpPr>
        <p:spPr>
          <a:xfrm>
            <a:off x="6461760" y="808038"/>
            <a:ext cx="2277428" cy="4992687"/>
          </a:xfrm>
          <a:prstGeom prst="rect">
            <a:avLst/>
          </a:prstGeom>
        </p:spPr>
        <p:txBody>
          <a:bodyPr lIns="19431"/>
          <a:lstStyle>
            <a:lvl1pPr marL="0" indent="0">
              <a:buNone/>
              <a:defRPr sz="14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 </a:t>
            </a:r>
          </a:p>
        </p:txBody>
      </p:sp>
      <p:sp>
        <p:nvSpPr>
          <p:cNvPr id="5" name="Content Placeholder 4"/>
          <p:cNvSpPr>
            <a:spLocks noGrp="1"/>
          </p:cNvSpPr>
          <p:nvPr>
            <p:ph sz="quarter" idx="11" hasCustomPrompt="1"/>
          </p:nvPr>
        </p:nvSpPr>
        <p:spPr>
          <a:xfrm>
            <a:off x="331788" y="210503"/>
            <a:ext cx="8252202" cy="435610"/>
          </a:xfrm>
          <a:prstGeom prst="rect">
            <a:avLst/>
          </a:prstGeom>
        </p:spPr>
        <p:txBody>
          <a:bodyPr lIns="0" tIns="0" rIns="0" bIns="0" anchor="ctr"/>
          <a:lstStyle>
            <a:lvl1pPr marL="0" indent="0">
              <a:spcBef>
                <a:spcPts val="0"/>
              </a:spcBef>
              <a:buNone/>
              <a:defRPr sz="24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sp>
        <p:nvSpPr>
          <p:cNvPr id="6" name="Content Placeholder 2"/>
          <p:cNvSpPr>
            <a:spLocks noGrp="1"/>
          </p:cNvSpPr>
          <p:nvPr>
            <p:ph sz="quarter" idx="12" hasCustomPrompt="1"/>
          </p:nvPr>
        </p:nvSpPr>
        <p:spPr>
          <a:xfrm>
            <a:off x="331788" y="808038"/>
            <a:ext cx="5558472" cy="4992687"/>
          </a:xfrm>
          <a:prstGeom prst="rect">
            <a:avLst/>
          </a:prstGeom>
        </p:spPr>
        <p:txBody>
          <a:bodyPr lIns="19431"/>
          <a:lstStyle>
            <a:lvl1pPr marL="0" indent="0">
              <a:buNone/>
              <a:defRPr sz="14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 </a:t>
            </a:r>
          </a:p>
        </p:txBody>
      </p:sp>
      <p:sp>
        <p:nvSpPr>
          <p:cNvPr id="7" name="Slide Number Placeholder 3"/>
          <p:cNvSpPr txBox="1">
            <a:spLocks/>
          </p:cNvSpPr>
          <p:nvPr userDrawn="1"/>
        </p:nvSpPr>
        <p:spPr>
          <a:xfrm>
            <a:off x="8149015" y="99783"/>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a:t>
            </a:fld>
            <a:endParaRPr lang="es-ES_tradnl" sz="1200" b="1" dirty="0">
              <a:solidFill>
                <a:srgbClr val="FF0000"/>
              </a:solidFill>
              <a:latin typeface="Arial"/>
              <a:cs typeface="Arial"/>
            </a:endParaRPr>
          </a:p>
        </p:txBody>
      </p:sp>
    </p:spTree>
    <p:extLst>
      <p:ext uri="{BB962C8B-B14F-4D97-AF65-F5344CB8AC3E}">
        <p14:creationId xmlns:p14="http://schemas.microsoft.com/office/powerpoint/2010/main" val="655094375"/>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Line 19"/>
          <p:cNvSpPr>
            <a:spLocks noChangeShapeType="1"/>
          </p:cNvSpPr>
          <p:nvPr userDrawn="1"/>
        </p:nvSpPr>
        <p:spPr bwMode="auto">
          <a:xfrm>
            <a:off x="331788" y="3804460"/>
            <a:ext cx="1705992" cy="0"/>
          </a:xfrm>
          <a:prstGeom prst="line">
            <a:avLst/>
          </a:prstGeom>
          <a:noFill/>
          <a:ln w="12700" cmpd="sng">
            <a:solidFill>
              <a:schemeClr val="accent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fontAlgn="auto">
              <a:spcBef>
                <a:spcPts val="0"/>
              </a:spcBef>
              <a:spcAft>
                <a:spcPts val="0"/>
              </a:spcAft>
              <a:defRPr/>
            </a:pPr>
            <a:endParaRPr lang="es-ES" dirty="0">
              <a:ln w="9525" cmpd="sng">
                <a:solidFill>
                  <a:srgbClr val="000000"/>
                </a:solidFill>
              </a:ln>
              <a:solidFill>
                <a:srgbClr val="DB0B11"/>
              </a:solidFill>
              <a:effectLst>
                <a:outerShdw blurRad="38100" dist="38100" dir="2700000" algn="tl">
                  <a:srgbClr val="000000">
                    <a:alpha val="43137"/>
                  </a:srgbClr>
                </a:outerShdw>
              </a:effectLst>
              <a:latin typeface="Calibri"/>
            </a:endParaRPr>
          </a:p>
        </p:txBody>
      </p:sp>
      <p:sp>
        <p:nvSpPr>
          <p:cNvPr id="5" name="Text Placeholder 9"/>
          <p:cNvSpPr>
            <a:spLocks noGrp="1"/>
          </p:cNvSpPr>
          <p:nvPr>
            <p:ph type="body" sz="quarter" idx="10" hasCustomPrompt="1"/>
          </p:nvPr>
        </p:nvSpPr>
        <p:spPr>
          <a:xfrm>
            <a:off x="331788" y="2897188"/>
            <a:ext cx="8140700" cy="907272"/>
          </a:xfrm>
          <a:prstGeom prst="rect">
            <a:avLst/>
          </a:prstGeom>
        </p:spPr>
        <p:txBody>
          <a:bodyPr lIns="0" rIns="163449"/>
          <a:lstStyle>
            <a:lvl1pPr marL="0" marR="0" indent="0" algn="l" defTabSz="457200" rtl="0" eaLnBrk="1" fontAlgn="auto" latinLnBrk="0" hangingPunct="1">
              <a:lnSpc>
                <a:spcPct val="100000"/>
              </a:lnSpc>
              <a:spcBef>
                <a:spcPct val="20000"/>
              </a:spcBef>
              <a:spcAft>
                <a:spcPts val="0"/>
              </a:spcAft>
              <a:buClrTx/>
              <a:buSzTx/>
              <a:buFont typeface="Arial"/>
              <a:buNone/>
              <a:tabLst/>
              <a:defRPr sz="2400" b="0">
                <a:solidFill>
                  <a:schemeClr val="tx1"/>
                </a:solidFill>
                <a:latin typeface="Arial" panose="020B0604020202020204" pitchFamily="34" charset="0"/>
                <a:cs typeface="Arial" panose="020B0604020202020204" pitchFamily="34" charset="0"/>
              </a:defRPr>
            </a:lvl1pPr>
          </a:lstStyle>
          <a:p>
            <a:pPr lvl="0"/>
            <a:r>
              <a:rPr lang="en-GB" dirty="0" smtClean="0"/>
              <a:t>Appendix #</a:t>
            </a:r>
          </a:p>
        </p:txBody>
      </p:sp>
    </p:spTree>
    <p:extLst>
      <p:ext uri="{BB962C8B-B14F-4D97-AF65-F5344CB8AC3E}">
        <p14:creationId xmlns:p14="http://schemas.microsoft.com/office/powerpoint/2010/main" val="1595072370"/>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Diseño personalizado">
    <p:spTree>
      <p:nvGrpSpPr>
        <p:cNvPr id="1" name=""/>
        <p:cNvGrpSpPr/>
        <p:nvPr/>
      </p:nvGrpSpPr>
      <p:grpSpPr>
        <a:xfrm>
          <a:off x="0" y="0"/>
          <a:ext cx="0" cy="0"/>
          <a:chOff x="0" y="0"/>
          <a:chExt cx="0" cy="0"/>
        </a:xfrm>
      </p:grpSpPr>
      <p:sp>
        <p:nvSpPr>
          <p:cNvPr id="2" name="2 Marcador de número de diapositiva"/>
          <p:cNvSpPr>
            <a:spLocks noGrp="1"/>
          </p:cNvSpPr>
          <p:nvPr>
            <p:ph type="sldNum" sz="quarter" idx="10"/>
          </p:nvPr>
        </p:nvSpPr>
        <p:spPr>
          <a:xfrm>
            <a:off x="0" y="6375400"/>
            <a:ext cx="436563" cy="482600"/>
          </a:xfrm>
          <a:prstGeom prst="rect">
            <a:avLst/>
          </a:prstGeom>
        </p:spPr>
        <p:txBody>
          <a:bodyPr/>
          <a:lstStyle>
            <a:lvl1pPr>
              <a:defRPr sz="1050"/>
            </a:lvl1pPr>
          </a:lstStyle>
          <a:p>
            <a:pPr>
              <a:defRPr/>
            </a:pPr>
            <a:fld id="{0AFB00BB-C9F2-4984-A022-9AF776E36CE0}" type="slidenum">
              <a:rPr lang="es-ES">
                <a:solidFill>
                  <a:prstClr val="white"/>
                </a:solidFill>
              </a:rPr>
              <a:pPr>
                <a:defRPr/>
              </a:pPr>
              <a:t>‹#›</a:t>
            </a:fld>
            <a:endParaRPr lang="es-ES" dirty="0">
              <a:solidFill>
                <a:prstClr val="white"/>
              </a:solidFill>
            </a:endParaRPr>
          </a:p>
        </p:txBody>
      </p:sp>
    </p:spTree>
    <p:extLst>
      <p:ext uri="{BB962C8B-B14F-4D97-AF65-F5344CB8AC3E}">
        <p14:creationId xmlns:p14="http://schemas.microsoft.com/office/powerpoint/2010/main" val="834886891"/>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3" name="Line 19"/>
          <p:cNvSpPr>
            <a:spLocks noChangeShapeType="1"/>
          </p:cNvSpPr>
          <p:nvPr userDrawn="1"/>
        </p:nvSpPr>
        <p:spPr bwMode="auto">
          <a:xfrm>
            <a:off x="331788" y="2802939"/>
            <a:ext cx="1705992" cy="0"/>
          </a:xfrm>
          <a:prstGeom prst="line">
            <a:avLst/>
          </a:prstGeom>
          <a:noFill/>
          <a:ln w="57150" cmpd="sng">
            <a:solidFill>
              <a:schemeClr val="bg1">
                <a:lumMod val="5000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eaLnBrk="1" fontAlgn="auto" hangingPunct="1">
              <a:spcBef>
                <a:spcPts val="0"/>
              </a:spcBef>
              <a:spcAft>
                <a:spcPts val="0"/>
              </a:spcAft>
              <a:defRPr/>
            </a:pPr>
            <a:endParaRPr lang="es-ES" sz="1800" dirty="0">
              <a:ln w="9525" cmpd="sng">
                <a:solidFill>
                  <a:prstClr val="black"/>
                </a:solidFill>
              </a:ln>
              <a:solidFill>
                <a:srgbClr val="DB0B11"/>
              </a:solidFill>
              <a:effectLst>
                <a:outerShdw blurRad="38100" dist="38100" dir="2700000" algn="tl">
                  <a:srgbClr val="000000">
                    <a:alpha val="43137"/>
                  </a:srgbClr>
                </a:outerShdw>
              </a:effectLst>
              <a:latin typeface="Calibri"/>
              <a:ea typeface="+mn-ea"/>
            </a:endParaRPr>
          </a:p>
        </p:txBody>
      </p:sp>
    </p:spTree>
    <p:extLst>
      <p:ext uri="{BB962C8B-B14F-4D97-AF65-F5344CB8AC3E}">
        <p14:creationId xmlns:p14="http://schemas.microsoft.com/office/powerpoint/2010/main" val="3327683494"/>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asic Body Slide">
    <p:spTree>
      <p:nvGrpSpPr>
        <p:cNvPr id="1" name=""/>
        <p:cNvGrpSpPr/>
        <p:nvPr/>
      </p:nvGrpSpPr>
      <p:grpSpPr>
        <a:xfrm>
          <a:off x="0" y="0"/>
          <a:ext cx="0" cy="0"/>
          <a:chOff x="0" y="0"/>
          <a:chExt cx="0" cy="0"/>
        </a:xfrm>
      </p:grpSpPr>
      <p:cxnSp>
        <p:nvCxnSpPr>
          <p:cNvPr id="8" name="Straight Connector 7"/>
          <p:cNvCxnSpPr/>
          <p:nvPr userDrawn="1"/>
        </p:nvCxnSpPr>
        <p:spPr>
          <a:xfrm>
            <a:off x="331788" y="-2514783"/>
            <a:ext cx="8469312" cy="0"/>
          </a:xfrm>
          <a:prstGeom prst="line">
            <a:avLst/>
          </a:prstGeom>
          <a:ln w="12700" cmpd="sng">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3"/>
          <p:cNvSpPr txBox="1">
            <a:spLocks/>
          </p:cNvSpPr>
          <p:nvPr userDrawn="1"/>
        </p:nvSpPr>
        <p:spPr>
          <a:xfrm>
            <a:off x="8149015" y="99783"/>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a:t>
            </a:fld>
            <a:endParaRPr lang="es-ES_tradnl" sz="1200" b="1" dirty="0">
              <a:solidFill>
                <a:srgbClr val="FF0000"/>
              </a:solidFill>
              <a:latin typeface="Arial"/>
              <a:cs typeface="Arial"/>
            </a:endParaRPr>
          </a:p>
        </p:txBody>
      </p:sp>
      <p:pic>
        <p:nvPicPr>
          <p:cNvPr id="614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1787" y="646792"/>
            <a:ext cx="8461375"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7471937"/>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1178" y="260354"/>
            <a:ext cx="8437034" cy="396875"/>
          </a:xfrm>
          <a:prstGeom prst="rect">
            <a:avLst/>
          </a:prstGeom>
        </p:spPr>
        <p:txBody>
          <a:bodyPr/>
          <a:lstStyle/>
          <a:p>
            <a:endParaRPr lang="en-US" dirty="0"/>
          </a:p>
        </p:txBody>
      </p:sp>
    </p:spTree>
    <p:extLst>
      <p:ext uri="{BB962C8B-B14F-4D97-AF65-F5344CB8AC3E}">
        <p14:creationId xmlns:p14="http://schemas.microsoft.com/office/powerpoint/2010/main" val="2464038752"/>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962988806"/>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2 Marcador de número de diapositiva"/>
          <p:cNvSpPr>
            <a:spLocks noGrp="1"/>
          </p:cNvSpPr>
          <p:nvPr>
            <p:ph type="sldNum" sz="quarter" idx="10"/>
          </p:nvPr>
        </p:nvSpPr>
        <p:spPr>
          <a:xfrm>
            <a:off x="0" y="6375400"/>
            <a:ext cx="436563" cy="482600"/>
          </a:xfrm>
          <a:prstGeom prst="rect">
            <a:avLst/>
          </a:prstGeom>
        </p:spPr>
        <p:txBody>
          <a:bodyPr/>
          <a:lstStyle>
            <a:lvl1pPr>
              <a:defRPr sz="1050"/>
            </a:lvl1pPr>
          </a:lstStyle>
          <a:p>
            <a:pPr eaLnBrk="1" fontAlgn="auto" hangingPunct="1">
              <a:spcBef>
                <a:spcPts val="0"/>
              </a:spcBef>
              <a:spcAft>
                <a:spcPts val="0"/>
              </a:spcAft>
              <a:defRPr/>
            </a:pPr>
            <a:fld id="{0AFB00BB-C9F2-4984-A022-9AF776E36CE0}" type="slidenum">
              <a:rPr lang="es-ES">
                <a:solidFill>
                  <a:prstClr val="white"/>
                </a:solidFill>
                <a:latin typeface="Calibri"/>
                <a:ea typeface="+mn-ea"/>
              </a:rPr>
              <a:pPr eaLnBrk="1" fontAlgn="auto" hangingPunct="1">
                <a:spcBef>
                  <a:spcPts val="0"/>
                </a:spcBef>
                <a:spcAft>
                  <a:spcPts val="0"/>
                </a:spcAft>
                <a:defRPr/>
              </a:pPr>
              <a:t>‹#›</a:t>
            </a:fld>
            <a:endParaRPr lang="es-ES" dirty="0">
              <a:solidFill>
                <a:prstClr val="white"/>
              </a:solidFill>
              <a:latin typeface="Calibri"/>
              <a:ea typeface="+mn-ea"/>
            </a:endParaRPr>
          </a:p>
        </p:txBody>
      </p:sp>
    </p:spTree>
    <p:extLst>
      <p:ext uri="{BB962C8B-B14F-4D97-AF65-F5344CB8AC3E}">
        <p14:creationId xmlns:p14="http://schemas.microsoft.com/office/powerpoint/2010/main" val="1568599091"/>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Basic Body Slide">
    <p:spTree>
      <p:nvGrpSpPr>
        <p:cNvPr id="1" name=""/>
        <p:cNvGrpSpPr/>
        <p:nvPr/>
      </p:nvGrpSpPr>
      <p:grpSpPr>
        <a:xfrm>
          <a:off x="0" y="0"/>
          <a:ext cx="0" cy="0"/>
          <a:chOff x="0" y="0"/>
          <a:chExt cx="0" cy="0"/>
        </a:xfrm>
      </p:grpSpPr>
      <p:cxnSp>
        <p:nvCxnSpPr>
          <p:cNvPr id="8" name="Straight Connector 7"/>
          <p:cNvCxnSpPr/>
          <p:nvPr userDrawn="1"/>
        </p:nvCxnSpPr>
        <p:spPr>
          <a:xfrm>
            <a:off x="331788" y="-2514783"/>
            <a:ext cx="8469312" cy="0"/>
          </a:xfrm>
          <a:prstGeom prst="line">
            <a:avLst/>
          </a:prstGeom>
          <a:ln w="12700" cmpd="sng">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3"/>
          <p:cNvSpPr txBox="1">
            <a:spLocks/>
          </p:cNvSpPr>
          <p:nvPr userDrawn="1"/>
        </p:nvSpPr>
        <p:spPr>
          <a:xfrm>
            <a:off x="8149015" y="99783"/>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a:t>
            </a:fld>
            <a:endParaRPr lang="es-ES_tradnl" sz="1200" b="1" dirty="0">
              <a:solidFill>
                <a:srgbClr val="FF0000"/>
              </a:solidFill>
              <a:latin typeface="Arial"/>
              <a:cs typeface="Arial"/>
            </a:endParaRPr>
          </a:p>
        </p:txBody>
      </p:sp>
      <p:pic>
        <p:nvPicPr>
          <p:cNvPr id="614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1787" y="646792"/>
            <a:ext cx="8461375"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2578694"/>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sp>
        <p:nvSpPr>
          <p:cNvPr id="3" name="Line 19"/>
          <p:cNvSpPr>
            <a:spLocks noChangeShapeType="1"/>
          </p:cNvSpPr>
          <p:nvPr userDrawn="1"/>
        </p:nvSpPr>
        <p:spPr bwMode="auto">
          <a:xfrm>
            <a:off x="331788" y="2802939"/>
            <a:ext cx="1705992" cy="0"/>
          </a:xfrm>
          <a:prstGeom prst="line">
            <a:avLst/>
          </a:prstGeom>
          <a:noFill/>
          <a:ln w="57150" cmpd="sng">
            <a:solidFill>
              <a:schemeClr val="bg1">
                <a:lumMod val="5000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eaLnBrk="1" fontAlgn="auto" hangingPunct="1">
              <a:spcBef>
                <a:spcPts val="0"/>
              </a:spcBef>
              <a:spcAft>
                <a:spcPts val="0"/>
              </a:spcAft>
              <a:defRPr/>
            </a:pPr>
            <a:endParaRPr lang="es-ES" sz="1800" dirty="0">
              <a:ln w="9525" cmpd="sng">
                <a:solidFill>
                  <a:prstClr val="black"/>
                </a:solidFill>
              </a:ln>
              <a:solidFill>
                <a:srgbClr val="DB0B11"/>
              </a:solidFill>
              <a:effectLst>
                <a:outerShdw blurRad="38100" dist="38100" dir="2700000" algn="tl">
                  <a:srgbClr val="000000">
                    <a:alpha val="43137"/>
                  </a:srgbClr>
                </a:outerShdw>
              </a:effectLst>
              <a:latin typeface="Calibri"/>
              <a:ea typeface="+mn-ea"/>
            </a:endParaRPr>
          </a:p>
        </p:txBody>
      </p:sp>
    </p:spTree>
    <p:extLst>
      <p:ext uri="{BB962C8B-B14F-4D97-AF65-F5344CB8AC3E}">
        <p14:creationId xmlns:p14="http://schemas.microsoft.com/office/powerpoint/2010/main" val="204841112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16443A6E-2E55-4FB0-9E63-04720E5C25EE}" type="slidenum">
              <a:rPr lang="en-US" smtClean="0"/>
              <a:t>‹#›</a:t>
            </a:fld>
            <a:endParaRPr lang="en-US"/>
          </a:p>
        </p:txBody>
      </p:sp>
      <p:sp>
        <p:nvSpPr>
          <p:cNvPr id="2" name="Date Placeholder 1"/>
          <p:cNvSpPr>
            <a:spLocks noGrp="1"/>
          </p:cNvSpPr>
          <p:nvPr>
            <p:ph type="dt" sz="half" idx="10"/>
          </p:nvPr>
        </p:nvSpPr>
        <p:spPr>
          <a:xfrm>
            <a:off x="457200" y="6356350"/>
            <a:ext cx="2133600" cy="365125"/>
          </a:xfrm>
          <a:prstGeom prst="rect">
            <a:avLst/>
          </a:prstGeom>
        </p:spPr>
        <p:txBody>
          <a:bodyPr/>
          <a:lstStyle/>
          <a:p>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Tree>
    <p:extLst>
      <p:ext uri="{BB962C8B-B14F-4D97-AF65-F5344CB8AC3E}">
        <p14:creationId xmlns:p14="http://schemas.microsoft.com/office/powerpoint/2010/main" val="9626435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5153940"/>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5" name="2 Marcador de número de diapositiva"/>
          <p:cNvSpPr>
            <a:spLocks noGrp="1"/>
          </p:cNvSpPr>
          <p:nvPr>
            <p:ph type="sldNum" sz="quarter" idx="10"/>
          </p:nvPr>
        </p:nvSpPr>
        <p:spPr>
          <a:xfrm>
            <a:off x="0" y="6375400"/>
            <a:ext cx="436563" cy="482600"/>
          </a:xfrm>
          <a:prstGeom prst="rect">
            <a:avLst/>
          </a:prstGeom>
        </p:spPr>
        <p:txBody>
          <a:bodyPr/>
          <a:lstStyle>
            <a:lvl1pPr>
              <a:defRPr sz="1050"/>
            </a:lvl1pPr>
          </a:lstStyle>
          <a:p>
            <a:pPr eaLnBrk="1" fontAlgn="auto" hangingPunct="1">
              <a:spcBef>
                <a:spcPts val="0"/>
              </a:spcBef>
              <a:spcAft>
                <a:spcPts val="0"/>
              </a:spcAft>
              <a:defRPr/>
            </a:pPr>
            <a:fld id="{0AFB00BB-C9F2-4984-A022-9AF776E36CE0}" type="slidenum">
              <a:rPr lang="es-ES">
                <a:solidFill>
                  <a:prstClr val="white"/>
                </a:solidFill>
                <a:latin typeface="Calibri"/>
                <a:ea typeface="+mn-ea"/>
              </a:rPr>
              <a:pPr eaLnBrk="1" fontAlgn="auto" hangingPunct="1">
                <a:spcBef>
                  <a:spcPts val="0"/>
                </a:spcBef>
                <a:spcAft>
                  <a:spcPts val="0"/>
                </a:spcAft>
                <a:defRPr/>
              </a:pPr>
              <a:t>‹#›</a:t>
            </a:fld>
            <a:endParaRPr lang="es-ES" dirty="0">
              <a:solidFill>
                <a:prstClr val="white"/>
              </a:solidFill>
              <a:latin typeface="Calibri"/>
              <a:ea typeface="+mn-ea"/>
            </a:endParaRPr>
          </a:p>
        </p:txBody>
      </p:sp>
    </p:spTree>
    <p:extLst>
      <p:ext uri="{BB962C8B-B14F-4D97-AF65-F5344CB8AC3E}">
        <p14:creationId xmlns:p14="http://schemas.microsoft.com/office/powerpoint/2010/main" val="1540913254"/>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ack Cover">
    <p:spTree>
      <p:nvGrpSpPr>
        <p:cNvPr id="1" name=""/>
        <p:cNvGrpSpPr/>
        <p:nvPr/>
      </p:nvGrpSpPr>
      <p:grpSpPr>
        <a:xfrm>
          <a:off x="0" y="0"/>
          <a:ext cx="0" cy="0"/>
          <a:chOff x="0" y="0"/>
          <a:chExt cx="0" cy="0"/>
        </a:xfrm>
      </p:grpSpPr>
      <p:pic>
        <p:nvPicPr>
          <p:cNvPr id="5122" name="Picture 2" descr="C:\Users\n610821\Desktop\sant-MReg_positivo_RGB.300.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806597" y="3084463"/>
            <a:ext cx="1724479" cy="502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686753"/>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Content Placeholder 4"/>
          <p:cNvSpPr>
            <a:spLocks noGrp="1"/>
          </p:cNvSpPr>
          <p:nvPr>
            <p:ph sz="quarter" idx="11" hasCustomPrompt="1"/>
          </p:nvPr>
        </p:nvSpPr>
        <p:spPr>
          <a:xfrm>
            <a:off x="331788" y="210503"/>
            <a:ext cx="8252202" cy="435610"/>
          </a:xfrm>
          <a:prstGeom prst="rect">
            <a:avLst/>
          </a:prstGeom>
        </p:spPr>
        <p:txBody>
          <a:bodyPr lIns="0" tIns="0" rIns="0" bIns="0" anchor="ctr"/>
          <a:lstStyle>
            <a:lvl1pPr marL="0" indent="0">
              <a:spcBef>
                <a:spcPts val="0"/>
              </a:spcBef>
              <a:buNone/>
              <a:defRPr sz="24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4"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1787" y="646792"/>
            <a:ext cx="8461375"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3"/>
          <p:cNvSpPr txBox="1">
            <a:spLocks/>
          </p:cNvSpPr>
          <p:nvPr userDrawn="1"/>
        </p:nvSpPr>
        <p:spPr>
          <a:xfrm>
            <a:off x="8149015" y="99783"/>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a:t>
            </a:fld>
            <a:endParaRPr lang="es-ES_tradnl" sz="1200" b="1" dirty="0">
              <a:solidFill>
                <a:srgbClr val="FF0000"/>
              </a:solidFill>
              <a:latin typeface="Arial"/>
              <a:cs typeface="Arial"/>
            </a:endParaRPr>
          </a:p>
        </p:txBody>
      </p:sp>
    </p:spTree>
    <p:extLst>
      <p:ext uri="{BB962C8B-B14F-4D97-AF65-F5344CB8AC3E}">
        <p14:creationId xmlns:p14="http://schemas.microsoft.com/office/powerpoint/2010/main" val="1810719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1178" y="260354"/>
            <a:ext cx="8437034" cy="396875"/>
          </a:xfrm>
          <a:prstGeom prst="rect">
            <a:avLst/>
          </a:prstGeom>
        </p:spPr>
        <p:txBody>
          <a:bodyPr/>
          <a:lstStyle/>
          <a:p>
            <a:endParaRPr lang="en-US" dirty="0"/>
          </a:p>
        </p:txBody>
      </p:sp>
    </p:spTree>
    <p:extLst>
      <p:ext uri="{BB962C8B-B14F-4D97-AF65-F5344CB8AC3E}">
        <p14:creationId xmlns:p14="http://schemas.microsoft.com/office/powerpoint/2010/main" val="83553425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1178" y="260354"/>
            <a:ext cx="8437034" cy="396875"/>
          </a:xfrm>
          <a:prstGeom prst="rect">
            <a:avLst/>
          </a:prstGeom>
        </p:spPr>
        <p:txBody>
          <a:bodyPr/>
          <a:lstStyle/>
          <a:p>
            <a:endParaRPr lang="en-US" dirty="0"/>
          </a:p>
        </p:txBody>
      </p:sp>
    </p:spTree>
    <p:extLst>
      <p:ext uri="{BB962C8B-B14F-4D97-AF65-F5344CB8AC3E}">
        <p14:creationId xmlns:p14="http://schemas.microsoft.com/office/powerpoint/2010/main" val="83553425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1178" y="260354"/>
            <a:ext cx="8437034" cy="396875"/>
          </a:xfrm>
          <a:prstGeom prst="rect">
            <a:avLst/>
          </a:prstGeom>
        </p:spPr>
        <p:txBody>
          <a:bodyPr/>
          <a:lstStyle/>
          <a:p>
            <a:endParaRPr lang="en-US" dirty="0"/>
          </a:p>
        </p:txBody>
      </p:sp>
    </p:spTree>
    <p:extLst>
      <p:ext uri="{BB962C8B-B14F-4D97-AF65-F5344CB8AC3E}">
        <p14:creationId xmlns:p14="http://schemas.microsoft.com/office/powerpoint/2010/main" val="83553425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4.jpe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 Target="../slides/slid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image" Target="../media/image8.emf"/><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oleObject" Target="../embeddings/oleObject1.bin"/><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tags" Target="../tags/tag2.xml"/><Relationship Id="rId5" Type="http://schemas.openxmlformats.org/officeDocument/2006/relationships/slideLayout" Target="../slideLayouts/slideLayout30.xml"/><Relationship Id="rId10" Type="http://schemas.openxmlformats.org/officeDocument/2006/relationships/vmlDrawing" Target="../drawings/vmlDrawing1.vml"/><Relationship Id="rId4" Type="http://schemas.openxmlformats.org/officeDocument/2006/relationships/slideLayout" Target="../slideLayouts/slideLayout29.xml"/><Relationship Id="rId9" Type="http://schemas.openxmlformats.org/officeDocument/2006/relationships/theme" Target="../theme/theme4.xml"/><Relationship Id="rId14" Type="http://schemas.openxmlformats.org/officeDocument/2006/relationships/image" Target="../media/image1.jpeg"/></Relationships>
</file>

<file path=ppt/slideMasters/_rels/slideMaster5.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slideLayout" Target="../slideLayouts/slideLayout36.xml"/><Relationship Id="rId7" Type="http://schemas.openxmlformats.org/officeDocument/2006/relationships/tags" Target="../tags/tag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vmlDrawing" Target="../drawings/vmlDrawing2.vml"/><Relationship Id="rId5" Type="http://schemas.openxmlformats.org/officeDocument/2006/relationships/theme" Target="../theme/theme5.xml"/><Relationship Id="rId10" Type="http://schemas.openxmlformats.org/officeDocument/2006/relationships/image" Target="../media/image1.jpeg"/><Relationship Id="rId4" Type="http://schemas.openxmlformats.org/officeDocument/2006/relationships/slideLayout" Target="../slideLayouts/slideLayout37.xml"/><Relationship Id="rId9" Type="http://schemas.openxmlformats.org/officeDocument/2006/relationships/image" Target="../media/image9.emf"/></Relationships>
</file>

<file path=ppt/slideMasters/_rels/slideMaster6.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slideLayout" Target="../slideLayouts/slideLayout40.xml"/><Relationship Id="rId7" Type="http://schemas.openxmlformats.org/officeDocument/2006/relationships/tags" Target="../tags/tag8.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vmlDrawing" Target="../drawings/vmlDrawing7.vml"/><Relationship Id="rId5" Type="http://schemas.openxmlformats.org/officeDocument/2006/relationships/theme" Target="../theme/theme6.xml"/><Relationship Id="rId10" Type="http://schemas.openxmlformats.org/officeDocument/2006/relationships/image" Target="../media/image1.jpeg"/><Relationship Id="rId4" Type="http://schemas.openxmlformats.org/officeDocument/2006/relationships/slideLayout" Target="../slideLayouts/slideLayout41.xml"/><Relationship Id="rId9" Type="http://schemas.openxmlformats.org/officeDocument/2006/relationships/image" Target="../media/image9.emf"/></Relationships>
</file>

<file path=ppt/slideMasters/_rels/slideMaster7.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tags" Target="../tags/tag21.xml"/><Relationship Id="rId18" Type="http://schemas.openxmlformats.org/officeDocument/2006/relationships/tags" Target="../tags/tag26.xml"/><Relationship Id="rId3" Type="http://schemas.openxmlformats.org/officeDocument/2006/relationships/theme" Target="../theme/theme7.xml"/><Relationship Id="rId21" Type="http://schemas.openxmlformats.org/officeDocument/2006/relationships/oleObject" Target="../embeddings/oleObject12.bin"/><Relationship Id="rId7" Type="http://schemas.openxmlformats.org/officeDocument/2006/relationships/tags" Target="../tags/tag15.xml"/><Relationship Id="rId12" Type="http://schemas.openxmlformats.org/officeDocument/2006/relationships/tags" Target="../tags/tag20.xml"/><Relationship Id="rId17" Type="http://schemas.openxmlformats.org/officeDocument/2006/relationships/tags" Target="../tags/tag25.xml"/><Relationship Id="rId2" Type="http://schemas.openxmlformats.org/officeDocument/2006/relationships/slideLayout" Target="../slideLayouts/slideLayout43.xml"/><Relationship Id="rId16" Type="http://schemas.openxmlformats.org/officeDocument/2006/relationships/tags" Target="../tags/tag24.xml"/><Relationship Id="rId20" Type="http://schemas.openxmlformats.org/officeDocument/2006/relationships/tags" Target="../tags/tag28.xml"/><Relationship Id="rId1" Type="http://schemas.openxmlformats.org/officeDocument/2006/relationships/slideLayout" Target="../slideLayouts/slideLayout42.xml"/><Relationship Id="rId6" Type="http://schemas.openxmlformats.org/officeDocument/2006/relationships/tags" Target="../tags/tag14.xml"/><Relationship Id="rId11" Type="http://schemas.openxmlformats.org/officeDocument/2006/relationships/tags" Target="../tags/tag19.xml"/><Relationship Id="rId24" Type="http://schemas.openxmlformats.org/officeDocument/2006/relationships/image" Target="../media/image2.png"/><Relationship Id="rId5" Type="http://schemas.openxmlformats.org/officeDocument/2006/relationships/tags" Target="../tags/tag13.xml"/><Relationship Id="rId15" Type="http://schemas.openxmlformats.org/officeDocument/2006/relationships/tags" Target="../tags/tag23.xml"/><Relationship Id="rId23" Type="http://schemas.openxmlformats.org/officeDocument/2006/relationships/image" Target="../media/image14.jpeg"/><Relationship Id="rId10" Type="http://schemas.openxmlformats.org/officeDocument/2006/relationships/tags" Target="../tags/tag18.xml"/><Relationship Id="rId19" Type="http://schemas.openxmlformats.org/officeDocument/2006/relationships/tags" Target="../tags/tag27.xml"/><Relationship Id="rId4" Type="http://schemas.openxmlformats.org/officeDocument/2006/relationships/vmlDrawing" Target="../drawings/vmlDrawing12.vml"/><Relationship Id="rId9" Type="http://schemas.openxmlformats.org/officeDocument/2006/relationships/tags" Target="../tags/tag17.xml"/><Relationship Id="rId14" Type="http://schemas.openxmlformats.org/officeDocument/2006/relationships/tags" Target="../tags/tag22.xml"/><Relationship Id="rId22" Type="http://schemas.openxmlformats.org/officeDocument/2006/relationships/image" Target="../media/image13.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oleObject" Target="../embeddings/oleObject15.bin"/><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ags" Target="../tags/tag31.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vmlDrawing" Target="../drawings/vmlDrawing15.vml"/><Relationship Id="rId5" Type="http://schemas.openxmlformats.org/officeDocument/2006/relationships/slideLayout" Target="../slideLayouts/slideLayout48.xml"/><Relationship Id="rId15" Type="http://schemas.openxmlformats.org/officeDocument/2006/relationships/image" Target="../media/image1.jpeg"/><Relationship Id="rId10" Type="http://schemas.openxmlformats.org/officeDocument/2006/relationships/theme" Target="../theme/theme8.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image" Target="../media/image8.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image" Target="../media/image1.jpeg"/><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theme" Target="../theme/theme9.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2" descr="C:\Users\n610821\Desktop\sant-MReg_positivo_RGB.300.jpg"/>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010400" y="6233089"/>
            <a:ext cx="1707505" cy="49764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7056664" y="6557993"/>
            <a:ext cx="1992086" cy="323165"/>
          </a:xfrm>
          <a:prstGeom prst="rect">
            <a:avLst/>
          </a:prstGeom>
        </p:spPr>
        <p:txBody>
          <a:bodyPr wrap="square">
            <a:spAutoFit/>
          </a:bodyPr>
          <a:lstStyle/>
          <a:p>
            <a:r>
              <a:rPr lang="en-US" sz="1500" b="1" baseline="30000" dirty="0">
                <a:solidFill>
                  <a:schemeClr val="tx1"/>
                </a:solidFill>
              </a:rPr>
              <a:t>Proprietary &amp; Confidential</a:t>
            </a:r>
            <a:endParaRPr lang="en-US" sz="1500" b="1" dirty="0">
              <a:solidFill>
                <a:schemeClr val="tx1"/>
              </a:solidFill>
            </a:endParaRPr>
          </a:p>
        </p:txBody>
      </p:sp>
      <p:sp>
        <p:nvSpPr>
          <p:cNvPr id="5" name="Rectangle 4"/>
          <p:cNvSpPr/>
          <p:nvPr userDrawn="1"/>
        </p:nvSpPr>
        <p:spPr>
          <a:xfrm>
            <a:off x="245957" y="6321262"/>
            <a:ext cx="1364476" cy="323165"/>
          </a:xfrm>
          <a:prstGeom prst="rect">
            <a:avLst/>
          </a:prstGeom>
        </p:spPr>
        <p:txBody>
          <a:bodyPr wrap="none">
            <a:spAutoFit/>
          </a:bodyPr>
          <a:lstStyle/>
          <a:p>
            <a:r>
              <a:rPr lang="en-US" sz="1500" b="1" baseline="30000" dirty="0" smtClean="0">
                <a:solidFill>
                  <a:schemeClr val="tx1"/>
                </a:solidFill>
              </a:rPr>
              <a:t>Santander Bancorp</a:t>
            </a:r>
            <a:endParaRPr lang="en-US" sz="1500" b="1" dirty="0">
              <a:solidFill>
                <a:schemeClr val="tx1"/>
              </a:solidFill>
            </a:endParaRPr>
          </a:p>
        </p:txBody>
      </p:sp>
    </p:spTree>
    <p:extLst>
      <p:ext uri="{BB962C8B-B14F-4D97-AF65-F5344CB8AC3E}">
        <p14:creationId xmlns:p14="http://schemas.microsoft.com/office/powerpoint/2010/main" val="2276329498"/>
      </p:ext>
    </p:extLst>
  </p:cSld>
  <p:clrMap bg1="lt1" tx1="dk1" bg2="lt2" tx2="dk2" accent1="accent1" accent2="accent2" accent3="accent3" accent4="accent4" accent5="accent5" accent6="accent6" hlink="hlink" folHlink="folHlink"/>
  <p:sldLayoutIdLst>
    <p:sldLayoutId id="2147483825" r:id="rId1"/>
    <p:sldLayoutId id="2147483823" r:id="rId2"/>
    <p:sldLayoutId id="2147483831" r:id="rId3"/>
    <p:sldLayoutId id="2147483846" r:id="rId4"/>
    <p:sldLayoutId id="2147483887" r:id="rId5"/>
    <p:sldLayoutId id="2147483900" r:id="rId6"/>
    <p:sldLayoutId id="2147483901" r:id="rId7"/>
    <p:sldLayoutId id="2147483902" r:id="rId8"/>
    <p:sldLayoutId id="2147483903" r:id="rId9"/>
    <p:sldLayoutId id="2147483904" r:id="rId10"/>
    <p:sldLayoutId id="2147483917" r:id="rId11"/>
  </p:sldLayoutIdLst>
  <p:timing>
    <p:tnLst>
      <p:par>
        <p:cT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1992010"/>
      </p:ext>
    </p:extLst>
  </p:cSld>
  <p:clrMap bg1="lt1" tx1="dk1" bg2="lt2" tx2="dk2" accent1="accent1" accent2="accent2" accent3="accent3" accent4="accent4" accent5="accent5" accent6="accent6" hlink="hlink" folHlink="folHlink"/>
  <p:sldLayoutIdLst>
    <p:sldLayoutId id="2147483830"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3" descr="\\HOBBES\Clientes_2\Marketing_Corporativo\01_Identidad_Corporativa\01_logos\001_APROBADOS\01_A-SANTANDER CORPORATIVO\00_USO NORMAL\A-Santander-positivo_RGB.jpg">
            <a:hlinkClick r:id="rId15" action="ppaction://hlinksldjump"/>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6179" t="13429" r="4696" b="18462"/>
          <a:stretch/>
        </p:blipFill>
        <p:spPr bwMode="gray">
          <a:xfrm>
            <a:off x="7539921" y="6425775"/>
            <a:ext cx="1158875" cy="258219"/>
          </a:xfrm>
          <a:prstGeom prst="rect">
            <a:avLst/>
          </a:prstGeom>
          <a:noFill/>
          <a:extLst>
            <a:ext uri="{909E8E84-426E-40DD-AFC4-6F175D3DCCD1}">
              <a14:hiddenFill xmlns:a14="http://schemas.microsoft.com/office/drawing/2010/main">
                <a:solidFill>
                  <a:srgbClr val="FFFFFF"/>
                </a:solidFill>
              </a14:hiddenFill>
            </a:ext>
          </a:extLst>
        </p:spPr>
      </p:pic>
      <p:sp>
        <p:nvSpPr>
          <p:cNvPr id="8" name="5 CuadroTexto"/>
          <p:cNvSpPr txBox="1"/>
          <p:nvPr userDrawn="1"/>
        </p:nvSpPr>
        <p:spPr bwMode="gray">
          <a:xfrm>
            <a:off x="7493188" y="76395"/>
            <a:ext cx="1594071" cy="169277"/>
          </a:xfrm>
          <a:prstGeom prst="rect">
            <a:avLst/>
          </a:prstGeom>
        </p:spPr>
        <p:txBody>
          <a:bodyPr vert="horz" wrap="square" lIns="0" tIns="0" rIns="0" bIns="0" rtlCol="0">
            <a:spAutoFit/>
          </a:bodyPr>
          <a:lstStyle>
            <a:defPPr>
              <a:defRPr lang="en-US"/>
            </a:defPPr>
            <a:lvl1pPr marL="0" lvl="0" indent="0" algn="ctr" defTabSz="877539" fontAlgn="auto">
              <a:spcBef>
                <a:spcPct val="20000"/>
              </a:spcBef>
              <a:spcAft>
                <a:spcPts val="0"/>
              </a:spcAft>
              <a:buClr>
                <a:srgbClr val="FF0000"/>
              </a:buClr>
              <a:buFont typeface="Arial" pitchFamily="34" charset="0"/>
              <a:buNone/>
              <a:defRPr sz="1200">
                <a:solidFill>
                  <a:schemeClr val="bg1"/>
                </a:solidFill>
                <a:latin typeface="Calibri"/>
              </a:defRPr>
            </a:lvl1pPr>
            <a:lvl2pPr marL="622300" lvl="1" indent="-165100">
              <a:spcBef>
                <a:spcPct val="20000"/>
              </a:spcBef>
              <a:buClr>
                <a:srgbClr val="FF0000"/>
              </a:buClr>
              <a:buFont typeface="Arial" pitchFamily="34" charset="0"/>
              <a:buChar char="•"/>
              <a:defRPr sz="2000">
                <a:solidFill>
                  <a:schemeClr val="tx2">
                    <a:lumMod val="50000"/>
                  </a:schemeClr>
                </a:solidFill>
              </a:defRPr>
            </a:lvl2pPr>
            <a:lvl3pPr marL="1079500" lvl="2" indent="-165100">
              <a:spcBef>
                <a:spcPct val="20000"/>
              </a:spcBef>
              <a:buClr>
                <a:srgbClr val="FF0000"/>
              </a:buClr>
              <a:buFont typeface="Arial" pitchFamily="34" charset="0"/>
              <a:buChar char="•"/>
              <a:defRPr>
                <a:solidFill>
                  <a:schemeClr val="tx2">
                    <a:lumMod val="50000"/>
                  </a:schemeClr>
                </a:solidFill>
              </a:defRPr>
            </a:lvl3pPr>
            <a:lvl4pPr marL="1600200" indent="-228600">
              <a:spcBef>
                <a:spcPct val="20000"/>
              </a:spcBef>
              <a:buClr>
                <a:srgbClr val="DB0B11"/>
              </a:buClr>
              <a:buFont typeface="Arial" pitchFamily="34" charset="0"/>
              <a:buChar char="•"/>
            </a:lvl4pPr>
            <a:lvl5pPr marL="2057400" indent="-228600">
              <a:spcBef>
                <a:spcPct val="20000"/>
              </a:spcBef>
              <a:buClr>
                <a:srgbClr val="DB0B11"/>
              </a:buClr>
              <a:buFont typeface="Arial" pitchFamily="34" charset="0"/>
              <a:buChar cha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algn="r" eaLnBrk="1" hangingPunct="1">
              <a:spcBef>
                <a:spcPts val="0"/>
              </a:spcBef>
            </a:pPr>
            <a:fld id="{9C506194-A844-4C66-BBE9-49A1FBA52770}" type="slidenum">
              <a:rPr lang="en-GB" sz="1100" smtClean="0">
                <a:solidFill>
                  <a:srgbClr val="FF0000"/>
                </a:solidFill>
                <a:latin typeface="Arial"/>
                <a:ea typeface="+mn-ea"/>
              </a:rPr>
              <a:pPr algn="r" eaLnBrk="1" hangingPunct="1">
                <a:spcBef>
                  <a:spcPts val="0"/>
                </a:spcBef>
              </a:pPr>
              <a:t>‹#›</a:t>
            </a:fld>
            <a:r>
              <a:rPr lang="en-GB" sz="600" dirty="0" smtClean="0">
                <a:solidFill>
                  <a:prstClr val="white"/>
                </a:solidFill>
                <a:latin typeface="Arial"/>
                <a:ea typeface="+mn-ea"/>
              </a:rPr>
              <a:t> </a:t>
            </a:r>
            <a:endParaRPr lang="en-GB" sz="600" dirty="0">
              <a:solidFill>
                <a:srgbClr val="FF0000"/>
              </a:solidFill>
              <a:latin typeface="Arial"/>
              <a:ea typeface="+mn-ea"/>
            </a:endParaRPr>
          </a:p>
        </p:txBody>
      </p:sp>
    </p:spTree>
    <p:extLst>
      <p:ext uri="{BB962C8B-B14F-4D97-AF65-F5344CB8AC3E}">
        <p14:creationId xmlns:p14="http://schemas.microsoft.com/office/powerpoint/2010/main" val="540927431"/>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Lst>
  <p:timing>
    <p:tnLst>
      <p:par>
        <p:cTn id="1" dur="indefinite" restart="never" nodeType="tmRoot"/>
      </p:par>
    </p:tnLst>
  </p:timing>
  <p:hf hdr="0" ftr="0" dt="0"/>
  <p:txStyles>
    <p:titleStyle>
      <a:lvl1pPr algn="l" defTabSz="914400" rtl="0" eaLnBrk="1" latinLnBrk="0" hangingPunct="1">
        <a:spcBef>
          <a:spcPct val="0"/>
        </a:spcBef>
        <a:buNone/>
        <a:defRPr sz="2200" kern="1200">
          <a:solidFill>
            <a:schemeClr val="tx1"/>
          </a:solidFill>
          <a:latin typeface="+mj-lt"/>
          <a:ea typeface="+mj-ea"/>
          <a:cs typeface="+mj-cs"/>
        </a:defRPr>
      </a:lvl1pPr>
    </p:titleStyle>
    <p:bodyStyle>
      <a:lvl1pPr marL="179388" indent="-179388"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1pPr>
      <a:lvl2pPr marL="358775" indent="-179388"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2pPr>
      <a:lvl3pPr marL="538163" indent="-179388" algn="l" defTabSz="914400" rtl="0" eaLnBrk="1" latinLnBrk="0" hangingPunct="1">
        <a:spcBef>
          <a:spcPct val="20000"/>
        </a:spcBef>
        <a:buClr>
          <a:schemeClr val="tx1">
            <a:lumMod val="60000"/>
            <a:lumOff val="40000"/>
          </a:schemeClr>
        </a:buClr>
        <a:buFont typeface="Arial" panose="020B0604020202020204" pitchFamily="34" charset="0"/>
        <a:buChar char="•"/>
        <a:defRPr sz="1000" kern="1200">
          <a:solidFill>
            <a:schemeClr val="tx1"/>
          </a:solidFill>
          <a:latin typeface="+mn-lt"/>
          <a:ea typeface="+mn-ea"/>
          <a:cs typeface="+mn-cs"/>
        </a:defRPr>
      </a:lvl3pPr>
      <a:lvl4pPr marL="717550" indent="-179388" algn="l" defTabSz="914400" rtl="0" eaLnBrk="1" latinLnBrk="0" hangingPunct="1">
        <a:spcBef>
          <a:spcPct val="20000"/>
        </a:spcBef>
        <a:buClr>
          <a:schemeClr val="tx1">
            <a:lumMod val="60000"/>
            <a:lumOff val="40000"/>
          </a:schemeClr>
        </a:buClr>
        <a:buFont typeface="Arial" panose="020B0604020202020204" pitchFamily="34" charset="0"/>
        <a:buChar char="-"/>
        <a:defRPr sz="1000" kern="1200">
          <a:solidFill>
            <a:schemeClr val="tx1"/>
          </a:solidFill>
          <a:latin typeface="+mn-lt"/>
          <a:ea typeface="+mn-ea"/>
          <a:cs typeface="+mn-cs"/>
        </a:defRPr>
      </a:lvl4pPr>
      <a:lvl5pPr marL="803275" indent="-179388"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1"/>
            </p:custDataLst>
            <p:extLst>
              <p:ext uri="{D42A27DB-BD31-4B8C-83A1-F6EECF244321}">
                <p14:modId xmlns:p14="http://schemas.microsoft.com/office/powerpoint/2010/main" val="294643236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025" name="think-cell Slide" r:id="rId12" imgW="270" imgH="270" progId="TCLayout.ActiveDocument.1">
                  <p:embed/>
                </p:oleObj>
              </mc:Choice>
              <mc:Fallback>
                <p:oleObj name="think-cell Slide" r:id="rId12" imgW="270" imgH="270" progId="TCLayout.ActiveDocument.1">
                  <p:embed/>
                  <p:pic>
                    <p:nvPicPr>
                      <p:cNvPr id="0" name=""/>
                      <p:cNvPicPr/>
                      <p:nvPr/>
                    </p:nvPicPr>
                    <p:blipFill>
                      <a:blip r:embed="rId13"/>
                      <a:stretch>
                        <a:fillRect/>
                      </a:stretch>
                    </p:blipFill>
                    <p:spPr>
                      <a:xfrm>
                        <a:off x="1588" y="1588"/>
                        <a:ext cx="1587" cy="1587"/>
                      </a:xfrm>
                      <a:prstGeom prst="rect">
                        <a:avLst/>
                      </a:prstGeom>
                    </p:spPr>
                  </p:pic>
                </p:oleObj>
              </mc:Fallback>
            </mc:AlternateContent>
          </a:graphicData>
        </a:graphic>
      </p:graphicFrame>
      <p:sp>
        <p:nvSpPr>
          <p:cNvPr id="6" name="Rectangle 5"/>
          <p:cNvSpPr/>
          <p:nvPr userDrawn="1"/>
        </p:nvSpPr>
        <p:spPr>
          <a:xfrm>
            <a:off x="245957" y="6321262"/>
            <a:ext cx="1747658" cy="323165"/>
          </a:xfrm>
          <a:prstGeom prst="rect">
            <a:avLst/>
          </a:prstGeom>
        </p:spPr>
        <p:txBody>
          <a:bodyPr wrap="none">
            <a:spAutoFit/>
          </a:bodyPr>
          <a:lstStyle/>
          <a:p>
            <a:r>
              <a:rPr lang="en-US" sz="1500" b="1" baseline="30000" dirty="0" smtClean="0">
                <a:solidFill>
                  <a:srgbClr val="000000"/>
                </a:solidFill>
              </a:rPr>
              <a:t>Santander Holdings USA</a:t>
            </a:r>
            <a:r>
              <a:rPr lang="en-US" sz="1500" b="1" dirty="0" smtClean="0">
                <a:solidFill>
                  <a:srgbClr val="000000"/>
                </a:solidFill>
              </a:rPr>
              <a:t> </a:t>
            </a:r>
            <a:endParaRPr lang="en-US" sz="1500" b="1" dirty="0">
              <a:solidFill>
                <a:srgbClr val="000000"/>
              </a:solidFill>
            </a:endParaRPr>
          </a:p>
        </p:txBody>
      </p:sp>
      <p:sp>
        <p:nvSpPr>
          <p:cNvPr id="9" name="Rectangle 8"/>
          <p:cNvSpPr/>
          <p:nvPr userDrawn="1"/>
        </p:nvSpPr>
        <p:spPr>
          <a:xfrm>
            <a:off x="7056664" y="6557993"/>
            <a:ext cx="1992086" cy="323165"/>
          </a:xfrm>
          <a:prstGeom prst="rect">
            <a:avLst/>
          </a:prstGeom>
        </p:spPr>
        <p:txBody>
          <a:bodyPr wrap="square">
            <a:spAutoFit/>
          </a:bodyPr>
          <a:lstStyle/>
          <a:p>
            <a:pPr eaLnBrk="1" fontAlgn="auto" hangingPunct="1">
              <a:spcBef>
                <a:spcPts val="0"/>
              </a:spcBef>
              <a:spcAft>
                <a:spcPts val="0"/>
              </a:spcAft>
              <a:defRPr/>
            </a:pPr>
            <a:r>
              <a:rPr lang="en-US" sz="1500" b="1" kern="0" baseline="30000" dirty="0" smtClean="0">
                <a:solidFill>
                  <a:prstClr val="black"/>
                </a:solidFill>
              </a:rPr>
              <a:t>Proprietary &amp; Confidential</a:t>
            </a:r>
            <a:endParaRPr lang="en-US" sz="1500" b="1" kern="0" dirty="0" smtClean="0">
              <a:solidFill>
                <a:prstClr val="black"/>
              </a:solidFill>
            </a:endParaRPr>
          </a:p>
        </p:txBody>
      </p:sp>
      <p:pic>
        <p:nvPicPr>
          <p:cNvPr id="10" name="Picture 2" descr="C:\Users\n610821\Desktop\sant-MReg_positivo_RGB.300.jpg"/>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010400" y="6126759"/>
            <a:ext cx="1707505" cy="497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6451039"/>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Lst>
  <p:timing>
    <p:tnLst>
      <p:par>
        <p:cT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7"/>
            </p:custDataLst>
            <p:extLst>
              <p:ext uri="{D42A27DB-BD31-4B8C-83A1-F6EECF244321}">
                <p14:modId xmlns:p14="http://schemas.microsoft.com/office/powerpoint/2010/main" val="288680566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037"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1588" y="1588"/>
                        <a:ext cx="1587" cy="1587"/>
                      </a:xfrm>
                      <a:prstGeom prst="rect">
                        <a:avLst/>
                      </a:prstGeom>
                    </p:spPr>
                  </p:pic>
                </p:oleObj>
              </mc:Fallback>
            </mc:AlternateContent>
          </a:graphicData>
        </a:graphic>
      </p:graphicFrame>
      <p:sp>
        <p:nvSpPr>
          <p:cNvPr id="4" name="Rectangle 3"/>
          <p:cNvSpPr/>
          <p:nvPr userDrawn="1"/>
        </p:nvSpPr>
        <p:spPr>
          <a:xfrm>
            <a:off x="7151914" y="5933443"/>
            <a:ext cx="1992086" cy="323165"/>
          </a:xfrm>
          <a:prstGeom prst="rect">
            <a:avLst/>
          </a:prstGeom>
        </p:spPr>
        <p:txBody>
          <a:bodyPr wrap="square">
            <a:spAutoFit/>
          </a:bodyPr>
          <a:lstStyle/>
          <a:p>
            <a:r>
              <a:rPr lang="en-US" sz="1500" b="1" baseline="30000" dirty="0">
                <a:solidFill>
                  <a:prstClr val="black"/>
                </a:solidFill>
                <a:latin typeface="Calibri"/>
                <a:sym typeface="Calibri"/>
              </a:rPr>
              <a:t>Proprietary &amp; Confidential</a:t>
            </a:r>
            <a:endParaRPr lang="en-US" sz="1500" b="1" dirty="0">
              <a:solidFill>
                <a:prstClr val="black"/>
              </a:solidFill>
              <a:latin typeface="Calibri"/>
              <a:sym typeface="Calibri"/>
            </a:endParaRPr>
          </a:p>
        </p:txBody>
      </p:sp>
      <p:pic>
        <p:nvPicPr>
          <p:cNvPr id="1026" name="Picture 2" descr="C:\Users\n610821\Desktop\sant-MReg_positivo_RGB.300.jpg"/>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010400" y="6126759"/>
            <a:ext cx="1707505" cy="4976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a:xfrm>
            <a:off x="245957" y="6321262"/>
            <a:ext cx="1522340" cy="323165"/>
          </a:xfrm>
          <a:prstGeom prst="rect">
            <a:avLst/>
          </a:prstGeom>
        </p:spPr>
        <p:txBody>
          <a:bodyPr wrap="none">
            <a:spAutoFit/>
          </a:bodyPr>
          <a:lstStyle/>
          <a:p>
            <a:r>
              <a:rPr lang="en-US" sz="1500" b="1" baseline="30000" dirty="0" smtClean="0">
                <a:solidFill>
                  <a:prstClr val="black"/>
                </a:solidFill>
                <a:latin typeface="Calibri"/>
                <a:sym typeface="Calibri"/>
              </a:rPr>
              <a:t>Santander Holdings USA</a:t>
            </a:r>
            <a:r>
              <a:rPr lang="en-US" sz="1500" b="1" dirty="0" smtClean="0">
                <a:solidFill>
                  <a:prstClr val="black"/>
                </a:solidFill>
                <a:latin typeface="Calibri"/>
                <a:sym typeface="Calibri"/>
              </a:rPr>
              <a:t> </a:t>
            </a:r>
            <a:endParaRPr lang="en-US" sz="1500" b="1" dirty="0">
              <a:solidFill>
                <a:prstClr val="black"/>
              </a:solidFill>
              <a:latin typeface="Calibri"/>
              <a:sym typeface="Calibri"/>
            </a:endParaRPr>
          </a:p>
        </p:txBody>
      </p:sp>
      <p:sp>
        <p:nvSpPr>
          <p:cNvPr id="3" name="Text Placeholder 2"/>
          <p:cNvSpPr>
            <a:spLocks noGrp="1"/>
          </p:cNvSpPr>
          <p:nvPr>
            <p:ph type="body" idx="1"/>
          </p:nvPr>
        </p:nvSpPr>
        <p:spPr>
          <a:xfrm>
            <a:off x="457200" y="1600200"/>
            <a:ext cx="8229600" cy="2283702"/>
          </a:xfrm>
          <a:prstGeom prst="rect">
            <a:avLst/>
          </a:prstGeom>
        </p:spPr>
        <p:txBody>
          <a:bodyPr vert="horz" lIns="91440" tIns="45720" rIns="91440" bIns="4572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extBox 6"/>
          <p:cNvSpPr txBox="1"/>
          <p:nvPr userDrawn="1"/>
        </p:nvSpPr>
        <p:spPr>
          <a:xfrm>
            <a:off x="8745539" y="6292850"/>
            <a:ext cx="208756" cy="152400"/>
          </a:xfrm>
          <a:prstGeom prst="rect">
            <a:avLst/>
          </a:prstGeom>
          <a:noFill/>
        </p:spPr>
        <p:txBody>
          <a:bodyPr vert="horz" wrap="none" lIns="0" tIns="0" rIns="0" bIns="0" rtlCol="0">
            <a:noAutofit/>
          </a:bodyPr>
          <a:lstStyle/>
          <a:p>
            <a:fld id="{F364B5E3-B550-4765-BB5F-0C6FCC7AE8ED}" type="slidenum">
              <a:rPr lang="en-US" sz="1000" smtClean="0">
                <a:solidFill>
                  <a:prstClr val="black"/>
                </a:solidFill>
                <a:latin typeface="Calibri"/>
                <a:sym typeface="Calibri"/>
              </a:rPr>
              <a:pPr/>
              <a:t>‹#›</a:t>
            </a:fld>
            <a:endParaRPr lang="en-US" sz="1000">
              <a:solidFill>
                <a:prstClr val="black"/>
              </a:solidFill>
              <a:latin typeface="Calibri"/>
              <a:sym typeface="Calibri"/>
            </a:endParaRPr>
          </a:p>
        </p:txBody>
      </p:sp>
      <p:sp>
        <p:nvSpPr>
          <p:cNvPr id="8" name="TextBox 7"/>
          <p:cNvSpPr txBox="1"/>
          <p:nvPr userDrawn="1"/>
        </p:nvSpPr>
        <p:spPr>
          <a:xfrm>
            <a:off x="8745539" y="6292850"/>
            <a:ext cx="208756" cy="152400"/>
          </a:xfrm>
          <a:prstGeom prst="rect">
            <a:avLst/>
          </a:prstGeom>
          <a:noFill/>
        </p:spPr>
        <p:txBody>
          <a:bodyPr vert="horz" wrap="none" lIns="0" tIns="0" rIns="0" bIns="0" rtlCol="0">
            <a:noAutofit/>
          </a:bodyPr>
          <a:lstStyle/>
          <a:p>
            <a:fld id="{C1B61A76-46DE-4EC7-951B-9F549ACC0631}" type="slidenum">
              <a:rPr lang="en-US" sz="1000" smtClean="0">
                <a:solidFill>
                  <a:prstClr val="black"/>
                </a:solidFill>
                <a:latin typeface="Calibri"/>
                <a:sym typeface="Calibri"/>
              </a:rPr>
              <a:pPr/>
              <a:t>‹#›</a:t>
            </a:fld>
            <a:endParaRPr lang="en-US" sz="1000">
              <a:solidFill>
                <a:prstClr val="black"/>
              </a:solidFill>
              <a:latin typeface="Calibri"/>
              <a:sym typeface="Calibri"/>
            </a:endParaRPr>
          </a:p>
        </p:txBody>
      </p:sp>
      <p:sp>
        <p:nvSpPr>
          <p:cNvPr id="9" name="TextBox 8"/>
          <p:cNvSpPr txBox="1"/>
          <p:nvPr userDrawn="1"/>
        </p:nvSpPr>
        <p:spPr>
          <a:xfrm>
            <a:off x="8745539" y="6292850"/>
            <a:ext cx="208756" cy="152400"/>
          </a:xfrm>
          <a:prstGeom prst="rect">
            <a:avLst/>
          </a:prstGeom>
          <a:noFill/>
        </p:spPr>
        <p:txBody>
          <a:bodyPr vert="horz" wrap="none" lIns="0" tIns="0" rIns="0" bIns="0" rtlCol="0">
            <a:noAutofit/>
          </a:bodyPr>
          <a:lstStyle/>
          <a:p>
            <a:fld id="{936033E2-DFD8-4F35-A2A6-2AF03E1187F7}" type="slidenum">
              <a:rPr lang="en-US" sz="1000" smtClean="0">
                <a:solidFill>
                  <a:prstClr val="black"/>
                </a:solidFill>
                <a:latin typeface="Calibri"/>
                <a:sym typeface="Calibri"/>
              </a:rPr>
              <a:pPr/>
              <a:t>‹#›</a:t>
            </a:fld>
            <a:endParaRPr lang="en-US" sz="1000">
              <a:solidFill>
                <a:prstClr val="black"/>
              </a:solidFill>
              <a:latin typeface="Calibri"/>
              <a:sym typeface="Calibri"/>
            </a:endParaRPr>
          </a:p>
        </p:txBody>
      </p:sp>
    </p:spTree>
    <p:extLst>
      <p:ext uri="{BB962C8B-B14F-4D97-AF65-F5344CB8AC3E}">
        <p14:creationId xmlns:p14="http://schemas.microsoft.com/office/powerpoint/2010/main" val="623754888"/>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extLst>
              <p:ext uri="{D42A27DB-BD31-4B8C-83A1-F6EECF244321}">
                <p14:modId xmlns:p14="http://schemas.microsoft.com/office/powerpoint/2010/main" val="269842980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208"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1588" y="1588"/>
                        <a:ext cx="1587" cy="1587"/>
                      </a:xfrm>
                      <a:prstGeom prst="rect">
                        <a:avLst/>
                      </a:prstGeom>
                    </p:spPr>
                  </p:pic>
                </p:oleObj>
              </mc:Fallback>
            </mc:AlternateContent>
          </a:graphicData>
        </a:graphic>
      </p:graphicFrame>
      <p:sp>
        <p:nvSpPr>
          <p:cNvPr id="4" name="Rectangle 3"/>
          <p:cNvSpPr/>
          <p:nvPr/>
        </p:nvSpPr>
        <p:spPr>
          <a:xfrm>
            <a:off x="7151914" y="5933443"/>
            <a:ext cx="1992086" cy="323165"/>
          </a:xfrm>
          <a:prstGeom prst="rect">
            <a:avLst/>
          </a:prstGeom>
        </p:spPr>
        <p:txBody>
          <a:bodyPr wrap="square">
            <a:spAutoFit/>
          </a:bodyPr>
          <a:lstStyle/>
          <a:p>
            <a:r>
              <a:rPr lang="en-US" sz="1500" b="1" baseline="30000" dirty="0">
                <a:solidFill>
                  <a:prstClr val="black"/>
                </a:solidFill>
                <a:latin typeface="Calibri"/>
                <a:sym typeface="Calibri"/>
              </a:rPr>
              <a:t>Proprietary &amp; Confidential</a:t>
            </a:r>
            <a:endParaRPr lang="en-US" sz="1500" b="1" dirty="0">
              <a:solidFill>
                <a:prstClr val="black"/>
              </a:solidFill>
              <a:latin typeface="Calibri"/>
              <a:sym typeface="Calibri"/>
            </a:endParaRPr>
          </a:p>
        </p:txBody>
      </p:sp>
      <p:pic>
        <p:nvPicPr>
          <p:cNvPr id="1026" name="Picture 2" descr="C:\Users\n610821\Desktop\sant-MReg_positivo_RGB.300.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10400" y="6126759"/>
            <a:ext cx="1707505" cy="4976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45957" y="6321262"/>
            <a:ext cx="1522340" cy="323165"/>
          </a:xfrm>
          <a:prstGeom prst="rect">
            <a:avLst/>
          </a:prstGeom>
        </p:spPr>
        <p:txBody>
          <a:bodyPr wrap="none">
            <a:spAutoFit/>
          </a:bodyPr>
          <a:lstStyle/>
          <a:p>
            <a:r>
              <a:rPr lang="en-US" sz="1500" b="1" baseline="30000" dirty="0" smtClean="0">
                <a:solidFill>
                  <a:prstClr val="black"/>
                </a:solidFill>
                <a:latin typeface="Calibri"/>
                <a:sym typeface="Calibri"/>
              </a:rPr>
              <a:t>Santander Holdings USA</a:t>
            </a:r>
            <a:r>
              <a:rPr lang="en-US" sz="1500" b="1" dirty="0" smtClean="0">
                <a:solidFill>
                  <a:prstClr val="black"/>
                </a:solidFill>
                <a:latin typeface="Calibri"/>
                <a:sym typeface="Calibri"/>
              </a:rPr>
              <a:t> </a:t>
            </a:r>
            <a:endParaRPr lang="en-US" sz="1500" b="1" dirty="0">
              <a:solidFill>
                <a:prstClr val="black"/>
              </a:solidFill>
              <a:latin typeface="Calibri"/>
              <a:sym typeface="Calibri"/>
            </a:endParaRPr>
          </a:p>
        </p:txBody>
      </p:sp>
      <p:sp>
        <p:nvSpPr>
          <p:cNvPr id="3" name="Text Placeholder 2"/>
          <p:cNvSpPr>
            <a:spLocks noGrp="1"/>
          </p:cNvSpPr>
          <p:nvPr>
            <p:ph type="body" idx="1"/>
          </p:nvPr>
        </p:nvSpPr>
        <p:spPr>
          <a:xfrm>
            <a:off x="457200" y="1600200"/>
            <a:ext cx="8229600" cy="2283702"/>
          </a:xfrm>
          <a:prstGeom prst="rect">
            <a:avLst/>
          </a:prstGeom>
        </p:spPr>
        <p:txBody>
          <a:bodyPr vert="horz" lIns="91440" tIns="45720" rIns="91440" bIns="4572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extBox 6"/>
          <p:cNvSpPr txBox="1"/>
          <p:nvPr/>
        </p:nvSpPr>
        <p:spPr>
          <a:xfrm>
            <a:off x="8745539" y="6292850"/>
            <a:ext cx="208756" cy="152400"/>
          </a:xfrm>
          <a:prstGeom prst="rect">
            <a:avLst/>
          </a:prstGeom>
          <a:noFill/>
        </p:spPr>
        <p:txBody>
          <a:bodyPr vert="horz" wrap="none" lIns="0" tIns="0" rIns="0" bIns="0" rtlCol="0">
            <a:noAutofit/>
          </a:bodyPr>
          <a:lstStyle/>
          <a:p>
            <a:fld id="{F364B5E3-B550-4765-BB5F-0C6FCC7AE8ED}" type="slidenum">
              <a:rPr lang="en-US" sz="1000" smtClean="0">
                <a:solidFill>
                  <a:prstClr val="black"/>
                </a:solidFill>
                <a:latin typeface="Calibri"/>
                <a:sym typeface="Calibri"/>
              </a:rPr>
              <a:pPr/>
              <a:t>‹#›</a:t>
            </a:fld>
            <a:endParaRPr lang="en-US" sz="1000">
              <a:solidFill>
                <a:prstClr val="black"/>
              </a:solidFill>
              <a:latin typeface="Calibri"/>
              <a:sym typeface="Calibri"/>
            </a:endParaRPr>
          </a:p>
        </p:txBody>
      </p:sp>
      <p:sp>
        <p:nvSpPr>
          <p:cNvPr id="8" name="TextBox 7"/>
          <p:cNvSpPr txBox="1"/>
          <p:nvPr/>
        </p:nvSpPr>
        <p:spPr>
          <a:xfrm>
            <a:off x="8745539" y="6292850"/>
            <a:ext cx="208756" cy="152400"/>
          </a:xfrm>
          <a:prstGeom prst="rect">
            <a:avLst/>
          </a:prstGeom>
          <a:noFill/>
        </p:spPr>
        <p:txBody>
          <a:bodyPr vert="horz" wrap="none" lIns="0" tIns="0" rIns="0" bIns="0" rtlCol="0">
            <a:noAutofit/>
          </a:bodyPr>
          <a:lstStyle/>
          <a:p>
            <a:fld id="{C1B61A76-46DE-4EC7-951B-9F549ACC0631}" type="slidenum">
              <a:rPr lang="en-US" sz="1000" smtClean="0">
                <a:solidFill>
                  <a:prstClr val="black"/>
                </a:solidFill>
                <a:latin typeface="Calibri"/>
                <a:sym typeface="Calibri"/>
              </a:rPr>
              <a:pPr/>
              <a:t>‹#›</a:t>
            </a:fld>
            <a:endParaRPr lang="en-US" sz="1000">
              <a:solidFill>
                <a:prstClr val="black"/>
              </a:solidFill>
              <a:latin typeface="Calibri"/>
              <a:sym typeface="Calibri"/>
            </a:endParaRPr>
          </a:p>
        </p:txBody>
      </p:sp>
      <p:sp>
        <p:nvSpPr>
          <p:cNvPr id="9" name="TextBox 8"/>
          <p:cNvSpPr txBox="1"/>
          <p:nvPr/>
        </p:nvSpPr>
        <p:spPr>
          <a:xfrm>
            <a:off x="8745539" y="6292850"/>
            <a:ext cx="208756" cy="152400"/>
          </a:xfrm>
          <a:prstGeom prst="rect">
            <a:avLst/>
          </a:prstGeom>
          <a:noFill/>
        </p:spPr>
        <p:txBody>
          <a:bodyPr vert="horz" wrap="none" lIns="0" tIns="0" rIns="0" bIns="0" rtlCol="0">
            <a:noAutofit/>
          </a:bodyPr>
          <a:lstStyle/>
          <a:p>
            <a:fld id="{936033E2-DFD8-4F35-A2A6-2AF03E1187F7}" type="slidenum">
              <a:rPr lang="en-US" sz="1000" smtClean="0">
                <a:solidFill>
                  <a:prstClr val="black"/>
                </a:solidFill>
                <a:latin typeface="Calibri"/>
                <a:sym typeface="Calibri"/>
              </a:rPr>
              <a:pPr/>
              <a:t>‹#›</a:t>
            </a:fld>
            <a:endParaRPr lang="en-US" sz="1000">
              <a:solidFill>
                <a:prstClr val="black"/>
              </a:solidFill>
              <a:latin typeface="Calibri"/>
              <a:sym typeface="Calibri"/>
            </a:endParaRPr>
          </a:p>
        </p:txBody>
      </p:sp>
    </p:spTree>
    <p:extLst>
      <p:ext uri="{BB962C8B-B14F-4D97-AF65-F5344CB8AC3E}">
        <p14:creationId xmlns:p14="http://schemas.microsoft.com/office/powerpoint/2010/main" val="2670747983"/>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5"/>
            </p:custDataLst>
            <p:extLst>
              <p:ext uri="{D42A27DB-BD31-4B8C-83A1-F6EECF244321}">
                <p14:modId xmlns:p14="http://schemas.microsoft.com/office/powerpoint/2010/main" val="560610547"/>
              </p:ext>
            </p:extLst>
          </p:nvPr>
        </p:nvGraphicFramePr>
        <p:xfrm>
          <a:off x="0" y="0"/>
          <a:ext cx="161984" cy="161974"/>
        </p:xfrm>
        <a:graphic>
          <a:graphicData uri="http://schemas.openxmlformats.org/presentationml/2006/ole">
            <mc:AlternateContent xmlns:mc="http://schemas.openxmlformats.org/markup-compatibility/2006">
              <mc:Choice xmlns:v="urn:schemas-microsoft-com:vml" Requires="v">
                <p:oleObj spid="_x0000_s49621" name="think-cell Slide" r:id="rId21" imgW="270" imgH="270" progId="TCLayout.ActiveDocument.1">
                  <p:embed/>
                </p:oleObj>
              </mc:Choice>
              <mc:Fallback>
                <p:oleObj name="think-cell Slide" r:id="rId21" imgW="270" imgH="270" progId="TCLayout.ActiveDocument.1">
                  <p:embed/>
                  <p:pic>
                    <p:nvPicPr>
                      <p:cNvPr id="0" name=""/>
                      <p:cNvPicPr/>
                      <p:nvPr/>
                    </p:nvPicPr>
                    <p:blipFill>
                      <a:blip r:embed="rId22"/>
                      <a:stretch>
                        <a:fillRect/>
                      </a:stretch>
                    </p:blipFill>
                    <p:spPr>
                      <a:xfrm>
                        <a:off x="0" y="0"/>
                        <a:ext cx="161984" cy="161974"/>
                      </a:xfrm>
                      <a:prstGeom prst="rect">
                        <a:avLst/>
                      </a:prstGeom>
                    </p:spPr>
                  </p:pic>
                </p:oleObj>
              </mc:Fallback>
            </mc:AlternateContent>
          </a:graphicData>
        </a:graphic>
      </p:graphicFrame>
      <p:sp>
        <p:nvSpPr>
          <p:cNvPr id="1036" name="Rectangle 286"/>
          <p:cNvSpPr>
            <a:spLocks noGrp="1" noChangeArrowheads="1"/>
          </p:cNvSpPr>
          <p:nvPr>
            <p:ph type="body" idx="1"/>
          </p:nvPr>
        </p:nvSpPr>
        <p:spPr bwMode="auto">
          <a:xfrm>
            <a:off x="2118918" y="2621427"/>
            <a:ext cx="4389768" cy="1256112"/>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smtClean="0"/>
          </a:p>
        </p:txBody>
      </p:sp>
      <p:sp>
        <p:nvSpPr>
          <p:cNvPr id="19" name="Title Placeholder 2"/>
          <p:cNvSpPr>
            <a:spLocks noGrp="1" noChangeArrowheads="1"/>
          </p:cNvSpPr>
          <p:nvPr>
            <p:ph type="title"/>
          </p:nvPr>
        </p:nvSpPr>
        <p:spPr bwMode="auto">
          <a:xfrm>
            <a:off x="331787" y="461991"/>
            <a:ext cx="84613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lvl="0"/>
            <a:r>
              <a:rPr lang="en-US" noProof="0" smtClean="0"/>
              <a:t>Click to edit Master title style</a:t>
            </a:r>
            <a:endParaRPr lang="en-US" noProof="0" dirty="0" smtClean="0"/>
          </a:p>
        </p:txBody>
      </p:sp>
      <p:sp>
        <p:nvSpPr>
          <p:cNvPr id="10" name="McK 1. On-page tracker" hidden="1"/>
          <p:cNvSpPr>
            <a:spLocks noChangeArrowheads="1"/>
          </p:cNvSpPr>
          <p:nvPr/>
        </p:nvSpPr>
        <p:spPr bwMode="auto">
          <a:xfrm>
            <a:off x="331787" y="17818"/>
            <a:ext cx="73417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eaLnBrk="1" hangingPunct="1"/>
            <a:r>
              <a:rPr lang="en-US" sz="1200" dirty="0">
                <a:solidFill>
                  <a:srgbClr val="808080"/>
                </a:solidFill>
                <a:latin typeface="Arial"/>
                <a:ea typeface="+mn-ea"/>
              </a:rPr>
              <a:t>TRACKER</a:t>
            </a:r>
          </a:p>
        </p:txBody>
      </p:sp>
      <p:sp>
        <p:nvSpPr>
          <p:cNvPr id="11" name="McK 3. Unit of measure" hidden="1"/>
          <p:cNvSpPr txBox="1">
            <a:spLocks noChangeArrowheads="1"/>
          </p:cNvSpPr>
          <p:nvPr/>
        </p:nvSpPr>
        <p:spPr bwMode="auto">
          <a:xfrm>
            <a:off x="331787" y="854219"/>
            <a:ext cx="8461375" cy="251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eaLnBrk="1" hangingPunct="1">
              <a:defRPr/>
            </a:pPr>
            <a:r>
              <a:rPr lang="en-US" sz="1600" dirty="0" smtClean="0">
                <a:solidFill>
                  <a:srgbClr val="808080"/>
                </a:solidFill>
                <a:latin typeface="Arial"/>
                <a:ea typeface="+mn-ea"/>
              </a:rPr>
              <a:t>Unit of measure</a:t>
            </a:r>
          </a:p>
        </p:txBody>
      </p:sp>
      <p:grpSp>
        <p:nvGrpSpPr>
          <p:cNvPr id="15" name="ACET" hidden="1"/>
          <p:cNvGrpSpPr>
            <a:grpSpLocks/>
          </p:cNvGrpSpPr>
          <p:nvPr/>
        </p:nvGrpSpPr>
        <p:grpSpPr bwMode="auto">
          <a:xfrm>
            <a:off x="2118917" y="2013955"/>
            <a:ext cx="4350892" cy="518318"/>
            <a:chOff x="915" y="710"/>
            <a:chExt cx="2686" cy="320"/>
          </a:xfrm>
        </p:grpSpPr>
        <p:cxnSp>
          <p:nvCxnSpPr>
            <p:cNvPr id="16" name="AutoShape 249"/>
            <p:cNvCxnSpPr>
              <a:cxnSpLocks noChangeShapeType="1"/>
              <a:stCxn id="17" idx="4"/>
              <a:endCxn id="17" idx="6"/>
            </p:cNvCxnSpPr>
            <p:nvPr/>
          </p:nvCxnSpPr>
          <p:spPr bwMode="auto">
            <a:xfrm>
              <a:off x="915" y="1030"/>
              <a:ext cx="2686" cy="0"/>
            </a:xfrm>
            <a:prstGeom prst="straightConnector1">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AutoShape 250"/>
            <p:cNvSpPr>
              <a:spLocks noChangeArrowheads="1"/>
            </p:cNvSpPr>
            <p:nvPr/>
          </p:nvSpPr>
          <p:spPr bwMode="auto">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pPr eaLnBrk="1" hangingPunct="1"/>
              <a:r>
                <a:rPr lang="en-US" sz="1600" b="1" dirty="0">
                  <a:solidFill>
                    <a:srgbClr val="000000"/>
                  </a:solidFill>
                  <a:latin typeface="Arial"/>
                  <a:ea typeface="+mn-ea"/>
                </a:rPr>
                <a:t>Title</a:t>
              </a:r>
            </a:p>
            <a:p>
              <a:pPr eaLnBrk="1" hangingPunct="1"/>
              <a:r>
                <a:rPr lang="en-US" sz="1600" dirty="0">
                  <a:solidFill>
                    <a:srgbClr val="808080"/>
                  </a:solidFill>
                  <a:latin typeface="Arial"/>
                  <a:ea typeface="+mn-ea"/>
                </a:rPr>
                <a:t>Unit of measure</a:t>
              </a:r>
            </a:p>
          </p:txBody>
        </p:sp>
      </p:grpSp>
      <p:grpSp>
        <p:nvGrpSpPr>
          <p:cNvPr id="22" name="Slide Elements" hidden="1"/>
          <p:cNvGrpSpPr>
            <a:grpSpLocks/>
          </p:cNvGrpSpPr>
          <p:nvPr/>
        </p:nvGrpSpPr>
        <p:grpSpPr bwMode="auto">
          <a:xfrm>
            <a:off x="331787" y="6160746"/>
            <a:ext cx="6653213" cy="362823"/>
            <a:chOff x="75" y="3926"/>
            <a:chExt cx="564" cy="224"/>
          </a:xfrm>
        </p:grpSpPr>
        <p:sp>
          <p:nvSpPr>
            <p:cNvPr id="23" name="4. Footnote"/>
            <p:cNvSpPr txBox="1">
              <a:spLocks noChangeArrowheads="1"/>
            </p:cNvSpPr>
            <p:nvPr/>
          </p:nvSpPr>
          <p:spPr bwMode="auto">
            <a:xfrm>
              <a:off x="75" y="3926"/>
              <a:ext cx="564" cy="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eaLnBrk="1" hangingPunct="1">
                <a:defRPr/>
              </a:pPr>
              <a:r>
                <a:rPr lang="en-US" sz="1000" dirty="0" smtClean="0">
                  <a:solidFill>
                    <a:srgbClr val="000000"/>
                  </a:solidFill>
                  <a:latin typeface="Arial"/>
                  <a:ea typeface="+mn-ea"/>
                </a:rPr>
                <a:t>1 Footnote</a:t>
              </a:r>
            </a:p>
          </p:txBody>
        </p:sp>
        <p:sp>
          <p:nvSpPr>
            <p:cNvPr id="24" name="5. Source"/>
            <p:cNvSpPr>
              <a:spLocks noChangeArrowheads="1"/>
            </p:cNvSpPr>
            <p:nvPr/>
          </p:nvSpPr>
          <p:spPr bwMode="auto">
            <a:xfrm>
              <a:off x="75" y="4055"/>
              <a:ext cx="564" cy="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p>
              <a:pPr marL="473075" indent="-473075" defTabSz="913429" eaLnBrk="1" hangingPunct="1"/>
              <a:r>
                <a:rPr lang="en-US" sz="1000" dirty="0" smtClean="0">
                  <a:solidFill>
                    <a:srgbClr val="000000"/>
                  </a:solidFill>
                  <a:latin typeface="Arial"/>
                  <a:ea typeface="+mn-ea"/>
                </a:rPr>
                <a:t>Source: Source</a:t>
              </a:r>
            </a:p>
          </p:txBody>
        </p:sp>
      </p:grpSp>
      <p:grpSp>
        <p:nvGrpSpPr>
          <p:cNvPr id="26" name="LegendBoxes" hidden="1"/>
          <p:cNvGrpSpPr>
            <a:grpSpLocks/>
          </p:cNvGrpSpPr>
          <p:nvPr/>
        </p:nvGrpSpPr>
        <p:grpSpPr bwMode="auto">
          <a:xfrm>
            <a:off x="8014018" y="901840"/>
            <a:ext cx="779144" cy="1017201"/>
            <a:chOff x="4936" y="176"/>
            <a:chExt cx="481" cy="628"/>
          </a:xfrm>
        </p:grpSpPr>
        <p:sp>
          <p:nvSpPr>
            <p:cNvPr id="27" name="Legend1"/>
            <p:cNvSpPr>
              <a:spLocks noChangeArrowheads="1"/>
            </p:cNvSpPr>
            <p:nvPr/>
          </p:nvSpPr>
          <p:spPr bwMode="auto">
            <a:xfrm>
              <a:off x="5096" y="176"/>
              <a:ext cx="321"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429" eaLnBrk="1" hangingPunct="1">
                <a:buClr>
                  <a:srgbClr val="000000"/>
                </a:buClr>
              </a:pPr>
              <a:r>
                <a:rPr lang="en-US" sz="1200" dirty="0">
                  <a:solidFill>
                    <a:srgbClr val="000000"/>
                  </a:solidFill>
                  <a:latin typeface="Arial"/>
                  <a:ea typeface="+mn-ea"/>
                </a:rPr>
                <a:t>Legend</a:t>
              </a:r>
            </a:p>
          </p:txBody>
        </p:sp>
        <p:sp>
          <p:nvSpPr>
            <p:cNvPr id="28"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sz="1600" dirty="0">
                <a:solidFill>
                  <a:srgbClr val="000000"/>
                </a:solidFill>
                <a:latin typeface="Arial"/>
                <a:ea typeface="+mn-ea"/>
              </a:endParaRPr>
            </a:p>
          </p:txBody>
        </p:sp>
        <p:sp>
          <p:nvSpPr>
            <p:cNvPr id="29" name="Legend2"/>
            <p:cNvSpPr>
              <a:spLocks noChangeArrowheads="1"/>
            </p:cNvSpPr>
            <p:nvPr/>
          </p:nvSpPr>
          <p:spPr bwMode="auto">
            <a:xfrm>
              <a:off x="5096" y="346"/>
              <a:ext cx="321"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429" eaLnBrk="1" hangingPunct="1">
                <a:buClr>
                  <a:srgbClr val="000000"/>
                </a:buClr>
              </a:pPr>
              <a:r>
                <a:rPr lang="en-US" sz="1200" dirty="0">
                  <a:solidFill>
                    <a:srgbClr val="000000"/>
                  </a:solidFill>
                  <a:latin typeface="Arial"/>
                  <a:ea typeface="+mn-ea"/>
                </a:rPr>
                <a:t>Legend</a:t>
              </a:r>
            </a:p>
          </p:txBody>
        </p:sp>
        <p:sp>
          <p:nvSpPr>
            <p:cNvPr id="30"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sz="1600" dirty="0">
                <a:solidFill>
                  <a:srgbClr val="000000"/>
                </a:solidFill>
                <a:latin typeface="Arial"/>
                <a:ea typeface="+mn-ea"/>
              </a:endParaRPr>
            </a:p>
          </p:txBody>
        </p:sp>
        <p:sp>
          <p:nvSpPr>
            <p:cNvPr id="31" name="Legend3"/>
            <p:cNvSpPr>
              <a:spLocks noChangeArrowheads="1"/>
            </p:cNvSpPr>
            <p:nvPr/>
          </p:nvSpPr>
          <p:spPr bwMode="auto">
            <a:xfrm>
              <a:off x="5096" y="517"/>
              <a:ext cx="321"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429" eaLnBrk="1" hangingPunct="1">
                <a:buClr>
                  <a:srgbClr val="000000"/>
                </a:buClr>
              </a:pPr>
              <a:r>
                <a:rPr lang="en-US" sz="1200" dirty="0">
                  <a:solidFill>
                    <a:srgbClr val="000000"/>
                  </a:solidFill>
                  <a:latin typeface="Arial"/>
                  <a:ea typeface="+mn-ea"/>
                </a:rPr>
                <a:t>Legend</a:t>
              </a:r>
            </a:p>
          </p:txBody>
        </p:sp>
        <p:sp>
          <p:nvSpPr>
            <p:cNvPr id="32"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sz="1600" dirty="0">
                <a:solidFill>
                  <a:srgbClr val="000000"/>
                </a:solidFill>
                <a:latin typeface="Arial"/>
                <a:ea typeface="+mn-ea"/>
              </a:endParaRPr>
            </a:p>
          </p:txBody>
        </p:sp>
        <p:sp>
          <p:nvSpPr>
            <p:cNvPr id="33" name="Legend4"/>
            <p:cNvSpPr>
              <a:spLocks noChangeArrowheads="1"/>
            </p:cNvSpPr>
            <p:nvPr/>
          </p:nvSpPr>
          <p:spPr bwMode="auto">
            <a:xfrm>
              <a:off x="5096" y="688"/>
              <a:ext cx="321"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429" eaLnBrk="1" hangingPunct="1">
                <a:buClr>
                  <a:srgbClr val="000000"/>
                </a:buClr>
              </a:pPr>
              <a:r>
                <a:rPr lang="en-US" sz="1200" dirty="0">
                  <a:solidFill>
                    <a:srgbClr val="000000"/>
                  </a:solidFill>
                  <a:latin typeface="Arial"/>
                  <a:ea typeface="+mn-ea"/>
                </a:rPr>
                <a:t>Legend</a:t>
              </a:r>
            </a:p>
          </p:txBody>
        </p:sp>
        <p:sp>
          <p:nvSpPr>
            <p:cNvPr id="34"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sz="1600" dirty="0">
                <a:solidFill>
                  <a:srgbClr val="000000"/>
                </a:solidFill>
                <a:latin typeface="Arial"/>
                <a:ea typeface="+mn-ea"/>
              </a:endParaRPr>
            </a:p>
          </p:txBody>
        </p:sp>
      </p:grpSp>
      <p:grpSp>
        <p:nvGrpSpPr>
          <p:cNvPr id="35" name="LegendLines" hidden="1"/>
          <p:cNvGrpSpPr>
            <a:grpSpLocks/>
          </p:cNvGrpSpPr>
          <p:nvPr/>
        </p:nvGrpSpPr>
        <p:grpSpPr bwMode="auto">
          <a:xfrm>
            <a:off x="7699769" y="901840"/>
            <a:ext cx="1093393" cy="745084"/>
            <a:chOff x="4750" y="176"/>
            <a:chExt cx="675" cy="460"/>
          </a:xfrm>
        </p:grpSpPr>
        <p:sp>
          <p:nvSpPr>
            <p:cNvPr id="36" name="LineLegend1"/>
            <p:cNvSpPr>
              <a:spLocks noChangeShapeType="1"/>
            </p:cNvSpPr>
            <p:nvPr/>
          </p:nvSpPr>
          <p:spPr bwMode="auto">
            <a:xfrm>
              <a:off x="4750" y="233"/>
              <a:ext cx="288"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sz="1600" dirty="0">
                <a:solidFill>
                  <a:srgbClr val="000000"/>
                </a:solidFill>
                <a:latin typeface="Arial"/>
                <a:ea typeface="+mn-ea"/>
              </a:endParaRPr>
            </a:p>
          </p:txBody>
        </p:sp>
        <p:sp>
          <p:nvSpPr>
            <p:cNvPr id="37" name="LineLegend2"/>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sz="1600" dirty="0">
                <a:solidFill>
                  <a:srgbClr val="000000"/>
                </a:solidFill>
                <a:latin typeface="Arial"/>
                <a:ea typeface="+mn-ea"/>
              </a:endParaRPr>
            </a:p>
          </p:txBody>
        </p:sp>
        <p:sp>
          <p:nvSpPr>
            <p:cNvPr id="38" name="LineLegend3"/>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sz="1600" dirty="0">
                <a:solidFill>
                  <a:srgbClr val="000000"/>
                </a:solidFill>
                <a:latin typeface="Arial"/>
                <a:ea typeface="+mn-ea"/>
              </a:endParaRPr>
            </a:p>
          </p:txBody>
        </p:sp>
        <p:sp>
          <p:nvSpPr>
            <p:cNvPr id="39" name="Legend1"/>
            <p:cNvSpPr>
              <a:spLocks noChangeArrowheads="1"/>
            </p:cNvSpPr>
            <p:nvPr/>
          </p:nvSpPr>
          <p:spPr bwMode="auto">
            <a:xfrm>
              <a:off x="5104" y="176"/>
              <a:ext cx="321"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429" eaLnBrk="1" hangingPunct="1">
                <a:buClr>
                  <a:srgbClr val="000000"/>
                </a:buClr>
              </a:pPr>
              <a:r>
                <a:rPr lang="en-US" sz="1200" dirty="0">
                  <a:solidFill>
                    <a:srgbClr val="000000"/>
                  </a:solidFill>
                  <a:latin typeface="Arial"/>
                  <a:ea typeface="+mn-ea"/>
                </a:rPr>
                <a:t>Legend</a:t>
              </a:r>
            </a:p>
          </p:txBody>
        </p:sp>
        <p:sp>
          <p:nvSpPr>
            <p:cNvPr id="40" name="Legend2"/>
            <p:cNvSpPr>
              <a:spLocks noChangeArrowheads="1"/>
            </p:cNvSpPr>
            <p:nvPr/>
          </p:nvSpPr>
          <p:spPr bwMode="auto">
            <a:xfrm>
              <a:off x="5104" y="344"/>
              <a:ext cx="321"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429" eaLnBrk="1" hangingPunct="1">
                <a:buClr>
                  <a:srgbClr val="000000"/>
                </a:buClr>
              </a:pPr>
              <a:r>
                <a:rPr lang="en-US" sz="1200" dirty="0">
                  <a:solidFill>
                    <a:srgbClr val="000000"/>
                  </a:solidFill>
                  <a:latin typeface="Arial"/>
                  <a:ea typeface="+mn-ea"/>
                </a:rPr>
                <a:t>Legend</a:t>
              </a:r>
            </a:p>
          </p:txBody>
        </p:sp>
        <p:sp>
          <p:nvSpPr>
            <p:cNvPr id="41" name="Legend3"/>
            <p:cNvSpPr>
              <a:spLocks noChangeArrowheads="1"/>
            </p:cNvSpPr>
            <p:nvPr/>
          </p:nvSpPr>
          <p:spPr bwMode="auto">
            <a:xfrm>
              <a:off x="5104" y="520"/>
              <a:ext cx="321"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429" eaLnBrk="1" hangingPunct="1">
                <a:buClr>
                  <a:srgbClr val="000000"/>
                </a:buClr>
              </a:pPr>
              <a:r>
                <a:rPr lang="en-US" sz="1200" dirty="0">
                  <a:solidFill>
                    <a:srgbClr val="000000"/>
                  </a:solidFill>
                  <a:latin typeface="Arial"/>
                  <a:ea typeface="+mn-ea"/>
                </a:rPr>
                <a:t>Legend</a:t>
              </a:r>
            </a:p>
          </p:txBody>
        </p:sp>
      </p:grpSp>
      <p:grpSp>
        <p:nvGrpSpPr>
          <p:cNvPr id="42" name="McKSticker" hidden="1"/>
          <p:cNvGrpSpPr/>
          <p:nvPr/>
        </p:nvGrpSpPr>
        <p:grpSpPr bwMode="auto">
          <a:xfrm>
            <a:off x="7704533" y="901840"/>
            <a:ext cx="1088629" cy="216680"/>
            <a:chOff x="7673881" y="285750"/>
            <a:chExt cx="1066894" cy="212366"/>
          </a:xfrm>
        </p:grpSpPr>
        <p:sp>
          <p:nvSpPr>
            <p:cNvPr id="43" name="StickerRectangle"/>
            <p:cNvSpPr>
              <a:spLocks noChangeArrowheads="1"/>
            </p:cNvSpPr>
            <p:nvPr/>
          </p:nvSpPr>
          <p:spPr bwMode="auto">
            <a:xfrm>
              <a:off x="7673881" y="285750"/>
              <a:ext cx="1066894" cy="2123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913429" eaLnBrk="1" hangingPunct="1">
                <a:buClr>
                  <a:srgbClr val="000000"/>
                </a:buClr>
              </a:pPr>
              <a:r>
                <a:rPr lang="en-US" sz="1200" dirty="0">
                  <a:solidFill>
                    <a:srgbClr val="808080"/>
                  </a:solidFill>
                  <a:latin typeface="Arial"/>
                  <a:ea typeface="+mn-ea"/>
                </a:rPr>
                <a:t>PRELIMINARY</a:t>
              </a:r>
            </a:p>
          </p:txBody>
        </p:sp>
        <p:cxnSp>
          <p:nvCxnSpPr>
            <p:cNvPr id="44" name="AutoShape 31"/>
            <p:cNvCxnSpPr>
              <a:cxnSpLocks noChangeShapeType="1"/>
              <a:stCxn id="43" idx="2"/>
              <a:endCxn id="43" idx="4"/>
            </p:cNvCxnSpPr>
            <p:nvPr/>
          </p:nvCxnSpPr>
          <p:spPr bwMode="auto">
            <a:xfrm>
              <a:off x="7673881" y="285750"/>
              <a:ext cx="0" cy="212366"/>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45" name="AutoShape 32"/>
            <p:cNvCxnSpPr>
              <a:cxnSpLocks noChangeShapeType="1"/>
              <a:stCxn id="43" idx="4"/>
              <a:endCxn id="43" idx="6"/>
            </p:cNvCxnSpPr>
            <p:nvPr/>
          </p:nvCxnSpPr>
          <p:spPr bwMode="auto">
            <a:xfrm>
              <a:off x="7673881" y="498116"/>
              <a:ext cx="1066894"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46" name="LegendMoons" hidden="1"/>
          <p:cNvGrpSpPr/>
          <p:nvPr/>
        </p:nvGrpSpPr>
        <p:grpSpPr bwMode="auto">
          <a:xfrm>
            <a:off x="7945815" y="901840"/>
            <a:ext cx="847347" cy="1333054"/>
            <a:chOff x="7769225" y="2105025"/>
            <a:chExt cx="830430" cy="1306516"/>
          </a:xfrm>
        </p:grpSpPr>
        <p:grpSp>
          <p:nvGrpSpPr>
            <p:cNvPr id="47" name="MoonLegend1"/>
            <p:cNvGrpSpPr>
              <a:grpSpLocks noChangeAspect="1"/>
            </p:cNvGrpSpPr>
            <p:nvPr>
              <p:custDataLst>
                <p:tags r:id="rId6"/>
              </p:custDataLst>
            </p:nvPr>
          </p:nvGrpSpPr>
          <p:grpSpPr bwMode="auto">
            <a:xfrm>
              <a:off x="7769225" y="2105025"/>
              <a:ext cx="209550" cy="209551"/>
              <a:chOff x="4533" y="183"/>
              <a:chExt cx="144" cy="144"/>
            </a:xfrm>
          </p:grpSpPr>
          <p:sp>
            <p:nvSpPr>
              <p:cNvPr id="65" name="Oval 38"/>
              <p:cNvSpPr>
                <a:spLocks noChangeAspect="1" noChangeArrowheads="1"/>
              </p:cNvSpPr>
              <p:nvPr>
                <p:custDataLst>
                  <p:tags r:id="rId19"/>
                </p:custDataLst>
              </p:nvPr>
            </p:nvSpPr>
            <p:spPr bwMode="auto">
              <a:xfrm>
                <a:off x="4533" y="183"/>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sz="1600" dirty="0">
                  <a:solidFill>
                    <a:srgbClr val="000000"/>
                  </a:solidFill>
                  <a:ea typeface="+mn-ea"/>
                </a:endParaRPr>
              </a:p>
            </p:txBody>
          </p:sp>
          <p:sp>
            <p:nvSpPr>
              <p:cNvPr id="66" name="Arc 39"/>
              <p:cNvSpPr>
                <a:spLocks noChangeAspect="1"/>
              </p:cNvSpPr>
              <p:nvPr>
                <p:custDataLst>
                  <p:tags r:id="rId20"/>
                </p:custDataLst>
              </p:nvPr>
            </p:nvSpPr>
            <p:spPr bwMode="auto">
              <a:xfrm>
                <a:off x="4533" y="183"/>
                <a:ext cx="144" cy="144"/>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sz="1600" dirty="0">
                  <a:solidFill>
                    <a:srgbClr val="000000"/>
                  </a:solidFill>
                  <a:ea typeface="+mn-ea"/>
                </a:endParaRPr>
              </a:p>
            </p:txBody>
          </p:sp>
        </p:grpSp>
        <p:grpSp>
          <p:nvGrpSpPr>
            <p:cNvPr id="48" name="MoonLegend2"/>
            <p:cNvGrpSpPr>
              <a:grpSpLocks noChangeAspect="1"/>
            </p:cNvGrpSpPr>
            <p:nvPr>
              <p:custDataLst>
                <p:tags r:id="rId7"/>
              </p:custDataLst>
            </p:nvPr>
          </p:nvGrpSpPr>
          <p:grpSpPr bwMode="auto">
            <a:xfrm>
              <a:off x="7769225" y="2379266"/>
              <a:ext cx="209550" cy="209551"/>
              <a:chOff x="1694" y="2044"/>
              <a:chExt cx="160" cy="160"/>
            </a:xfrm>
          </p:grpSpPr>
          <p:sp>
            <p:nvSpPr>
              <p:cNvPr id="63" name="Oval 41"/>
              <p:cNvSpPr>
                <a:spLocks noChangeAspect="1" noChangeArrowheads="1"/>
              </p:cNvSpPr>
              <p:nvPr>
                <p:custDataLst>
                  <p:tags r:id="rId17"/>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sz="1600" dirty="0">
                  <a:solidFill>
                    <a:srgbClr val="000000"/>
                  </a:solidFill>
                  <a:ea typeface="+mn-ea"/>
                </a:endParaRPr>
              </a:p>
            </p:txBody>
          </p:sp>
          <p:sp>
            <p:nvSpPr>
              <p:cNvPr id="64" name="Arc 42"/>
              <p:cNvSpPr>
                <a:spLocks noChangeAspect="1"/>
              </p:cNvSpPr>
              <p:nvPr>
                <p:custDataLst>
                  <p:tags r:id="rId18"/>
                </p:custDataLst>
              </p:nvPr>
            </p:nvSpPr>
            <p:spPr bwMode="auto">
              <a:xfrm>
                <a:off x="1694" y="2044"/>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sz="1600" dirty="0">
                  <a:solidFill>
                    <a:srgbClr val="000000"/>
                  </a:solidFill>
                  <a:ea typeface="+mn-ea"/>
                </a:endParaRPr>
              </a:p>
            </p:txBody>
          </p:sp>
        </p:grpSp>
        <p:grpSp>
          <p:nvGrpSpPr>
            <p:cNvPr id="49" name="MoonLegend4"/>
            <p:cNvGrpSpPr>
              <a:grpSpLocks noChangeAspect="1"/>
            </p:cNvGrpSpPr>
            <p:nvPr>
              <p:custDataLst>
                <p:tags r:id="rId8"/>
              </p:custDataLst>
            </p:nvPr>
          </p:nvGrpSpPr>
          <p:grpSpPr bwMode="auto">
            <a:xfrm>
              <a:off x="7769225" y="2927748"/>
              <a:ext cx="209550" cy="209551"/>
              <a:chOff x="4495" y="1198"/>
              <a:chExt cx="160" cy="160"/>
            </a:xfrm>
          </p:grpSpPr>
          <p:sp>
            <p:nvSpPr>
              <p:cNvPr id="61" name="Oval 47"/>
              <p:cNvSpPr>
                <a:spLocks noChangeAspect="1" noChangeArrowheads="1"/>
              </p:cNvSpPr>
              <p:nvPr>
                <p:custDataLst>
                  <p:tags r:id="rId15"/>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sz="1600" dirty="0">
                  <a:solidFill>
                    <a:srgbClr val="000000"/>
                  </a:solidFill>
                  <a:ea typeface="+mn-ea"/>
                </a:endParaRPr>
              </a:p>
            </p:txBody>
          </p:sp>
          <p:sp>
            <p:nvSpPr>
              <p:cNvPr id="62" name="Arc 48"/>
              <p:cNvSpPr>
                <a:spLocks noChangeAspect="1"/>
              </p:cNvSpPr>
              <p:nvPr>
                <p:custDataLst>
                  <p:tags r:id="rId16"/>
                </p:custDataLst>
              </p:nvPr>
            </p:nvSpPr>
            <p:spPr bwMode="auto">
              <a:xfrm>
                <a:off x="4495" y="1198"/>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sz="1600" dirty="0">
                  <a:solidFill>
                    <a:srgbClr val="000000"/>
                  </a:solidFill>
                  <a:ea typeface="+mn-ea"/>
                </a:endParaRPr>
              </a:p>
            </p:txBody>
          </p:sp>
        </p:grpSp>
        <p:grpSp>
          <p:nvGrpSpPr>
            <p:cNvPr id="50" name="MoonLegend5"/>
            <p:cNvGrpSpPr>
              <a:grpSpLocks noChangeAspect="1"/>
            </p:cNvGrpSpPr>
            <p:nvPr>
              <p:custDataLst>
                <p:tags r:id="rId9"/>
              </p:custDataLst>
            </p:nvPr>
          </p:nvGrpSpPr>
          <p:grpSpPr bwMode="auto">
            <a:xfrm>
              <a:off x="7769225" y="3201990"/>
              <a:ext cx="209550" cy="209551"/>
              <a:chOff x="4495" y="1440"/>
              <a:chExt cx="160" cy="160"/>
            </a:xfrm>
          </p:grpSpPr>
          <p:sp>
            <p:nvSpPr>
              <p:cNvPr id="59" name="Oval 50"/>
              <p:cNvSpPr>
                <a:spLocks noChangeAspect="1" noChangeArrowheads="1"/>
              </p:cNvSpPr>
              <p:nvPr>
                <p:custDataLst>
                  <p:tags r:id="rId13"/>
                </p:custDataLst>
              </p:nvPr>
            </p:nvSpPr>
            <p:spPr bwMode="auto">
              <a:xfrm>
                <a:off x="4495" y="144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sz="1600" dirty="0">
                  <a:solidFill>
                    <a:srgbClr val="000000"/>
                  </a:solidFill>
                  <a:ea typeface="+mn-ea"/>
                </a:endParaRPr>
              </a:p>
            </p:txBody>
          </p:sp>
          <p:sp>
            <p:nvSpPr>
              <p:cNvPr id="60" name="Oval 51"/>
              <p:cNvSpPr>
                <a:spLocks noChangeAspect="1" noChangeArrowheads="1"/>
              </p:cNvSpPr>
              <p:nvPr>
                <p:custDataLst>
                  <p:tags r:id="rId14"/>
                </p:custDataLst>
              </p:nvPr>
            </p:nvSpPr>
            <p:spPr bwMode="auto">
              <a:xfrm>
                <a:off x="4495" y="1440"/>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sz="1600" dirty="0">
                  <a:solidFill>
                    <a:srgbClr val="000000"/>
                  </a:solidFill>
                  <a:ea typeface="+mn-ea"/>
                </a:endParaRPr>
              </a:p>
            </p:txBody>
          </p:sp>
        </p:grpSp>
        <p:sp>
          <p:nvSpPr>
            <p:cNvPr id="51" name="Legend1"/>
            <p:cNvSpPr>
              <a:spLocks noChangeArrowheads="1"/>
            </p:cNvSpPr>
            <p:nvPr/>
          </p:nvSpPr>
          <p:spPr bwMode="auto">
            <a:xfrm>
              <a:off x="8089900" y="2117725"/>
              <a:ext cx="50975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429" eaLnBrk="1" hangingPunct="1">
                <a:buClr>
                  <a:srgbClr val="000000"/>
                </a:buClr>
              </a:pPr>
              <a:r>
                <a:rPr lang="en-US" sz="1200" dirty="0">
                  <a:solidFill>
                    <a:srgbClr val="000000"/>
                  </a:solidFill>
                  <a:latin typeface="Arial"/>
                  <a:ea typeface="+mn-ea"/>
                </a:rPr>
                <a:t>Legend</a:t>
              </a:r>
            </a:p>
          </p:txBody>
        </p:sp>
        <p:sp>
          <p:nvSpPr>
            <p:cNvPr id="52" name="Legend2"/>
            <p:cNvSpPr>
              <a:spLocks noChangeArrowheads="1"/>
            </p:cNvSpPr>
            <p:nvPr/>
          </p:nvSpPr>
          <p:spPr bwMode="auto">
            <a:xfrm>
              <a:off x="8089900" y="2392363"/>
              <a:ext cx="50975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429" eaLnBrk="1" hangingPunct="1">
                <a:buClr>
                  <a:srgbClr val="000000"/>
                </a:buClr>
              </a:pPr>
              <a:r>
                <a:rPr lang="en-US" sz="1200" dirty="0">
                  <a:solidFill>
                    <a:srgbClr val="000000"/>
                  </a:solidFill>
                  <a:latin typeface="Arial"/>
                  <a:ea typeface="+mn-ea"/>
                </a:rPr>
                <a:t>Legend</a:t>
              </a:r>
            </a:p>
          </p:txBody>
        </p:sp>
        <p:sp>
          <p:nvSpPr>
            <p:cNvPr id="53" name="Legend3"/>
            <p:cNvSpPr>
              <a:spLocks noChangeArrowheads="1"/>
            </p:cNvSpPr>
            <p:nvPr/>
          </p:nvSpPr>
          <p:spPr bwMode="auto">
            <a:xfrm>
              <a:off x="8089900" y="2667002"/>
              <a:ext cx="50975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429" eaLnBrk="1" hangingPunct="1">
                <a:buClr>
                  <a:srgbClr val="000000"/>
                </a:buClr>
              </a:pPr>
              <a:r>
                <a:rPr lang="en-US" sz="1200" dirty="0">
                  <a:solidFill>
                    <a:srgbClr val="000000"/>
                  </a:solidFill>
                  <a:latin typeface="Arial"/>
                  <a:ea typeface="+mn-ea"/>
                </a:rPr>
                <a:t>Legend</a:t>
              </a:r>
            </a:p>
          </p:txBody>
        </p:sp>
        <p:sp>
          <p:nvSpPr>
            <p:cNvPr id="54" name="Legend4"/>
            <p:cNvSpPr>
              <a:spLocks noChangeArrowheads="1"/>
            </p:cNvSpPr>
            <p:nvPr/>
          </p:nvSpPr>
          <p:spPr bwMode="auto">
            <a:xfrm>
              <a:off x="8089900" y="2938465"/>
              <a:ext cx="50975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429" eaLnBrk="1" hangingPunct="1">
                <a:buClr>
                  <a:srgbClr val="000000"/>
                </a:buClr>
              </a:pPr>
              <a:r>
                <a:rPr lang="en-US" sz="1200" dirty="0">
                  <a:solidFill>
                    <a:srgbClr val="000000"/>
                  </a:solidFill>
                  <a:latin typeface="Arial"/>
                  <a:ea typeface="+mn-ea"/>
                </a:rPr>
                <a:t>Legend</a:t>
              </a:r>
            </a:p>
          </p:txBody>
        </p:sp>
        <p:sp>
          <p:nvSpPr>
            <p:cNvPr id="55" name="Legend5"/>
            <p:cNvSpPr>
              <a:spLocks noChangeArrowheads="1"/>
            </p:cNvSpPr>
            <p:nvPr/>
          </p:nvSpPr>
          <p:spPr bwMode="auto">
            <a:xfrm>
              <a:off x="8089900" y="3214690"/>
              <a:ext cx="50975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429" eaLnBrk="1" hangingPunct="1">
                <a:buClr>
                  <a:srgbClr val="000000"/>
                </a:buClr>
              </a:pPr>
              <a:r>
                <a:rPr lang="en-US" sz="1200" dirty="0">
                  <a:solidFill>
                    <a:srgbClr val="000000"/>
                  </a:solidFill>
                  <a:latin typeface="Arial"/>
                  <a:ea typeface="+mn-ea"/>
                </a:rPr>
                <a:t>Legend</a:t>
              </a:r>
            </a:p>
          </p:txBody>
        </p:sp>
        <p:grpSp>
          <p:nvGrpSpPr>
            <p:cNvPr id="56" name="MoonLegend3"/>
            <p:cNvGrpSpPr>
              <a:grpSpLocks noChangeAspect="1"/>
            </p:cNvGrpSpPr>
            <p:nvPr>
              <p:custDataLst>
                <p:tags r:id="rId10"/>
              </p:custDataLst>
            </p:nvPr>
          </p:nvGrpSpPr>
          <p:grpSpPr bwMode="auto">
            <a:xfrm>
              <a:off x="7769225" y="2653507"/>
              <a:ext cx="209550" cy="209551"/>
              <a:chOff x="4495" y="1198"/>
              <a:chExt cx="160" cy="160"/>
            </a:xfrm>
          </p:grpSpPr>
          <p:sp>
            <p:nvSpPr>
              <p:cNvPr id="57" name="Oval 47"/>
              <p:cNvSpPr>
                <a:spLocks noChangeAspect="1" noChangeArrowheads="1"/>
              </p:cNvSpPr>
              <p:nvPr>
                <p:custDataLst>
                  <p:tags r:id="rId11"/>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sz="1600" dirty="0">
                  <a:solidFill>
                    <a:srgbClr val="000000"/>
                  </a:solidFill>
                  <a:ea typeface="+mn-ea"/>
                </a:endParaRPr>
              </a:p>
            </p:txBody>
          </p:sp>
          <p:sp>
            <p:nvSpPr>
              <p:cNvPr id="58" name="Arc 48"/>
              <p:cNvSpPr>
                <a:spLocks noChangeAspect="1"/>
              </p:cNvSpPr>
              <p:nvPr>
                <p:custDataLst>
                  <p:tags r:id="rId12"/>
                </p:custDataLst>
              </p:nvPr>
            </p:nvSpPr>
            <p:spPr bwMode="auto">
              <a:xfrm>
                <a:off x="4495" y="1198"/>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sz="1600" dirty="0">
                  <a:solidFill>
                    <a:srgbClr val="000000"/>
                  </a:solidFill>
                  <a:ea typeface="+mn-ea"/>
                </a:endParaRPr>
              </a:p>
            </p:txBody>
          </p:sp>
        </p:grpSp>
      </p:grpSp>
      <p:sp>
        <p:nvSpPr>
          <p:cNvPr id="71" name="Slide Number"/>
          <p:cNvSpPr txBox="1">
            <a:spLocks/>
          </p:cNvSpPr>
          <p:nvPr/>
        </p:nvSpPr>
        <p:spPr bwMode="auto">
          <a:xfrm>
            <a:off x="4491853" y="6593463"/>
            <a:ext cx="160294" cy="157014"/>
          </a:xfrm>
          <a:prstGeom prst="rect">
            <a:avLst/>
          </a:prstGeom>
        </p:spPr>
        <p:txBody>
          <a:bodyPr vert="horz" wrap="none" lIns="0" tIns="0" rIns="0" bIns="0" rtlCol="0" anchor="ctr">
            <a:spAutoFit/>
          </a:bodyPr>
          <a:lstStyle>
            <a:defPPr>
              <a:defRPr lang="en-US"/>
            </a:defPPr>
            <a:lvl1pPr>
              <a:defRPr sz="1000" baseline="0">
                <a:latin typeface="+mn-lt"/>
              </a:defRPr>
            </a:lvl1pPr>
          </a:lstStyle>
          <a:p>
            <a:pPr algn="ctr" eaLnBrk="1" hangingPunct="1"/>
            <a:fld id="{42C328C1-A84F-4A39-A664-DBA00541A8C6}" type="slidenum">
              <a:rPr lang="en-US" b="1" smtClean="0">
                <a:solidFill>
                  <a:srgbClr val="FF0000"/>
                </a:solidFill>
                <a:ea typeface="+mn-ea"/>
              </a:rPr>
              <a:pPr algn="ctr" eaLnBrk="1" hangingPunct="1"/>
              <a:t>‹#›</a:t>
            </a:fld>
            <a:endParaRPr lang="en-US" b="1" dirty="0">
              <a:solidFill>
                <a:srgbClr val="FF0000"/>
              </a:solidFill>
              <a:ea typeface="+mn-ea"/>
            </a:endParaRPr>
          </a:p>
        </p:txBody>
      </p:sp>
      <p:sp>
        <p:nvSpPr>
          <p:cNvPr id="67" name="Rectangle 66"/>
          <p:cNvSpPr/>
          <p:nvPr userDrawn="1"/>
        </p:nvSpPr>
        <p:spPr bwMode="auto">
          <a:xfrm>
            <a:off x="7105337" y="6272045"/>
            <a:ext cx="1585370" cy="174586"/>
          </a:xfrm>
          <a:prstGeom prst="rect">
            <a:avLst/>
          </a:prstGeom>
        </p:spPr>
        <p:txBody>
          <a:bodyPr wrap="none" lIns="0" tIns="0" rIns="0" bIns="0">
            <a:noAutofit/>
          </a:bodyPr>
          <a:lstStyle/>
          <a:p>
            <a:pPr eaLnBrk="1" hangingPunct="1"/>
            <a:r>
              <a:rPr lang="en-US" sz="1500" b="1" baseline="30000" dirty="0">
                <a:solidFill>
                  <a:srgbClr val="000000"/>
                </a:solidFill>
                <a:ea typeface="+mn-ea"/>
              </a:rPr>
              <a:t>Proprietary &amp; Confidential</a:t>
            </a:r>
            <a:endParaRPr lang="en-US" sz="1500" b="1" dirty="0">
              <a:solidFill>
                <a:srgbClr val="000000"/>
              </a:solidFill>
              <a:ea typeface="+mn-ea"/>
            </a:endParaRPr>
          </a:p>
        </p:txBody>
      </p:sp>
      <p:pic>
        <p:nvPicPr>
          <p:cNvPr id="68" name="Picture 2" descr="C:\Users\n610821\Desktop\sant-MReg_positivo_RGB.300.jpg"/>
          <p:cNvPicPr>
            <a:picLocks noChangeAspect="1" noChangeArrowheads="1"/>
          </p:cNvPicPr>
          <p:nvPr userDrawn="1"/>
        </p:nvPicPr>
        <p:blipFill rotWithShape="1">
          <a:blip r:embed="rId23" cstate="print">
            <a:extLst>
              <a:ext uri="{28A0092B-C50C-407E-A947-70E740481C1C}">
                <a14:useLocalDpi xmlns:a14="http://schemas.microsoft.com/office/drawing/2010/main" val="0"/>
              </a:ext>
            </a:extLst>
          </a:blip>
          <a:srcRect l="3365" t="10058" b="18889"/>
          <a:stretch/>
        </p:blipFill>
        <p:spPr bwMode="auto">
          <a:xfrm>
            <a:off x="7067862" y="6435717"/>
            <a:ext cx="1650043" cy="353587"/>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p:cNvSpPr/>
          <p:nvPr userDrawn="1"/>
        </p:nvSpPr>
        <p:spPr bwMode="auto">
          <a:xfrm>
            <a:off x="331787" y="6591082"/>
            <a:ext cx="1562992" cy="230832"/>
          </a:xfrm>
          <a:prstGeom prst="rect">
            <a:avLst/>
          </a:prstGeom>
        </p:spPr>
        <p:txBody>
          <a:bodyPr wrap="none" lIns="0" tIns="0" rIns="0" bIns="0">
            <a:spAutoFit/>
          </a:bodyPr>
          <a:lstStyle/>
          <a:p>
            <a:pPr eaLnBrk="1" hangingPunct="1"/>
            <a:r>
              <a:rPr lang="en-US" sz="1500" b="1" baseline="30000" dirty="0" smtClean="0">
                <a:solidFill>
                  <a:srgbClr val="000000"/>
                </a:solidFill>
                <a:ea typeface="+mn-ea"/>
              </a:rPr>
              <a:t>Santander Holdings USA</a:t>
            </a:r>
            <a:endParaRPr lang="en-US" sz="1500" b="1" dirty="0">
              <a:solidFill>
                <a:srgbClr val="000000"/>
              </a:solidFill>
              <a:ea typeface="+mn-ea"/>
            </a:endParaRPr>
          </a:p>
        </p:txBody>
      </p:sp>
      <p:pic>
        <p:nvPicPr>
          <p:cNvPr id="70" name="Picture 2"/>
          <p:cNvPicPr>
            <a:picLocks noChangeArrowheads="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331787" y="811682"/>
            <a:ext cx="8461375"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4364613"/>
      </p:ext>
    </p:extLst>
  </p:cSld>
  <p:clrMap bg1="lt1" tx1="dk1" bg2="lt2" tx2="dk2" accent1="accent1" accent2="accent2" accent3="accent3" accent4="accent4" accent5="accent5" accent6="accent6" hlink="hlink" folHlink="folHlink"/>
  <p:sldLayoutIdLst>
    <p:sldLayoutId id="2147483885" r:id="rId1"/>
    <p:sldLayoutId id="2147483886" r:id="rId2"/>
  </p:sldLayoutIdLst>
  <p:timing>
    <p:tnLst>
      <p:par>
        <p:cTn id="1" dur="indefinite" restart="never" nodeType="tmRoot"/>
      </p:par>
    </p:tnLst>
  </p:timing>
  <p:hf hdr="0" ftr="0" dt="0"/>
  <p:txStyles>
    <p:titleStyle>
      <a:lvl1pPr algn="l" defTabSz="913526" rtl="0" eaLnBrk="1" fontAlgn="base" hangingPunct="1">
        <a:spcBef>
          <a:spcPct val="0"/>
        </a:spcBef>
        <a:spcAft>
          <a:spcPct val="0"/>
        </a:spcAft>
        <a:tabLst>
          <a:tab pos="275353" algn="l"/>
        </a:tabLst>
        <a:defRPr sz="2000" b="1" baseline="0">
          <a:solidFill>
            <a:schemeClr val="tx2"/>
          </a:solidFill>
          <a:latin typeface="+mj-lt"/>
          <a:ea typeface="+mj-ea"/>
          <a:cs typeface="+mj-cs"/>
        </a:defRPr>
      </a:lvl1pPr>
      <a:lvl2pPr algn="l" defTabSz="913526" rtl="0" eaLnBrk="1" fontAlgn="base" hangingPunct="1">
        <a:spcBef>
          <a:spcPct val="0"/>
        </a:spcBef>
        <a:spcAft>
          <a:spcPct val="0"/>
        </a:spcAft>
        <a:defRPr sz="1900" b="1">
          <a:solidFill>
            <a:schemeClr val="tx2"/>
          </a:solidFill>
          <a:latin typeface="Arial" charset="0"/>
        </a:defRPr>
      </a:lvl2pPr>
      <a:lvl3pPr algn="l" defTabSz="913526" rtl="0" eaLnBrk="1" fontAlgn="base" hangingPunct="1">
        <a:spcBef>
          <a:spcPct val="0"/>
        </a:spcBef>
        <a:spcAft>
          <a:spcPct val="0"/>
        </a:spcAft>
        <a:defRPr sz="1900" b="1">
          <a:solidFill>
            <a:schemeClr val="tx2"/>
          </a:solidFill>
          <a:latin typeface="Arial" charset="0"/>
        </a:defRPr>
      </a:lvl3pPr>
      <a:lvl4pPr algn="l" defTabSz="913526" rtl="0" eaLnBrk="1" fontAlgn="base" hangingPunct="1">
        <a:spcBef>
          <a:spcPct val="0"/>
        </a:spcBef>
        <a:spcAft>
          <a:spcPct val="0"/>
        </a:spcAft>
        <a:defRPr sz="1900" b="1">
          <a:solidFill>
            <a:schemeClr val="tx2"/>
          </a:solidFill>
          <a:latin typeface="Arial" charset="0"/>
        </a:defRPr>
      </a:lvl4pPr>
      <a:lvl5pPr algn="l" defTabSz="913526" rtl="0" eaLnBrk="1" fontAlgn="base" hangingPunct="1">
        <a:spcBef>
          <a:spcPct val="0"/>
        </a:spcBef>
        <a:spcAft>
          <a:spcPct val="0"/>
        </a:spcAft>
        <a:defRPr sz="1900" b="1">
          <a:solidFill>
            <a:schemeClr val="tx2"/>
          </a:solidFill>
          <a:latin typeface="Arial" charset="0"/>
        </a:defRPr>
      </a:lvl5pPr>
      <a:lvl6pPr marL="466481" algn="l" defTabSz="913526" rtl="0" eaLnBrk="1" fontAlgn="base" hangingPunct="1">
        <a:spcBef>
          <a:spcPct val="0"/>
        </a:spcBef>
        <a:spcAft>
          <a:spcPct val="0"/>
        </a:spcAft>
        <a:defRPr sz="1900" b="1">
          <a:solidFill>
            <a:schemeClr val="tx2"/>
          </a:solidFill>
          <a:latin typeface="Arial" charset="0"/>
        </a:defRPr>
      </a:lvl6pPr>
      <a:lvl7pPr marL="932962" algn="l" defTabSz="913526" rtl="0" eaLnBrk="1" fontAlgn="base" hangingPunct="1">
        <a:spcBef>
          <a:spcPct val="0"/>
        </a:spcBef>
        <a:spcAft>
          <a:spcPct val="0"/>
        </a:spcAft>
        <a:defRPr sz="1900" b="1">
          <a:solidFill>
            <a:schemeClr val="tx2"/>
          </a:solidFill>
          <a:latin typeface="Arial" charset="0"/>
        </a:defRPr>
      </a:lvl7pPr>
      <a:lvl8pPr marL="1399443" algn="l" defTabSz="913526" rtl="0" eaLnBrk="1" fontAlgn="base" hangingPunct="1">
        <a:spcBef>
          <a:spcPct val="0"/>
        </a:spcBef>
        <a:spcAft>
          <a:spcPct val="0"/>
        </a:spcAft>
        <a:defRPr sz="1900" b="1">
          <a:solidFill>
            <a:schemeClr val="tx2"/>
          </a:solidFill>
          <a:latin typeface="Arial" charset="0"/>
        </a:defRPr>
      </a:lvl8pPr>
      <a:lvl9pPr marL="1865925" algn="l" defTabSz="913526" rtl="0" eaLnBrk="1" fontAlgn="base" hangingPunct="1">
        <a:spcBef>
          <a:spcPct val="0"/>
        </a:spcBef>
        <a:spcAft>
          <a:spcPct val="0"/>
        </a:spcAft>
        <a:defRPr sz="1900" b="1">
          <a:solidFill>
            <a:schemeClr val="tx2"/>
          </a:solidFill>
          <a:latin typeface="Arial" charset="0"/>
        </a:defRPr>
      </a:lvl9pPr>
    </p:titleStyle>
    <p:bodyStyle>
      <a:lvl1pPr marL="0" indent="0" algn="l" defTabSz="913526"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pitchFamily="34" charset="0"/>
        <a:buChar char="•"/>
        <a:defRPr sz="1600"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00000"/>
        <a:buFont typeface="Arial" pitchFamily="34" charset="0"/>
        <a:buChar char="•"/>
        <a:defRPr sz="1600"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32962" rtl="0" eaLnBrk="1" latinLnBrk="0" hangingPunct="1">
        <a:defRPr sz="1800" kern="1200">
          <a:solidFill>
            <a:schemeClr val="tx1"/>
          </a:solidFill>
          <a:latin typeface="+mn-lt"/>
          <a:ea typeface="+mn-ea"/>
          <a:cs typeface="+mn-cs"/>
        </a:defRPr>
      </a:lvl1pPr>
      <a:lvl2pPr marL="466481" algn="l" defTabSz="932962" rtl="0" eaLnBrk="1" latinLnBrk="0" hangingPunct="1">
        <a:defRPr sz="1800" kern="1200">
          <a:solidFill>
            <a:schemeClr val="tx1"/>
          </a:solidFill>
          <a:latin typeface="+mn-lt"/>
          <a:ea typeface="+mn-ea"/>
          <a:cs typeface="+mn-cs"/>
        </a:defRPr>
      </a:lvl2pPr>
      <a:lvl3pPr marL="932962" algn="l" defTabSz="932962" rtl="0" eaLnBrk="1" latinLnBrk="0" hangingPunct="1">
        <a:defRPr sz="1800" kern="1200">
          <a:solidFill>
            <a:schemeClr val="tx1"/>
          </a:solidFill>
          <a:latin typeface="+mn-lt"/>
          <a:ea typeface="+mn-ea"/>
          <a:cs typeface="+mn-cs"/>
        </a:defRPr>
      </a:lvl3pPr>
      <a:lvl4pPr marL="1399443" algn="l" defTabSz="932962" rtl="0" eaLnBrk="1" latinLnBrk="0" hangingPunct="1">
        <a:defRPr sz="1800" kern="1200">
          <a:solidFill>
            <a:schemeClr val="tx1"/>
          </a:solidFill>
          <a:latin typeface="+mn-lt"/>
          <a:ea typeface="+mn-ea"/>
          <a:cs typeface="+mn-cs"/>
        </a:defRPr>
      </a:lvl4pPr>
      <a:lvl5pPr marL="1865925" algn="l" defTabSz="932962" rtl="0" eaLnBrk="1" latinLnBrk="0" hangingPunct="1">
        <a:defRPr sz="1800" kern="1200">
          <a:solidFill>
            <a:schemeClr val="tx1"/>
          </a:solidFill>
          <a:latin typeface="+mn-lt"/>
          <a:ea typeface="+mn-ea"/>
          <a:cs typeface="+mn-cs"/>
        </a:defRPr>
      </a:lvl5pPr>
      <a:lvl6pPr marL="2332406" algn="l" defTabSz="932962" rtl="0" eaLnBrk="1" latinLnBrk="0" hangingPunct="1">
        <a:defRPr sz="1800" kern="1200">
          <a:solidFill>
            <a:schemeClr val="tx1"/>
          </a:solidFill>
          <a:latin typeface="+mn-lt"/>
          <a:ea typeface="+mn-ea"/>
          <a:cs typeface="+mn-cs"/>
        </a:defRPr>
      </a:lvl6pPr>
      <a:lvl7pPr marL="2798887" algn="l" defTabSz="932962" rtl="0" eaLnBrk="1" latinLnBrk="0" hangingPunct="1">
        <a:defRPr sz="1800" kern="1200">
          <a:solidFill>
            <a:schemeClr val="tx1"/>
          </a:solidFill>
          <a:latin typeface="+mn-lt"/>
          <a:ea typeface="+mn-ea"/>
          <a:cs typeface="+mn-cs"/>
        </a:defRPr>
      </a:lvl7pPr>
      <a:lvl8pPr marL="3265368" algn="l" defTabSz="932962" rtl="0" eaLnBrk="1" latinLnBrk="0" hangingPunct="1">
        <a:defRPr sz="1800" kern="1200">
          <a:solidFill>
            <a:schemeClr val="tx1"/>
          </a:solidFill>
          <a:latin typeface="+mn-lt"/>
          <a:ea typeface="+mn-ea"/>
          <a:cs typeface="+mn-cs"/>
        </a:defRPr>
      </a:lvl8pPr>
      <a:lvl9pPr marL="3731849" algn="l" defTabSz="932962"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2"/>
            </p:custDataLst>
            <p:extLst>
              <p:ext uri="{D42A27DB-BD31-4B8C-83A1-F6EECF244321}">
                <p14:modId xmlns:p14="http://schemas.microsoft.com/office/powerpoint/2010/main" val="133871664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4634" name="think-cell Slide" r:id="rId13" imgW="270" imgH="270" progId="TCLayout.ActiveDocument.1">
                  <p:embed/>
                </p:oleObj>
              </mc:Choice>
              <mc:Fallback>
                <p:oleObj name="think-cell Slide" r:id="rId13" imgW="270" imgH="270" progId="TCLayout.ActiveDocument.1">
                  <p:embed/>
                  <p:pic>
                    <p:nvPicPr>
                      <p:cNvPr id="0" name=""/>
                      <p:cNvPicPr/>
                      <p:nvPr/>
                    </p:nvPicPr>
                    <p:blipFill>
                      <a:blip r:embed="rId14"/>
                      <a:stretch>
                        <a:fillRect/>
                      </a:stretch>
                    </p:blipFill>
                    <p:spPr>
                      <a:xfrm>
                        <a:off x="1588" y="1588"/>
                        <a:ext cx="1587" cy="1587"/>
                      </a:xfrm>
                      <a:prstGeom prst="rect">
                        <a:avLst/>
                      </a:prstGeom>
                    </p:spPr>
                  </p:pic>
                </p:oleObj>
              </mc:Fallback>
            </mc:AlternateContent>
          </a:graphicData>
        </a:graphic>
      </p:graphicFrame>
      <p:sp>
        <p:nvSpPr>
          <p:cNvPr id="6" name="Rectangle 5"/>
          <p:cNvSpPr/>
          <p:nvPr/>
        </p:nvSpPr>
        <p:spPr>
          <a:xfrm>
            <a:off x="245957" y="6321262"/>
            <a:ext cx="1747658" cy="323165"/>
          </a:xfrm>
          <a:prstGeom prst="rect">
            <a:avLst/>
          </a:prstGeom>
        </p:spPr>
        <p:txBody>
          <a:bodyPr wrap="none">
            <a:spAutoFit/>
          </a:bodyPr>
          <a:lstStyle/>
          <a:p>
            <a:r>
              <a:rPr lang="en-US" sz="1500" b="1" baseline="30000" dirty="0">
                <a:solidFill>
                  <a:srgbClr val="000000"/>
                </a:solidFill>
              </a:rPr>
              <a:t>Santander Holdings USA</a:t>
            </a:r>
            <a:r>
              <a:rPr lang="en-US" sz="1500" b="1" dirty="0">
                <a:solidFill>
                  <a:srgbClr val="000000"/>
                </a:solidFill>
              </a:rPr>
              <a:t> </a:t>
            </a:r>
          </a:p>
        </p:txBody>
      </p:sp>
      <p:sp>
        <p:nvSpPr>
          <p:cNvPr id="9" name="Rectangle 8"/>
          <p:cNvSpPr/>
          <p:nvPr/>
        </p:nvSpPr>
        <p:spPr>
          <a:xfrm>
            <a:off x="7056664" y="6557993"/>
            <a:ext cx="1992086" cy="323165"/>
          </a:xfrm>
          <a:prstGeom prst="rect">
            <a:avLst/>
          </a:prstGeom>
        </p:spPr>
        <p:txBody>
          <a:bodyPr wrap="square">
            <a:spAutoFit/>
          </a:bodyPr>
          <a:lstStyle/>
          <a:p>
            <a:pPr eaLnBrk="1" fontAlgn="auto" hangingPunct="1">
              <a:spcBef>
                <a:spcPts val="0"/>
              </a:spcBef>
              <a:spcAft>
                <a:spcPts val="0"/>
              </a:spcAft>
              <a:defRPr/>
            </a:pPr>
            <a:r>
              <a:rPr lang="en-US" sz="1500" b="1" kern="0" baseline="30000" dirty="0">
                <a:solidFill>
                  <a:prstClr val="black"/>
                </a:solidFill>
              </a:rPr>
              <a:t>Proprietary &amp; Confidential</a:t>
            </a:r>
            <a:endParaRPr lang="en-US" sz="1500" b="1" kern="0" dirty="0">
              <a:solidFill>
                <a:prstClr val="black"/>
              </a:solidFill>
            </a:endParaRPr>
          </a:p>
        </p:txBody>
      </p:sp>
      <p:pic>
        <p:nvPicPr>
          <p:cNvPr id="10" name="Picture 2" descr="C:\Users\n610821\Desktop\sant-MReg_positivo_RGB.300.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010400" y="6126759"/>
            <a:ext cx="1707505" cy="497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004265"/>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9" r:id="rId9"/>
  </p:sldLayoutIdLst>
  <p:timing>
    <p:tnLst>
      <p:par>
        <p:cT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2" descr="C:\Users\n610821\Desktop\sant-MReg_positivo_RGB.300.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7010400" y="6310036"/>
            <a:ext cx="1707505" cy="4976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a:xfrm>
            <a:off x="245957" y="6536912"/>
            <a:ext cx="1196225" cy="323165"/>
          </a:xfrm>
          <a:prstGeom prst="rect">
            <a:avLst/>
          </a:prstGeom>
        </p:spPr>
        <p:txBody>
          <a:bodyPr wrap="none">
            <a:spAutoFit/>
          </a:bodyPr>
          <a:lstStyle/>
          <a:p>
            <a:pPr eaLnBrk="1" fontAlgn="auto" hangingPunct="1">
              <a:spcBef>
                <a:spcPts val="0"/>
              </a:spcBef>
              <a:spcAft>
                <a:spcPts val="0"/>
              </a:spcAft>
            </a:pPr>
            <a:r>
              <a:rPr lang="en-US" sz="1500" b="1" baseline="30000" dirty="0" smtClean="0">
                <a:solidFill>
                  <a:prstClr val="black"/>
                </a:solidFill>
                <a:latin typeface="Calibri"/>
                <a:ea typeface="+mn-ea"/>
              </a:rPr>
              <a:t>Santander Bancorp</a:t>
            </a:r>
            <a:endParaRPr lang="en-US" sz="1500" b="1" dirty="0">
              <a:solidFill>
                <a:prstClr val="black"/>
              </a:solidFill>
              <a:latin typeface="Calibri"/>
              <a:ea typeface="+mn-ea"/>
            </a:endParaRPr>
          </a:p>
        </p:txBody>
      </p:sp>
      <p:sp>
        <p:nvSpPr>
          <p:cNvPr id="4" name="Rectangle 3"/>
          <p:cNvSpPr/>
          <p:nvPr userDrawn="1"/>
        </p:nvSpPr>
        <p:spPr>
          <a:xfrm>
            <a:off x="7151914" y="6602387"/>
            <a:ext cx="1992086" cy="323165"/>
          </a:xfrm>
          <a:prstGeom prst="rect">
            <a:avLst/>
          </a:prstGeom>
        </p:spPr>
        <p:txBody>
          <a:bodyPr wrap="square">
            <a:spAutoFit/>
          </a:bodyPr>
          <a:lstStyle/>
          <a:p>
            <a:pPr eaLnBrk="1" fontAlgn="auto" hangingPunct="1">
              <a:spcBef>
                <a:spcPts val="0"/>
              </a:spcBef>
              <a:spcAft>
                <a:spcPts val="0"/>
              </a:spcAft>
            </a:pPr>
            <a:r>
              <a:rPr lang="en-US" sz="1500" b="1" baseline="30000" dirty="0">
                <a:solidFill>
                  <a:prstClr val="black"/>
                </a:solidFill>
                <a:latin typeface="Calibri"/>
                <a:ea typeface="+mn-ea"/>
              </a:rPr>
              <a:t>Proprietary &amp; Confidential</a:t>
            </a:r>
            <a:endParaRPr lang="en-US" sz="1500" b="1" dirty="0">
              <a:solidFill>
                <a:prstClr val="black"/>
              </a:solidFill>
              <a:latin typeface="Calibri"/>
              <a:ea typeface="+mn-ea"/>
            </a:endParaRPr>
          </a:p>
        </p:txBody>
      </p:sp>
    </p:spTree>
    <p:extLst>
      <p:ext uri="{BB962C8B-B14F-4D97-AF65-F5344CB8AC3E}">
        <p14:creationId xmlns:p14="http://schemas.microsoft.com/office/powerpoint/2010/main" val="1835005276"/>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Lst>
  <p:timing>
    <p:tnLst>
      <p:par>
        <p:cT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notesSlide" Target="../notesSlides/notesSlide24.xml"/><Relationship Id="rId7" Type="http://schemas.openxmlformats.org/officeDocument/2006/relationships/package" Target="../embeddings/Microsoft_Excel_Worksheet2.xlsx"/><Relationship Id="rId12"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vmlDrawing" Target="../drawings/vmlDrawing17.vml"/><Relationship Id="rId6" Type="http://schemas.openxmlformats.org/officeDocument/2006/relationships/oleObject" Target="../embeddings/oleObject17.bin"/><Relationship Id="rId11" Type="http://schemas.openxmlformats.org/officeDocument/2006/relationships/image" Target="../media/image18.emf"/><Relationship Id="rId5" Type="http://schemas.openxmlformats.org/officeDocument/2006/relationships/chart" Target="../charts/chart1.xml"/><Relationship Id="rId10" Type="http://schemas.openxmlformats.org/officeDocument/2006/relationships/package" Target="../embeddings/Microsoft_Excel_Worksheet3.xlsx"/><Relationship Id="rId4" Type="http://schemas.openxmlformats.org/officeDocument/2006/relationships/image" Target="../media/image19.png"/><Relationship Id="rId9" Type="http://schemas.openxmlformats.org/officeDocument/2006/relationships/oleObject" Target="../embeddings/oleObject18.bin"/></Relationships>
</file>

<file path=ppt/slides/_rels/slide26.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notesSlide" Target="../notesSlides/notesSlide25.xml"/><Relationship Id="rId7" Type="http://schemas.openxmlformats.org/officeDocument/2006/relationships/package" Target="../embeddings/Microsoft_Excel_Worksheet5.xlsx"/><Relationship Id="rId12"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vmlDrawing" Target="../drawings/vmlDrawing18.vml"/><Relationship Id="rId6" Type="http://schemas.openxmlformats.org/officeDocument/2006/relationships/oleObject" Target="../embeddings/oleObject19.bin"/><Relationship Id="rId11" Type="http://schemas.openxmlformats.org/officeDocument/2006/relationships/image" Target="../media/image17.emf"/><Relationship Id="rId5" Type="http://schemas.openxmlformats.org/officeDocument/2006/relationships/chart" Target="../charts/chart2.xml"/><Relationship Id="rId10" Type="http://schemas.openxmlformats.org/officeDocument/2006/relationships/package" Target="../embeddings/Microsoft_Excel_Worksheet6.xlsx"/><Relationship Id="rId4" Type="http://schemas.openxmlformats.org/officeDocument/2006/relationships/image" Target="../media/image19.png"/><Relationship Id="rId9" Type="http://schemas.openxmlformats.org/officeDocument/2006/relationships/oleObject" Target="../embeddings/oleObject20.bin"/></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notesSlide" Target="../notesSlides/notesSlide26.xml"/><Relationship Id="rId7" Type="http://schemas.openxmlformats.org/officeDocument/2006/relationships/image" Target="../media/image20.emf"/><Relationship Id="rId12"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vmlDrawing" Target="../drawings/vmlDrawing19.vml"/><Relationship Id="rId6" Type="http://schemas.openxmlformats.org/officeDocument/2006/relationships/package" Target="../embeddings/Microsoft_Excel_Worksheet8.xlsx"/><Relationship Id="rId11" Type="http://schemas.openxmlformats.org/officeDocument/2006/relationships/image" Target="../media/image19.png"/><Relationship Id="rId5" Type="http://schemas.openxmlformats.org/officeDocument/2006/relationships/oleObject" Target="../embeddings/oleObject21.bin"/><Relationship Id="rId10" Type="http://schemas.openxmlformats.org/officeDocument/2006/relationships/image" Target="../media/image21.emf"/><Relationship Id="rId4" Type="http://schemas.openxmlformats.org/officeDocument/2006/relationships/chart" Target="../charts/chart3.xml"/><Relationship Id="rId9" Type="http://schemas.openxmlformats.org/officeDocument/2006/relationships/package" Target="../embeddings/Microsoft_Excel_Worksheet9.xlsx"/></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package" Target="../embeddings/Microsoft_Excel_Worksheet11.xlsx"/><Relationship Id="rId3" Type="http://schemas.openxmlformats.org/officeDocument/2006/relationships/notesSlide" Target="../notesSlides/notesSlide28.xml"/><Relationship Id="rId7" Type="http://schemas.openxmlformats.org/officeDocument/2006/relationships/oleObject" Target="../embeddings/oleObject23.bin"/><Relationship Id="rId12" Type="http://schemas.openxmlformats.org/officeDocument/2006/relationships/image" Target="../media/image23.emf"/><Relationship Id="rId2" Type="http://schemas.openxmlformats.org/officeDocument/2006/relationships/slideLayout" Target="../slideLayouts/slideLayout6.xml"/><Relationship Id="rId1" Type="http://schemas.openxmlformats.org/officeDocument/2006/relationships/vmlDrawing" Target="../drawings/vmlDrawing20.vml"/><Relationship Id="rId6" Type="http://schemas.openxmlformats.org/officeDocument/2006/relationships/image" Target="../media/image19.png"/><Relationship Id="rId11" Type="http://schemas.openxmlformats.org/officeDocument/2006/relationships/package" Target="../embeddings/Microsoft_Excel_Worksheet12.xlsx"/><Relationship Id="rId5" Type="http://schemas.openxmlformats.org/officeDocument/2006/relationships/image" Target="../media/image2.png"/><Relationship Id="rId10" Type="http://schemas.openxmlformats.org/officeDocument/2006/relationships/oleObject" Target="../embeddings/oleObject24.bin"/><Relationship Id="rId4" Type="http://schemas.openxmlformats.org/officeDocument/2006/relationships/chart" Target="../charts/chart4.xml"/><Relationship Id="rId9" Type="http://schemas.openxmlformats.org/officeDocument/2006/relationships/image" Target="../media/image22.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4.xml"/></Relationships>
</file>

<file path=ppt/slides/_rels/slide30.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notesSlide" Target="../notesSlides/notesSlide29.xml"/><Relationship Id="rId7" Type="http://schemas.openxmlformats.org/officeDocument/2006/relationships/package" Target="../embeddings/Microsoft_Excel_Worksheet14.xlsx"/><Relationship Id="rId12"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vmlDrawing" Target="../drawings/vmlDrawing21.vml"/><Relationship Id="rId6" Type="http://schemas.openxmlformats.org/officeDocument/2006/relationships/oleObject" Target="../embeddings/oleObject25.bin"/><Relationship Id="rId11" Type="http://schemas.openxmlformats.org/officeDocument/2006/relationships/image" Target="../media/image25.emf"/><Relationship Id="rId5" Type="http://schemas.openxmlformats.org/officeDocument/2006/relationships/chart" Target="../charts/chart5.xml"/><Relationship Id="rId10" Type="http://schemas.openxmlformats.org/officeDocument/2006/relationships/package" Target="../embeddings/Microsoft_Excel_Worksheet15.xlsx"/><Relationship Id="rId4" Type="http://schemas.openxmlformats.org/officeDocument/2006/relationships/image" Target="../media/image19.png"/><Relationship Id="rId9" Type="http://schemas.openxmlformats.org/officeDocument/2006/relationships/oleObject" Target="../embeddings/oleObject26.bin"/></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notesSlide" Target="../notesSlides/notesSlide31.xml"/><Relationship Id="rId7" Type="http://schemas.openxmlformats.org/officeDocument/2006/relationships/package" Target="../embeddings/Microsoft_Excel_Worksheet17.xlsx"/><Relationship Id="rId12"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vmlDrawing" Target="../drawings/vmlDrawing22.vml"/><Relationship Id="rId6" Type="http://schemas.openxmlformats.org/officeDocument/2006/relationships/oleObject" Target="../embeddings/oleObject27.bin"/><Relationship Id="rId11" Type="http://schemas.openxmlformats.org/officeDocument/2006/relationships/image" Target="../media/image27.emf"/><Relationship Id="rId5" Type="http://schemas.openxmlformats.org/officeDocument/2006/relationships/image" Target="../media/image19.png"/><Relationship Id="rId10" Type="http://schemas.openxmlformats.org/officeDocument/2006/relationships/package" Target="../embeddings/Microsoft_Excel_Worksheet18.xlsx"/><Relationship Id="rId4" Type="http://schemas.openxmlformats.org/officeDocument/2006/relationships/chart" Target="../charts/chart6.xml"/><Relationship Id="rId9" Type="http://schemas.openxmlformats.org/officeDocument/2006/relationships/oleObject" Target="../embeddings/oleObject28.bin"/></Relationships>
</file>

<file path=ppt/slides/_rels/slide33.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notesSlide" Target="../notesSlides/notesSlide32.xml"/><Relationship Id="rId7" Type="http://schemas.openxmlformats.org/officeDocument/2006/relationships/package" Target="../embeddings/Microsoft_Excel_Worksheet20.xlsx"/><Relationship Id="rId12"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vmlDrawing" Target="../drawings/vmlDrawing23.vml"/><Relationship Id="rId6" Type="http://schemas.openxmlformats.org/officeDocument/2006/relationships/oleObject" Target="../embeddings/oleObject29.bin"/><Relationship Id="rId11" Type="http://schemas.openxmlformats.org/officeDocument/2006/relationships/image" Target="../media/image29.emf"/><Relationship Id="rId5" Type="http://schemas.openxmlformats.org/officeDocument/2006/relationships/image" Target="../media/image19.png"/><Relationship Id="rId10" Type="http://schemas.openxmlformats.org/officeDocument/2006/relationships/package" Target="../embeddings/Microsoft_Excel_Worksheet21.xlsx"/><Relationship Id="rId4" Type="http://schemas.openxmlformats.org/officeDocument/2006/relationships/chart" Target="../charts/chart7.xml"/><Relationship Id="rId9" Type="http://schemas.openxmlformats.org/officeDocument/2006/relationships/oleObject" Target="../embeddings/oleObject30.bin"/></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32.bin"/><Relationship Id="rId3" Type="http://schemas.openxmlformats.org/officeDocument/2006/relationships/notesSlide" Target="../notesSlides/notesSlide33.xml"/><Relationship Id="rId7" Type="http://schemas.openxmlformats.org/officeDocument/2006/relationships/image" Target="../media/image30.emf"/><Relationship Id="rId12"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vmlDrawing" Target="../drawings/vmlDrawing24.vml"/><Relationship Id="rId6" Type="http://schemas.openxmlformats.org/officeDocument/2006/relationships/package" Target="../embeddings/Microsoft_Excel_Worksheet22.xlsx"/><Relationship Id="rId11" Type="http://schemas.openxmlformats.org/officeDocument/2006/relationships/chart" Target="../charts/chart8.xml"/><Relationship Id="rId5" Type="http://schemas.openxmlformats.org/officeDocument/2006/relationships/oleObject" Target="../embeddings/oleObject31.bin"/><Relationship Id="rId10" Type="http://schemas.openxmlformats.org/officeDocument/2006/relationships/image" Target="../media/image31.emf"/><Relationship Id="rId4" Type="http://schemas.openxmlformats.org/officeDocument/2006/relationships/image" Target="../media/image19.png"/><Relationship Id="rId9" Type="http://schemas.openxmlformats.org/officeDocument/2006/relationships/package" Target="../embeddings/Microsoft_Excel_Worksheet23.xlsx"/></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notesSlide" Target="../notesSlides/notesSlide34.xml"/><Relationship Id="rId7" Type="http://schemas.openxmlformats.org/officeDocument/2006/relationships/image" Target="../media/image32.emf"/><Relationship Id="rId2" Type="http://schemas.openxmlformats.org/officeDocument/2006/relationships/slideLayout" Target="../slideLayouts/slideLayout6.xml"/><Relationship Id="rId1" Type="http://schemas.openxmlformats.org/officeDocument/2006/relationships/vmlDrawing" Target="../drawings/vmlDrawing25.vml"/><Relationship Id="rId6" Type="http://schemas.openxmlformats.org/officeDocument/2006/relationships/package" Target="../embeddings/Microsoft_Excel_Worksheet26.xlsx"/><Relationship Id="rId11" Type="http://schemas.openxmlformats.org/officeDocument/2006/relationships/image" Target="../media/image2.png"/><Relationship Id="rId5" Type="http://schemas.openxmlformats.org/officeDocument/2006/relationships/oleObject" Target="../embeddings/oleObject33.bin"/><Relationship Id="rId10" Type="http://schemas.openxmlformats.org/officeDocument/2006/relationships/image" Target="../media/image33.emf"/><Relationship Id="rId4" Type="http://schemas.openxmlformats.org/officeDocument/2006/relationships/chart" Target="../charts/chart9.xml"/><Relationship Id="rId9" Type="http://schemas.openxmlformats.org/officeDocument/2006/relationships/package" Target="../embeddings/Microsoft_Excel_Worksheet27.xlsx"/></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36.bin"/><Relationship Id="rId3" Type="http://schemas.openxmlformats.org/officeDocument/2006/relationships/notesSlide" Target="../notesSlides/notesSlide37.xml"/><Relationship Id="rId7" Type="http://schemas.openxmlformats.org/officeDocument/2006/relationships/image" Target="../media/image34.emf"/><Relationship Id="rId2" Type="http://schemas.openxmlformats.org/officeDocument/2006/relationships/slideLayout" Target="../slideLayouts/slideLayout6.xml"/><Relationship Id="rId1" Type="http://schemas.openxmlformats.org/officeDocument/2006/relationships/vmlDrawing" Target="../drawings/vmlDrawing26.vml"/><Relationship Id="rId6" Type="http://schemas.openxmlformats.org/officeDocument/2006/relationships/package" Target="../embeddings/Microsoft_Excel_Worksheet29.xlsx"/><Relationship Id="rId11" Type="http://schemas.openxmlformats.org/officeDocument/2006/relationships/image" Target="../media/image2.png"/><Relationship Id="rId5" Type="http://schemas.openxmlformats.org/officeDocument/2006/relationships/oleObject" Target="../embeddings/oleObject35.bin"/><Relationship Id="rId10" Type="http://schemas.openxmlformats.org/officeDocument/2006/relationships/image" Target="../media/image35.emf"/><Relationship Id="rId4" Type="http://schemas.openxmlformats.org/officeDocument/2006/relationships/chart" Target="../charts/chart10.xml"/><Relationship Id="rId9" Type="http://schemas.openxmlformats.org/officeDocument/2006/relationships/package" Target="../embeddings/Microsoft_Excel_Worksheet30.xlsx"/></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tags" Target="../tags/tag33.xml"/><Relationship Id="rId7" Type="http://schemas.openxmlformats.org/officeDocument/2006/relationships/image" Target="../media/image10.emf"/><Relationship Id="rId2" Type="http://schemas.openxmlformats.org/officeDocument/2006/relationships/tags" Target="../tags/tag32.xml"/><Relationship Id="rId1" Type="http://schemas.openxmlformats.org/officeDocument/2006/relationships/vmlDrawing" Target="../drawings/vmlDrawing16.vml"/><Relationship Id="rId6" Type="http://schemas.openxmlformats.org/officeDocument/2006/relationships/oleObject" Target="../embeddings/oleObject16.bin"/><Relationship Id="rId5" Type="http://schemas.openxmlformats.org/officeDocument/2006/relationships/notesSlide" Target="../notesSlides/notesSlide3.xml"/><Relationship Id="rId4" Type="http://schemas.openxmlformats.org/officeDocument/2006/relationships/slideLayout" Target="../slideLayouts/slideLayout63.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4.xml"/></Relationships>
</file>

<file path=ppt/slides/_rels/slide5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2.png"/><Relationship Id="rId1" Type="http://schemas.openxmlformats.org/officeDocument/2006/relationships/slideLayout" Target="../slideLayouts/slideLayout9.xml"/><Relationship Id="rId6" Type="http://schemas.openxmlformats.org/officeDocument/2006/relationships/image" Target="../media/image42.png"/><Relationship Id="rId5" Type="http://schemas.openxmlformats.org/officeDocument/2006/relationships/image" Target="../media/image41.emf"/><Relationship Id="rId4" Type="http://schemas.openxmlformats.org/officeDocument/2006/relationships/image" Target="../media/image40.emf"/></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11.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8" Type="http://schemas.openxmlformats.org/officeDocument/2006/relationships/chart" Target="../charts/chart17.xml"/><Relationship Id="rId3" Type="http://schemas.openxmlformats.org/officeDocument/2006/relationships/chart" Target="../charts/chart12.xml"/><Relationship Id="rId7" Type="http://schemas.openxmlformats.org/officeDocument/2006/relationships/chart" Target="../charts/chart16.xml"/><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chart" Target="../charts/chart15.xml"/><Relationship Id="rId5" Type="http://schemas.openxmlformats.org/officeDocument/2006/relationships/chart" Target="../charts/chart14.xml"/><Relationship Id="rId4" Type="http://schemas.openxmlformats.org/officeDocument/2006/relationships/chart" Target="../charts/chart13.xml"/><Relationship Id="rId9"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338931" y="2963670"/>
            <a:ext cx="8142287" cy="350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fontAlgn="auto">
              <a:lnSpc>
                <a:spcPts val="2700"/>
              </a:lnSpc>
              <a:spcAft>
                <a:spcPts val="600"/>
              </a:spcAft>
            </a:pPr>
            <a:r>
              <a:rPr lang="en-US" b="1" dirty="0" smtClean="0">
                <a:solidFill>
                  <a:srgbClr val="FF0000"/>
                </a:solidFill>
                <a:latin typeface="Arial"/>
                <a:cs typeface="Arial"/>
              </a:rPr>
              <a:t>ENTERPRISE RISK MANAGEMENT COMMITTEE</a:t>
            </a:r>
            <a:endParaRPr lang="en-US" b="1" dirty="0">
              <a:solidFill>
                <a:srgbClr val="FF0000"/>
              </a:solidFill>
              <a:latin typeface="Arial"/>
              <a:cs typeface="Arial"/>
            </a:endParaRPr>
          </a:p>
        </p:txBody>
      </p:sp>
      <p:sp>
        <p:nvSpPr>
          <p:cNvPr id="9" name="5 CuadroTexto"/>
          <p:cNvSpPr txBox="1"/>
          <p:nvPr/>
        </p:nvSpPr>
        <p:spPr>
          <a:xfrm>
            <a:off x="3286664" y="174075"/>
            <a:ext cx="5606672" cy="307777"/>
          </a:xfrm>
          <a:prstGeom prst="rect">
            <a:avLst/>
          </a:prstGeom>
          <a:noFill/>
        </p:spPr>
        <p:txBody>
          <a:bodyPr wrap="square">
            <a:spAutoFit/>
          </a:bodyPr>
          <a:lstStyle/>
          <a:p>
            <a:pPr algn="r" fontAlgn="auto">
              <a:spcBef>
                <a:spcPts val="0"/>
              </a:spcBef>
              <a:spcAft>
                <a:spcPts val="0"/>
              </a:spcAft>
              <a:defRPr/>
            </a:pPr>
            <a:r>
              <a:rPr lang="en-US" sz="1400" b="1" dirty="0" smtClean="0">
                <a:solidFill>
                  <a:srgbClr val="000000"/>
                </a:solidFill>
                <a:latin typeface="Arial"/>
                <a:cs typeface="Arial"/>
              </a:rPr>
              <a:t>For Information</a:t>
            </a:r>
          </a:p>
        </p:txBody>
      </p:sp>
      <p:sp>
        <p:nvSpPr>
          <p:cNvPr id="11" name="Rectangle 10"/>
          <p:cNvSpPr>
            <a:spLocks noChangeArrowheads="1"/>
          </p:cNvSpPr>
          <p:nvPr/>
        </p:nvSpPr>
        <p:spPr bwMode="auto">
          <a:xfrm>
            <a:off x="331787" y="4349163"/>
            <a:ext cx="814228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fontAlgn="auto">
              <a:lnSpc>
                <a:spcPct val="120000"/>
              </a:lnSpc>
              <a:spcAft>
                <a:spcPts val="0"/>
              </a:spcAft>
            </a:pPr>
            <a:r>
              <a:rPr lang="en-US" sz="1800" dirty="0" smtClean="0">
                <a:solidFill>
                  <a:schemeClr val="bg1">
                    <a:lumMod val="50000"/>
                  </a:schemeClr>
                </a:solidFill>
                <a:latin typeface="Arial"/>
                <a:cs typeface="Arial"/>
              </a:rPr>
              <a:t>Presenter: Blanca Nieves, ERM Manager</a:t>
            </a:r>
            <a:endParaRPr lang="en-US" sz="1800" dirty="0">
              <a:solidFill>
                <a:schemeClr val="bg1">
                  <a:lumMod val="50000"/>
                </a:schemeClr>
              </a:solidFill>
              <a:latin typeface="Arial"/>
              <a:cs typeface="Arial"/>
            </a:endParaRPr>
          </a:p>
          <a:p>
            <a:pPr fontAlgn="auto">
              <a:lnSpc>
                <a:spcPct val="120000"/>
              </a:lnSpc>
              <a:spcAft>
                <a:spcPts val="0"/>
              </a:spcAft>
            </a:pPr>
            <a:endParaRPr lang="en-US" sz="1200" i="1" dirty="0">
              <a:solidFill>
                <a:schemeClr val="bg1">
                  <a:lumMod val="50000"/>
                </a:schemeClr>
              </a:solidFill>
              <a:latin typeface="Arial"/>
              <a:cs typeface="Arial"/>
            </a:endParaRPr>
          </a:p>
        </p:txBody>
      </p:sp>
      <p:sp>
        <p:nvSpPr>
          <p:cNvPr id="12" name="Rectangle 11"/>
          <p:cNvSpPr>
            <a:spLocks noChangeArrowheads="1"/>
          </p:cNvSpPr>
          <p:nvPr/>
        </p:nvSpPr>
        <p:spPr bwMode="auto">
          <a:xfrm>
            <a:off x="338931" y="3313765"/>
            <a:ext cx="8142287"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eaLnBrk="0" hangingPunct="0">
              <a:lnSpc>
                <a:spcPts val="2700"/>
              </a:lnSpc>
              <a:spcBef>
                <a:spcPct val="0"/>
              </a:spcBef>
              <a:spcAft>
                <a:spcPts val="600"/>
              </a:spcAft>
            </a:pPr>
            <a:r>
              <a:rPr lang="en-US" sz="2000" b="1" dirty="0" smtClean="0">
                <a:solidFill>
                  <a:prstClr val="black"/>
                </a:solidFill>
                <a:latin typeface="Arial" panose="020B0604020202020204" pitchFamily="34" charset="0"/>
                <a:cs typeface="Arial" panose="020B0604020202020204" pitchFamily="34" charset="0"/>
              </a:rPr>
              <a:t>Monthly Risk Report as of June 2016</a:t>
            </a:r>
            <a:endParaRPr lang="en-US" sz="2000" b="1" dirty="0">
              <a:solidFill>
                <a:prstClr val="black"/>
              </a:solidFill>
              <a:latin typeface="Arial" panose="020B0604020202020204" pitchFamily="34" charset="0"/>
              <a:cs typeface="Arial" panose="020B0604020202020204" pitchFamily="34" charset="0"/>
            </a:endParaRPr>
          </a:p>
          <a:p>
            <a:pPr eaLnBrk="0" hangingPunct="0">
              <a:lnSpc>
                <a:spcPts val="2700"/>
              </a:lnSpc>
              <a:spcBef>
                <a:spcPct val="0"/>
              </a:spcBef>
              <a:spcAft>
                <a:spcPts val="600"/>
              </a:spcAft>
            </a:pPr>
            <a:r>
              <a:rPr lang="en-US" sz="1800" dirty="0" smtClean="0">
                <a:solidFill>
                  <a:prstClr val="black"/>
                </a:solidFill>
                <a:latin typeface="Arial" panose="020B0604020202020204" pitchFamily="34" charset="0"/>
                <a:cs typeface="Arial" panose="020B0604020202020204" pitchFamily="34" charset="0"/>
              </a:rPr>
              <a:t>July 18, 2016</a:t>
            </a:r>
            <a:endParaRPr lang="en-US" sz="1800" dirty="0">
              <a:solidFill>
                <a:prstClr val="black"/>
              </a:solidFill>
              <a:latin typeface="Arial" panose="020B0604020202020204" pitchFamily="34" charset="0"/>
              <a:cs typeface="Arial" panose="020B0604020202020204" pitchFamily="34" charset="0"/>
            </a:endParaRPr>
          </a:p>
        </p:txBody>
      </p:sp>
      <p:sp>
        <p:nvSpPr>
          <p:cNvPr id="10" name="5 CuadroTexto"/>
          <p:cNvSpPr txBox="1"/>
          <p:nvPr/>
        </p:nvSpPr>
        <p:spPr>
          <a:xfrm>
            <a:off x="227450" y="4626162"/>
            <a:ext cx="5072678" cy="307777"/>
          </a:xfrm>
          <a:prstGeom prst="rect">
            <a:avLst/>
          </a:prstGeom>
          <a:noFill/>
        </p:spPr>
        <p:txBody>
          <a:bodyPr wrap="square">
            <a:spAutoFit/>
          </a:bodyPr>
          <a:lstStyle/>
          <a:p>
            <a:pPr fontAlgn="auto">
              <a:spcBef>
                <a:spcPts val="0"/>
              </a:spcBef>
              <a:spcAft>
                <a:spcPts val="0"/>
              </a:spcAft>
              <a:defRPr/>
            </a:pPr>
            <a:r>
              <a:rPr lang="en-US" sz="1400" dirty="0" smtClean="0">
                <a:solidFill>
                  <a:schemeClr val="bg1">
                    <a:lumMod val="50000"/>
                  </a:schemeClr>
                </a:solidFill>
                <a:latin typeface="Arial"/>
                <a:cs typeface="Arial"/>
              </a:rPr>
              <a:t>Final: v1 07.14.2016 _2138</a:t>
            </a:r>
            <a:endParaRPr lang="en-US" sz="1400" dirty="0">
              <a:solidFill>
                <a:schemeClr val="bg1">
                  <a:lumMod val="50000"/>
                </a:schemeClr>
              </a:solidFill>
              <a:latin typeface="Arial"/>
              <a:cs typeface="Arial"/>
            </a:endParaRPr>
          </a:p>
        </p:txBody>
      </p:sp>
      <p:sp>
        <p:nvSpPr>
          <p:cNvPr id="13" name="TextBox 6"/>
          <p:cNvSpPr txBox="1"/>
          <p:nvPr/>
        </p:nvSpPr>
        <p:spPr>
          <a:xfrm>
            <a:off x="331787" y="6096655"/>
            <a:ext cx="7839897" cy="276999"/>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eaLnBrk="1" hangingPunct="1"/>
            <a:r>
              <a:rPr lang="en-US" sz="1200" b="1" dirty="0" smtClean="0">
                <a:latin typeface="Arial" panose="020B0604020202020204" pitchFamily="34" charset="0"/>
                <a:ea typeface="ＭＳ Ｐゴシック"/>
                <a:cs typeface="Arial" panose="020B0604020202020204" pitchFamily="34" charset="0"/>
              </a:rPr>
              <a:t>7/14/2016 9:37 PM</a:t>
            </a:r>
            <a:endParaRPr lang="en-US" sz="700" dirty="0" smtClean="0">
              <a:latin typeface="Arial" panose="020B0604020202020204" pitchFamily="34" charset="0"/>
              <a:ea typeface="ＭＳ Ｐゴシック"/>
              <a:cs typeface="Arial" panose="020B0604020202020204"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54000" y="248488"/>
            <a:ext cx="8890000" cy="461665"/>
          </a:xfrm>
          <a:prstGeom prst="rect">
            <a:avLst/>
          </a:prstGeom>
          <a:noFill/>
        </p:spPr>
        <p:txBody>
          <a:bodyPr wrap="square" rtlCol="0">
            <a:spAutoFit/>
          </a:bodyPr>
          <a:lstStyle/>
          <a:p>
            <a:r>
              <a:rPr lang="en-US" b="1" dirty="0"/>
              <a:t>2</a:t>
            </a:r>
            <a:r>
              <a:rPr lang="en-US" b="1" dirty="0" smtClean="0"/>
              <a:t>. BSPR Risk Appetite </a:t>
            </a:r>
            <a:r>
              <a:rPr lang="en-US" b="1" dirty="0"/>
              <a:t>Statement </a:t>
            </a:r>
            <a:r>
              <a:rPr lang="en-US" b="1" dirty="0" smtClean="0"/>
              <a:t>– Amber &amp; Red metrics</a:t>
            </a:r>
            <a:endParaRPr lang="en-US" b="1" dirty="0"/>
          </a:p>
        </p:txBody>
      </p:sp>
      <p:graphicFrame>
        <p:nvGraphicFramePr>
          <p:cNvPr id="7" name="Table 6"/>
          <p:cNvGraphicFramePr>
            <a:graphicFrameLocks noGrp="1"/>
          </p:cNvGraphicFramePr>
          <p:nvPr>
            <p:extLst>
              <p:ext uri="{D42A27DB-BD31-4B8C-83A1-F6EECF244321}">
                <p14:modId xmlns:p14="http://schemas.microsoft.com/office/powerpoint/2010/main" val="1994793115"/>
              </p:ext>
            </p:extLst>
          </p:nvPr>
        </p:nvGraphicFramePr>
        <p:xfrm>
          <a:off x="316986" y="504825"/>
          <a:ext cx="8522214" cy="1239813"/>
        </p:xfrm>
        <a:graphic>
          <a:graphicData uri="http://schemas.openxmlformats.org/drawingml/2006/table">
            <a:tbl>
              <a:tblPr firstRow="1" bandRow="1"/>
              <a:tblGrid>
                <a:gridCol w="663918"/>
                <a:gridCol w="974071"/>
                <a:gridCol w="1143000"/>
                <a:gridCol w="762000"/>
                <a:gridCol w="724211"/>
                <a:gridCol w="685800"/>
                <a:gridCol w="533400"/>
                <a:gridCol w="457200"/>
                <a:gridCol w="2578614"/>
              </a:tblGrid>
              <a:tr h="340653">
                <a:tc gridSpan="8">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45720" marR="45720" anchor="ctr">
                    <a:lnL>
                      <a:noFill/>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indent="0" algn="ctr" defTabSz="457200" rtl="0" eaLnBrk="1" latinLnBrk="0" hangingPunct="1">
                        <a:buFont typeface="Arial" panose="020B0604020202020204" pitchFamily="34" charset="0"/>
                        <a:buNone/>
                      </a:pP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indent="0" algn="ctr" defTabSz="457200" rtl="0" eaLnBrk="1" latinLnBrk="0" hangingPunct="1">
                        <a:buFont typeface="Arial" panose="020B0604020202020204" pitchFamily="34" charset="0"/>
                        <a:buNone/>
                      </a:pPr>
                      <a:endParaRPr lang="en-US" sz="9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45720" marR="45720" anchor="ctr">
                    <a:lnL>
                      <a:noFill/>
                    </a:lnL>
                    <a:lnR w="12700" cap="flat" cmpd="sng" algn="ctr">
                      <a:solidFill>
                        <a:sysClr val="window" lastClr="FFFFFF"/>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36537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900" b="1" dirty="0" smtClean="0">
                          <a:solidFill>
                            <a:srgbClr val="FF0000"/>
                          </a:solidFill>
                          <a:latin typeface="Arial" panose="020B0604020202020204" pitchFamily="34" charset="0"/>
                          <a:cs typeface="Arial" panose="020B0604020202020204" pitchFamily="34" charset="0"/>
                        </a:rPr>
                        <a:t>Entity</a:t>
                      </a:r>
                      <a:r>
                        <a:rPr lang="en-US" sz="900" b="1" baseline="0" dirty="0" smtClean="0">
                          <a:solidFill>
                            <a:srgbClr val="FF0000"/>
                          </a:solidFill>
                          <a:latin typeface="Arial" panose="020B0604020202020204" pitchFamily="34" charset="0"/>
                          <a:cs typeface="Arial" panose="020B0604020202020204" pitchFamily="34" charset="0"/>
                        </a:rPr>
                        <a:t> / </a:t>
                      </a:r>
                      <a:r>
                        <a:rPr lang="en-US" sz="900" b="1" dirty="0" smtClean="0">
                          <a:solidFill>
                            <a:srgbClr val="FF0000"/>
                          </a:solidFill>
                          <a:latin typeface="Arial" panose="020B0604020202020204" pitchFamily="34" charset="0"/>
                          <a:cs typeface="Arial" panose="020B0604020202020204" pitchFamily="34" charset="0"/>
                        </a:rPr>
                        <a:t>portfolio</a:t>
                      </a:r>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a:no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900" b="1" dirty="0" smtClean="0">
                          <a:solidFill>
                            <a:srgbClr val="FF0000"/>
                          </a:solidFill>
                          <a:latin typeface="Arial" panose="020B0604020202020204" pitchFamily="34" charset="0"/>
                          <a:cs typeface="Arial" panose="020B0604020202020204" pitchFamily="34" charset="0"/>
                        </a:rPr>
                        <a:t>Risk Type</a:t>
                      </a:r>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900" b="1" dirty="0" smtClean="0">
                          <a:solidFill>
                            <a:srgbClr val="FF0000"/>
                          </a:solidFill>
                          <a:latin typeface="Arial" panose="020B0604020202020204" pitchFamily="34" charset="0"/>
                          <a:cs typeface="Arial" panose="020B0604020202020204" pitchFamily="34" charset="0"/>
                        </a:rPr>
                        <a:t>Metrics (Quarterly)</a:t>
                      </a:r>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baseline="0" dirty="0" smtClean="0">
                          <a:solidFill>
                            <a:schemeClr val="tx1"/>
                          </a:solidFill>
                          <a:latin typeface="Arial" panose="020B0604020202020204" pitchFamily="34" charset="0"/>
                          <a:ea typeface="+mn-ea"/>
                          <a:cs typeface="Arial" panose="020B0604020202020204" pitchFamily="34" charset="0"/>
                        </a:rPr>
                        <a:t>Jun 16</a:t>
                      </a:r>
                      <a:r>
                        <a:rPr lang="en-US" sz="900" b="1" kern="1200" dirty="0" smtClean="0">
                          <a:solidFill>
                            <a:schemeClr val="tx1"/>
                          </a:solidFill>
                          <a:latin typeface="Arial" panose="020B0604020202020204" pitchFamily="34" charset="0"/>
                          <a:ea typeface="+mn-ea"/>
                          <a:cs typeface="Arial" panose="020B0604020202020204" pitchFamily="34" charset="0"/>
                        </a:rPr>
                        <a:t> </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baseline="0" dirty="0" smtClean="0">
                          <a:solidFill>
                            <a:schemeClr val="tx1"/>
                          </a:solidFill>
                          <a:latin typeface="Arial" panose="020B0604020202020204" pitchFamily="34" charset="0"/>
                          <a:ea typeface="+mn-ea"/>
                          <a:cs typeface="Arial" panose="020B0604020202020204" pitchFamily="34" charset="0"/>
                        </a:rPr>
                        <a:t>May 16</a:t>
                      </a:r>
                      <a:r>
                        <a:rPr lang="en-US" sz="900" b="1" kern="1200" dirty="0" smtClean="0">
                          <a:solidFill>
                            <a:schemeClr val="tx1"/>
                          </a:solidFill>
                          <a:latin typeface="Arial" panose="020B0604020202020204" pitchFamily="34" charset="0"/>
                          <a:ea typeface="+mn-ea"/>
                          <a:cs typeface="Arial" panose="020B0604020202020204" pitchFamily="34" charset="0"/>
                        </a:rPr>
                        <a:t> </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dirty="0" smtClean="0">
                          <a:solidFill>
                            <a:schemeClr val="tx1"/>
                          </a:solidFill>
                          <a:latin typeface="Arial" panose="020B0604020202020204" pitchFamily="34" charset="0"/>
                          <a:ea typeface="+mn-ea"/>
                          <a:cs typeface="Arial" panose="020B0604020202020204" pitchFamily="34" charset="0"/>
                        </a:rPr>
                        <a:t>Apr 16</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lumMod val="95000"/>
                        </a:sysClr>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tx1"/>
                          </a:solidFill>
                          <a:latin typeface="Arial" panose="020B0604020202020204" pitchFamily="34" charset="0"/>
                          <a:ea typeface="+mn-ea"/>
                          <a:cs typeface="Arial" panose="020B0604020202020204" pitchFamily="34" charset="0"/>
                        </a:rPr>
                        <a:t>Amber Limit</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bg1"/>
                          </a:solidFill>
                          <a:latin typeface="Arial" panose="020B0604020202020204" pitchFamily="34" charset="0"/>
                          <a:ea typeface="+mn-ea"/>
                          <a:cs typeface="Arial" panose="020B0604020202020204" pitchFamily="34" charset="0"/>
                        </a:rPr>
                        <a:t>Red Limit</a:t>
                      </a:r>
                      <a:endParaRPr lang="en-US" sz="9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indent="0" algn="ctr" defTabSz="457200" rtl="0" eaLnBrk="1" latinLnBrk="0" hangingPunct="1">
                        <a:buFont typeface="Arial" panose="020B0604020202020204" pitchFamily="34" charset="0"/>
                        <a:buNone/>
                      </a:pPr>
                      <a:r>
                        <a:rPr lang="en-US" sz="900" b="1" kern="1200" dirty="0" smtClean="0">
                          <a:solidFill>
                            <a:schemeClr val="bg1"/>
                          </a:solidFill>
                          <a:latin typeface="Arial" panose="020B0604020202020204" pitchFamily="34" charset="0"/>
                          <a:ea typeface="+mn-ea"/>
                          <a:cs typeface="Arial" panose="020B0604020202020204" pitchFamily="34" charset="0"/>
                        </a:rPr>
                        <a:t>Action Plan</a:t>
                      </a:r>
                      <a:endParaRPr lang="en-US" sz="9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12700" cap="flat" cmpd="sng" algn="ctr">
                      <a:solidFill>
                        <a:srgbClr val="FFC000"/>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5334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457200" rtl="0" eaLnBrk="1" fontAlgn="ctr" latinLnBrk="0" hangingPunct="1">
                        <a:lnSpc>
                          <a:spcPct val="100000"/>
                        </a:lnSpc>
                        <a:spcBef>
                          <a:spcPts val="0"/>
                        </a:spcBef>
                        <a:spcAft>
                          <a:spcPts val="0"/>
                        </a:spcAft>
                        <a:buClrTx/>
                        <a:buSzTx/>
                        <a:buFontTx/>
                        <a:buNone/>
                        <a:tabLst/>
                        <a:defRPr/>
                      </a:pPr>
                      <a:r>
                        <a:rPr lang="en-US" sz="900" b="1" i="0" kern="1200" baseline="0" dirty="0" smtClean="0">
                          <a:solidFill>
                            <a:schemeClr val="tx1"/>
                          </a:solidFill>
                          <a:latin typeface="Arial" panose="020B0604020202020204" pitchFamily="34" charset="0"/>
                          <a:ea typeface="+mn-ea"/>
                          <a:cs typeface="Arial" panose="020B0604020202020204" pitchFamily="34" charset="0"/>
                        </a:rPr>
                        <a:t>BSPR</a:t>
                      </a: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1" indent="0" algn="l" defTabSz="457200" rtl="0" eaLnBrk="1" fontAlgn="ctr"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i="0" kern="1200" baseline="0" dirty="0" smtClean="0">
                        <a:solidFill>
                          <a:schemeClr val="tx1"/>
                        </a:solidFill>
                        <a:latin typeface="Arial" panose="020B0604020202020204" pitchFamily="34" charset="0"/>
                        <a:ea typeface="+mn-ea"/>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l" defTabSz="457200" rtl="0" eaLnBrk="1" fontAlgn="ctr" latinLnBrk="0" hangingPunct="1"/>
                      <a:endParaRPr lang="en-US" sz="900" b="0" i="0" kern="1200" baseline="0" dirty="0">
                        <a:solidFill>
                          <a:schemeClr val="tx1"/>
                        </a:solidFill>
                        <a:latin typeface="Arial" panose="020B0604020202020204" pitchFamily="34" charset="0"/>
                        <a:ea typeface="+mn-ea"/>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ctr"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457200" rtl="0" eaLnBrk="1" fontAlgn="ctr" latinLnBrk="0" hangingPunct="1"/>
                      <a:endParaRPr lang="en-US" sz="900" b="0" i="0" kern="1200" baseline="0" dirty="0">
                        <a:solidFill>
                          <a:schemeClr val="tx1"/>
                        </a:solidFill>
                        <a:latin typeface="Arial" panose="020B0604020202020204" pitchFamily="34" charset="0"/>
                        <a:ea typeface="+mn-ea"/>
                        <a:cs typeface="Arial" panose="020B0604020202020204" pitchFamily="34" charset="0"/>
                      </a:endParaRPr>
                    </a:p>
                  </a:txBody>
                  <a:tcPr marL="0" marR="0" marT="0" marB="0" anchor="ctr">
                    <a:lnL w="9525" cap="flat" cmpd="sng" algn="ctr">
                      <a:solidFill>
                        <a:sysClr val="window" lastClr="FFFFFF"/>
                      </a:solidFill>
                      <a:prstDash val="solid"/>
                      <a:round/>
                      <a:headEnd type="none" w="med" len="med"/>
                      <a:tailEnd type="none" w="med" len="med"/>
                    </a:lnL>
                    <a:lnR w="12700" cap="flat" cmpd="sng" algn="ctr">
                      <a:solidFill>
                        <a:srgbClr val="FFFFCC"/>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ctr" latinLnBrk="0" hangingPunct="1"/>
                      <a:endParaRPr lang="en-US" sz="900" b="0" i="0" kern="1200" baseline="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rgbClr val="FFFFCC"/>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algn="ctr" defTabSz="457200" rtl="0" eaLnBrk="1" fontAlgn="ctr" latinLnBrk="0" hangingPunct="1"/>
                      <a:endParaRPr lang="en-US" sz="900" b="0" i="0" kern="1200" baseline="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ctr" latinLnBrk="0" hangingPunct="1"/>
                      <a:endParaRPr lang="en-US" sz="900" b="0" i="0" kern="1200" baseline="0" dirty="0">
                        <a:solidFill>
                          <a:schemeClr val="tx1"/>
                        </a:solidFill>
                        <a:latin typeface="Arial" panose="020B0604020202020204" pitchFamily="34" charset="0"/>
                        <a:ea typeface="+mn-ea"/>
                        <a:cs typeface="Arial" panose="020B0604020202020204" pitchFamily="34" charset="0"/>
                      </a:endParaRP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indent="0" algn="just" defTabSz="457200" rtl="0" eaLnBrk="1" fontAlgn="ctr" latinLnBrk="0" hangingPunct="1">
                        <a:buFont typeface="Arial" panose="020B0604020202020204" pitchFamily="34" charset="0"/>
                        <a:buNone/>
                      </a:pPr>
                      <a:endParaRPr lang="en-US" sz="900" b="0" i="0" kern="1200" baseline="0" dirty="0">
                        <a:solidFill>
                          <a:schemeClr val="tx1"/>
                        </a:solidFill>
                        <a:latin typeface="Arial" panose="020B0604020202020204" pitchFamily="34" charset="0"/>
                        <a:ea typeface="+mn-ea"/>
                        <a:cs typeface="Arial" panose="020B0604020202020204" pitchFamily="34" charset="0"/>
                      </a:endParaRPr>
                    </a:p>
                  </a:txBody>
                  <a:tcPr marL="45720" marR="45720">
                    <a:lnL w="9525" cap="flat" cmpd="sng" algn="ctr">
                      <a:solidFill>
                        <a:sysClr val="window" lastClr="FFFFFF">
                          <a:lumMod val="75000"/>
                        </a:sysClr>
                      </a:solidFill>
                      <a:prstDash val="solid"/>
                      <a:round/>
                      <a:headEnd type="none" w="med" len="med"/>
                      <a:tailEnd type="none" w="med" len="med"/>
                    </a:lnL>
                    <a:lnR>
                      <a:no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TextBox 1"/>
          <p:cNvSpPr txBox="1"/>
          <p:nvPr/>
        </p:nvSpPr>
        <p:spPr>
          <a:xfrm>
            <a:off x="1647645" y="2218592"/>
            <a:ext cx="5581292" cy="307777"/>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marL="342900" indent="-342900">
              <a:buFont typeface="Wingdings" panose="05000000000000000000" pitchFamily="2" charset="2"/>
              <a:buChar char="§"/>
            </a:pPr>
            <a:r>
              <a:rPr lang="en-US" sz="1400" dirty="0" smtClean="0"/>
              <a:t>All RAS metrics reported are within the target limits.</a:t>
            </a:r>
          </a:p>
        </p:txBody>
      </p:sp>
      <p:sp>
        <p:nvSpPr>
          <p:cNvPr id="5" name="Slide Number Placeholder 3"/>
          <p:cNvSpPr txBox="1">
            <a:spLocks/>
          </p:cNvSpPr>
          <p:nvPr/>
        </p:nvSpPr>
        <p:spPr>
          <a:xfrm>
            <a:off x="8149015" y="99783"/>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10</a:t>
            </a:fld>
            <a:endParaRPr lang="es-ES_tradnl" sz="1200" b="1" dirty="0">
              <a:solidFill>
                <a:srgbClr val="FF0000"/>
              </a:solidFill>
              <a:latin typeface="Arial"/>
              <a:cs typeface="Arial"/>
            </a:endParaRPr>
          </a:p>
        </p:txBody>
      </p:sp>
    </p:spTree>
    <p:extLst>
      <p:ext uri="{BB962C8B-B14F-4D97-AF65-F5344CB8AC3E}">
        <p14:creationId xmlns:p14="http://schemas.microsoft.com/office/powerpoint/2010/main" val="25918000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54000" y="248488"/>
            <a:ext cx="8890000" cy="461665"/>
          </a:xfrm>
          <a:prstGeom prst="rect">
            <a:avLst/>
          </a:prstGeom>
          <a:noFill/>
        </p:spPr>
        <p:txBody>
          <a:bodyPr wrap="square" rtlCol="0">
            <a:spAutoFit/>
          </a:bodyPr>
          <a:lstStyle/>
          <a:p>
            <a:r>
              <a:rPr lang="en-US" b="1" dirty="0"/>
              <a:t>2</a:t>
            </a:r>
            <a:r>
              <a:rPr lang="en-US" b="1" dirty="0" smtClean="0"/>
              <a:t>. BSPR Risk Appetite </a:t>
            </a:r>
            <a:r>
              <a:rPr lang="en-US" b="1" dirty="0"/>
              <a:t>Statement </a:t>
            </a:r>
            <a:r>
              <a:rPr lang="en-US" b="1" dirty="0" smtClean="0"/>
              <a:t>– Amber and Red metrics</a:t>
            </a:r>
            <a:endParaRPr lang="en-US" b="1" dirty="0"/>
          </a:p>
        </p:txBody>
      </p:sp>
      <p:graphicFrame>
        <p:nvGraphicFramePr>
          <p:cNvPr id="7" name="Table 6"/>
          <p:cNvGraphicFramePr>
            <a:graphicFrameLocks noGrp="1"/>
          </p:cNvGraphicFramePr>
          <p:nvPr>
            <p:extLst>
              <p:ext uri="{D42A27DB-BD31-4B8C-83A1-F6EECF244321}">
                <p14:modId xmlns:p14="http://schemas.microsoft.com/office/powerpoint/2010/main" val="1492373887"/>
              </p:ext>
            </p:extLst>
          </p:nvPr>
        </p:nvGraphicFramePr>
        <p:xfrm>
          <a:off x="316986" y="504825"/>
          <a:ext cx="8260275" cy="4766770"/>
        </p:xfrm>
        <a:graphic>
          <a:graphicData uri="http://schemas.openxmlformats.org/drawingml/2006/table">
            <a:tbl>
              <a:tblPr firstRow="1" bandRow="1"/>
              <a:tblGrid>
                <a:gridCol w="921727"/>
                <a:gridCol w="1168386"/>
                <a:gridCol w="1573427"/>
                <a:gridCol w="919347"/>
                <a:gridCol w="919347"/>
                <a:gridCol w="919347"/>
                <a:gridCol w="919347"/>
                <a:gridCol w="919347"/>
              </a:tblGrid>
              <a:tr h="340653">
                <a:tc gridSpan="8">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45720" marR="45720" anchor="ctr">
                    <a:lnL>
                      <a:noFill/>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indent="0" algn="ctr" defTabSz="457200" rtl="0" eaLnBrk="1" latinLnBrk="0" hangingPunct="1">
                        <a:buFont typeface="Arial" panose="020B0604020202020204" pitchFamily="34" charset="0"/>
                        <a:buNone/>
                      </a:pP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indent="0" algn="ctr" defTabSz="457200" rtl="0" eaLnBrk="1" latinLnBrk="0" hangingPunct="1">
                        <a:buFont typeface="Arial" panose="020B0604020202020204" pitchFamily="34" charset="0"/>
                        <a:buNone/>
                      </a:pPr>
                      <a:endParaRPr lang="en-US" sz="9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r>
              <a:tr h="36537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900" b="1" dirty="0" smtClean="0">
                          <a:solidFill>
                            <a:srgbClr val="FF0000"/>
                          </a:solidFill>
                          <a:latin typeface="Arial" panose="020B0604020202020204" pitchFamily="34" charset="0"/>
                          <a:cs typeface="Arial" panose="020B0604020202020204" pitchFamily="34" charset="0"/>
                        </a:rPr>
                        <a:t>Entity</a:t>
                      </a:r>
                      <a:r>
                        <a:rPr lang="en-US" sz="900" b="1" baseline="0" dirty="0" smtClean="0">
                          <a:solidFill>
                            <a:srgbClr val="FF0000"/>
                          </a:solidFill>
                          <a:latin typeface="Arial" panose="020B0604020202020204" pitchFamily="34" charset="0"/>
                          <a:cs typeface="Arial" panose="020B0604020202020204" pitchFamily="34" charset="0"/>
                        </a:rPr>
                        <a:t> / </a:t>
                      </a:r>
                      <a:r>
                        <a:rPr lang="en-US" sz="900" b="1" dirty="0" smtClean="0">
                          <a:solidFill>
                            <a:srgbClr val="FF0000"/>
                          </a:solidFill>
                          <a:latin typeface="Arial" panose="020B0604020202020204" pitchFamily="34" charset="0"/>
                          <a:cs typeface="Arial" panose="020B0604020202020204" pitchFamily="34" charset="0"/>
                        </a:rPr>
                        <a:t>portfolio</a:t>
                      </a:r>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a:no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900" b="1" dirty="0" smtClean="0">
                          <a:solidFill>
                            <a:srgbClr val="FF0000"/>
                          </a:solidFill>
                          <a:latin typeface="Arial" panose="020B0604020202020204" pitchFamily="34" charset="0"/>
                          <a:cs typeface="Arial" panose="020B0604020202020204" pitchFamily="34" charset="0"/>
                        </a:rPr>
                        <a:t>Risk Type</a:t>
                      </a:r>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900" b="1" dirty="0" smtClean="0">
                          <a:solidFill>
                            <a:srgbClr val="FF0000"/>
                          </a:solidFill>
                          <a:latin typeface="Arial" panose="020B0604020202020204" pitchFamily="34" charset="0"/>
                          <a:cs typeface="Arial" panose="020B0604020202020204" pitchFamily="34" charset="0"/>
                        </a:rPr>
                        <a:t>Metrics</a:t>
                      </a:r>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baseline="0" dirty="0" smtClean="0">
                          <a:solidFill>
                            <a:schemeClr val="tx1"/>
                          </a:solidFill>
                          <a:latin typeface="Arial" panose="020B0604020202020204" pitchFamily="34" charset="0"/>
                          <a:ea typeface="+mn-ea"/>
                          <a:cs typeface="Arial" panose="020B0604020202020204" pitchFamily="34" charset="0"/>
                        </a:rPr>
                        <a:t>Jun 16</a:t>
                      </a:r>
                      <a:r>
                        <a:rPr lang="en-US" sz="900" b="1" kern="1200" dirty="0" smtClean="0">
                          <a:solidFill>
                            <a:schemeClr val="tx1"/>
                          </a:solidFill>
                          <a:latin typeface="Arial" panose="020B0604020202020204" pitchFamily="34" charset="0"/>
                          <a:ea typeface="+mn-ea"/>
                          <a:cs typeface="Arial" panose="020B0604020202020204" pitchFamily="34" charset="0"/>
                        </a:rPr>
                        <a:t> </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baseline="0" dirty="0" smtClean="0">
                          <a:solidFill>
                            <a:schemeClr val="tx1"/>
                          </a:solidFill>
                          <a:latin typeface="Arial" panose="020B0604020202020204" pitchFamily="34" charset="0"/>
                          <a:ea typeface="+mn-ea"/>
                          <a:cs typeface="Arial" panose="020B0604020202020204" pitchFamily="34" charset="0"/>
                        </a:rPr>
                        <a:t>May 16</a:t>
                      </a:r>
                      <a:r>
                        <a:rPr lang="en-US" sz="900" b="1" kern="1200" dirty="0" smtClean="0">
                          <a:solidFill>
                            <a:schemeClr val="tx1"/>
                          </a:solidFill>
                          <a:latin typeface="Arial" panose="020B0604020202020204" pitchFamily="34" charset="0"/>
                          <a:ea typeface="+mn-ea"/>
                          <a:cs typeface="Arial" panose="020B0604020202020204" pitchFamily="34" charset="0"/>
                        </a:rPr>
                        <a:t> </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dirty="0" smtClean="0">
                          <a:solidFill>
                            <a:schemeClr val="tx1"/>
                          </a:solidFill>
                          <a:latin typeface="Arial" panose="020B0604020202020204" pitchFamily="34" charset="0"/>
                          <a:ea typeface="+mn-ea"/>
                          <a:cs typeface="Arial" panose="020B0604020202020204" pitchFamily="34" charset="0"/>
                        </a:rPr>
                        <a:t>Apr 16</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lumMod val="95000"/>
                        </a:sysClr>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tx1"/>
                          </a:solidFill>
                          <a:latin typeface="Arial" panose="020B0604020202020204" pitchFamily="34" charset="0"/>
                          <a:ea typeface="+mn-ea"/>
                          <a:cs typeface="Arial" panose="020B0604020202020204" pitchFamily="34" charset="0"/>
                        </a:rPr>
                        <a:t>Amber Limit</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bg1"/>
                          </a:solidFill>
                          <a:latin typeface="Arial" panose="020B0604020202020204" pitchFamily="34" charset="0"/>
                          <a:ea typeface="+mn-ea"/>
                          <a:cs typeface="Arial" panose="020B0604020202020204" pitchFamily="34" charset="0"/>
                        </a:rPr>
                        <a:t>Red Limit</a:t>
                      </a:r>
                      <a:endParaRPr lang="en-US" sz="9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41753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BSPR</a:t>
                      </a: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rowSpan="4">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1" i="0" kern="1200" baseline="0" dirty="0" smtClean="0">
                          <a:solidFill>
                            <a:schemeClr val="tx1"/>
                          </a:solidFill>
                          <a:latin typeface="Arial" panose="020B0604020202020204" pitchFamily="34" charset="0"/>
                          <a:ea typeface="+mn-ea"/>
                          <a:cs typeface="Arial" panose="020B0604020202020204" pitchFamily="34" charset="0"/>
                        </a:rPr>
                        <a:t>Capital</a:t>
                      </a:r>
                    </a:p>
                  </a:txBody>
                  <a:tcPr marL="45720" marR="45720" anchor="ctr">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Common Equity Tier 1  Ratio</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mn-ea"/>
                          <a:cs typeface="Arial" panose="020B0604020202020204" pitchFamily="34" charset="0"/>
                        </a:rPr>
                        <a:t>24.87%</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24.77%</a:t>
                      </a: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rtl="0" eaLnBrk="1" fontAlgn="auto" latinLnBrk="0" hangingPunct="1">
                        <a:spcBef>
                          <a:spcPts val="0"/>
                        </a:spcBef>
                        <a:spcAft>
                          <a:spcPts val="0"/>
                        </a:spcAft>
                      </a:pPr>
                      <a:r>
                        <a:rPr lang="en-US" sz="900" b="1" i="0" u="none" strike="noStrike" kern="1200" dirty="0">
                          <a:solidFill>
                            <a:srgbClr val="000000"/>
                          </a:solidFill>
                          <a:effectLst/>
                          <a:latin typeface="Arial"/>
                          <a:ea typeface="ＭＳ Ｐゴシック"/>
                          <a:cs typeface="Arial"/>
                        </a:rPr>
                        <a:t>24.61%</a:t>
                      </a:r>
                      <a:endParaRPr lang="en-US" sz="1800" b="0" i="0" u="none" strike="noStrike" dirty="0">
                        <a:effectLst/>
                        <a:latin typeface="Arial"/>
                      </a:endParaRP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≤13.01%</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r>
                        <a:rPr lang="en-US" sz="900" dirty="0" smtClean="0">
                          <a:latin typeface="Arial" panose="020B0604020202020204" pitchFamily="34" charset="0"/>
                          <a:cs typeface="Arial" panose="020B0604020202020204" pitchFamily="34" charset="0"/>
                        </a:rPr>
                        <a:t>≤11.01%</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9063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kern="1200" dirty="0" smtClean="0">
                        <a:solidFill>
                          <a:schemeClr val="tx1"/>
                        </a:solidFill>
                        <a:latin typeface="Arial" panose="020B0604020202020204" pitchFamily="34" charset="0"/>
                        <a:ea typeface="+mn-ea"/>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Tier 1 Risk-based Capital Ratio</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mn-ea"/>
                          <a:cs typeface="Arial" panose="020B0604020202020204" pitchFamily="34" charset="0"/>
                        </a:rPr>
                        <a:t>24.87%</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24.77%</a:t>
                      </a: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rtl="0" eaLnBrk="1" fontAlgn="auto" latinLnBrk="0" hangingPunct="1">
                        <a:spcBef>
                          <a:spcPts val="0"/>
                        </a:spcBef>
                        <a:spcAft>
                          <a:spcPts val="0"/>
                        </a:spcAft>
                      </a:pPr>
                      <a:r>
                        <a:rPr lang="en-US" sz="900" b="1" i="0" u="none" strike="noStrike" kern="1200" dirty="0">
                          <a:solidFill>
                            <a:srgbClr val="000000"/>
                          </a:solidFill>
                          <a:effectLst/>
                          <a:latin typeface="Arial"/>
                          <a:ea typeface="ＭＳ Ｐゴシック"/>
                          <a:cs typeface="Arial"/>
                        </a:rPr>
                        <a:t>24.61%</a:t>
                      </a:r>
                      <a:endParaRPr lang="en-US" sz="1800" b="0" i="0" u="none" strike="noStrike" dirty="0">
                        <a:effectLst/>
                        <a:latin typeface="Arial"/>
                      </a:endParaRP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r>
                        <a:rPr lang="en-US" sz="900" dirty="0" smtClean="0">
                          <a:latin typeface="Arial" panose="020B0604020202020204" pitchFamily="34" charset="0"/>
                          <a:cs typeface="Arial" panose="020B0604020202020204" pitchFamily="34" charset="0"/>
                        </a:rPr>
                        <a:t>≤15.82%</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r>
                        <a:rPr lang="en-US" sz="900" dirty="0" smtClean="0">
                          <a:latin typeface="Arial" panose="020B0604020202020204" pitchFamily="34" charset="0"/>
                          <a:cs typeface="Arial" panose="020B0604020202020204" pitchFamily="34" charset="0"/>
                        </a:rPr>
                        <a:t>≤13.82%</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1753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kern="1200" dirty="0" smtClean="0">
                        <a:solidFill>
                          <a:schemeClr val="tx1"/>
                        </a:solidFill>
                        <a:latin typeface="Arial" panose="020B0604020202020204" pitchFamily="34" charset="0"/>
                        <a:ea typeface="+mn-ea"/>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Total Capital Ratio</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mn-ea"/>
                          <a:cs typeface="Arial" panose="020B0604020202020204" pitchFamily="34" charset="0"/>
                        </a:rPr>
                        <a:t>26.14%</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26.04%</a:t>
                      </a: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rtl="0" eaLnBrk="1" fontAlgn="auto" latinLnBrk="0" hangingPunct="1">
                        <a:spcBef>
                          <a:spcPts val="0"/>
                        </a:spcBef>
                        <a:spcAft>
                          <a:spcPts val="0"/>
                        </a:spcAft>
                      </a:pPr>
                      <a:r>
                        <a:rPr lang="en-US" sz="900" b="1" i="0" u="none" strike="noStrike" kern="1200" dirty="0">
                          <a:solidFill>
                            <a:srgbClr val="000000"/>
                          </a:solidFill>
                          <a:effectLst/>
                          <a:latin typeface="Arial"/>
                          <a:cs typeface="Arial"/>
                        </a:rPr>
                        <a:t>25.88%</a:t>
                      </a:r>
                      <a:endParaRPr lang="en-US" sz="1800" b="0" i="0" u="none" strike="noStrike" dirty="0">
                        <a:effectLst/>
                        <a:latin typeface="Arial"/>
                      </a:endParaRP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r>
                        <a:rPr lang="en-US" sz="900" dirty="0" smtClean="0">
                          <a:latin typeface="Arial" panose="020B0604020202020204" pitchFamily="34" charset="0"/>
                          <a:cs typeface="Arial" panose="020B0604020202020204" pitchFamily="34" charset="0"/>
                        </a:rPr>
                        <a:t>≤17.83%</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r>
                        <a:rPr lang="en-US" sz="900" dirty="0" smtClean="0">
                          <a:latin typeface="Arial" panose="020B0604020202020204" pitchFamily="34" charset="0"/>
                          <a:cs typeface="Arial" panose="020B0604020202020204" pitchFamily="34" charset="0"/>
                        </a:rPr>
                        <a:t>≤15.83%</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6374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Tier 1 Leverage Ratio</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mn-ea"/>
                          <a:cs typeface="Arial" panose="020B0604020202020204" pitchFamily="34" charset="0"/>
                        </a:rPr>
                        <a:t>16.31%</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16.26%</a:t>
                      </a: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rtl="0" eaLnBrk="1" fontAlgn="auto" latinLnBrk="0" hangingPunct="1">
                        <a:spcBef>
                          <a:spcPts val="0"/>
                        </a:spcBef>
                        <a:spcAft>
                          <a:spcPts val="0"/>
                        </a:spcAft>
                      </a:pPr>
                      <a:r>
                        <a:rPr lang="en-US" sz="900" b="1" i="0" u="none" strike="noStrike" kern="1200" dirty="0">
                          <a:solidFill>
                            <a:srgbClr val="000000"/>
                          </a:solidFill>
                          <a:effectLst/>
                          <a:latin typeface="Arial"/>
                          <a:cs typeface="Arial"/>
                        </a:rPr>
                        <a:t>16.16%</a:t>
                      </a:r>
                      <a:endParaRPr lang="en-US" sz="1800" b="0" i="0" u="none" strike="noStrike" dirty="0">
                        <a:effectLst/>
                        <a:latin typeface="Arial"/>
                      </a:endParaRP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r>
                        <a:rPr lang="en-US" sz="900" dirty="0" smtClean="0">
                          <a:latin typeface="Arial" panose="020B0604020202020204" pitchFamily="34" charset="0"/>
                          <a:cs typeface="Arial" panose="020B0604020202020204" pitchFamily="34" charset="0"/>
                        </a:rPr>
                        <a:t>≤10.80%</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r>
                        <a:rPr lang="en-US" sz="900" dirty="0" smtClean="0">
                          <a:latin typeface="Arial" panose="020B0604020202020204" pitchFamily="34" charset="0"/>
                          <a:cs typeface="Arial" panose="020B0604020202020204" pitchFamily="34" charset="0"/>
                        </a:rPr>
                        <a:t>≤8.80%</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201746">
                <a:tc row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gridSpan="7">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sz="900" b="0" i="0" kern="1200" baseline="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952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marR="45720">
                    <a:lnL w="9525"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bg1">
                            <a:lumMod val="50000"/>
                          </a:schemeClr>
                        </a:solidFill>
                        <a:latin typeface="Arial" panose="020B0604020202020204" pitchFamily="34" charset="0"/>
                        <a:cs typeface="Arial" panose="020B0604020202020204" pitchFamily="34" charset="0"/>
                      </a:endParaRPr>
                    </a:p>
                  </a:txBody>
                  <a:tcPr marL="45720" marR="457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bg1">
                            <a:lumMod val="75000"/>
                          </a:schemeClr>
                        </a:solidFill>
                        <a:latin typeface="Arial" panose="020B0604020202020204" pitchFamily="34" charset="0"/>
                        <a:cs typeface="Arial" panose="020B0604020202020204" pitchFamily="34" charset="0"/>
                      </a:endParaRPr>
                    </a:p>
                  </a:txBody>
                  <a:tcPr marL="45720" marR="45720">
                    <a:lnL w="9525"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900" dirty="0">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900" dirty="0">
                        <a:latin typeface="Arial" panose="020B0604020202020204" pitchFamily="34" charset="0"/>
                        <a:cs typeface="Arial" panose="020B0604020202020204" pitchFamily="34" charset="0"/>
                      </a:endParaRPr>
                    </a:p>
                  </a:txBody>
                  <a:tcPr marL="45720" marR="457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15791">
                <a:tc vMerge="1">
                  <a:txBody>
                    <a:bodyPr/>
                    <a:lstStyle/>
                    <a:p>
                      <a:endParaRPr lang="en-US"/>
                    </a:p>
                  </a:txBody>
                  <a:tcPr/>
                </a:tc>
                <a:tc rowSpan="10">
                  <a:txBody>
                    <a:bodyPr/>
                    <a:lstStyle/>
                    <a:p>
                      <a:r>
                        <a:rPr lang="en-US" sz="900" b="1" i="0" kern="1200" baseline="0" dirty="0" smtClean="0">
                          <a:solidFill>
                            <a:schemeClr val="tx1"/>
                          </a:solidFill>
                          <a:latin typeface="Arial" panose="020B0604020202020204" pitchFamily="34" charset="0"/>
                          <a:ea typeface="+mn-ea"/>
                          <a:cs typeface="Arial" panose="020B0604020202020204" pitchFamily="34" charset="0"/>
                        </a:rPr>
                        <a:t>Capital</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l" defTabSz="914400" rtl="0" eaLnBrk="1" latinLnBrk="0" hangingPunct="1"/>
                      <a:r>
                        <a:rPr lang="en-US" sz="900" b="1" kern="1200" dirty="0" smtClean="0">
                          <a:solidFill>
                            <a:srgbClr val="FF0000"/>
                          </a:solidFill>
                          <a:latin typeface="Arial" panose="020B0604020202020204" pitchFamily="34" charset="0"/>
                          <a:ea typeface="+mn-ea"/>
                          <a:cs typeface="Arial" panose="020B0604020202020204" pitchFamily="34" charset="0"/>
                        </a:rPr>
                        <a:t>Metrics (Annual)</a:t>
                      </a:r>
                      <a:endParaRPr lang="en-US" sz="900" b="1" kern="1200" dirty="0">
                        <a:solidFill>
                          <a:srgbClr val="FF0000"/>
                        </a:solidFill>
                        <a:latin typeface="Arial" panose="020B0604020202020204" pitchFamily="34" charset="0"/>
                        <a:ea typeface="+mn-ea"/>
                        <a:cs typeface="Arial" panose="020B0604020202020204" pitchFamily="34" charset="0"/>
                      </a:endParaRPr>
                    </a:p>
                  </a:txBody>
                  <a:tcPr marL="45720" marR="45720" anchor="ctr">
                    <a:lnL w="9525" cap="flat" cmpd="sng" algn="ctr">
                      <a:no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kern="1200" baseline="0" dirty="0" smtClean="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kern="1200" baseline="0" dirty="0" smtClean="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baseline="0" dirty="0" smtClean="0">
                          <a:solidFill>
                            <a:schemeClr val="tx1"/>
                          </a:solidFill>
                          <a:latin typeface="Arial" panose="020B0604020202020204" pitchFamily="34" charset="0"/>
                          <a:ea typeface="+mn-ea"/>
                          <a:cs typeface="Arial" panose="020B0604020202020204" pitchFamily="34" charset="0"/>
                        </a:rPr>
                        <a:t>4Q15</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indent="0" algn="ctr" defTabSz="457200" rtl="0" eaLnBrk="1" latinLnBrk="0" hangingPunct="1">
                        <a:buFont typeface="Arial" panose="020B0604020202020204" pitchFamily="34" charset="0"/>
                        <a:buNone/>
                      </a:pPr>
                      <a:r>
                        <a:rPr lang="en-US" sz="900" b="1" kern="1200" dirty="0" smtClean="0">
                          <a:solidFill>
                            <a:schemeClr val="tx1"/>
                          </a:solidFill>
                          <a:latin typeface="Arial" panose="020B0604020202020204" pitchFamily="34" charset="0"/>
                          <a:ea typeface="+mn-ea"/>
                          <a:cs typeface="Arial" panose="020B0604020202020204" pitchFamily="34" charset="0"/>
                        </a:rPr>
                        <a:t>Amber Limit</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row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b="1" kern="1200" dirty="0" smtClean="0">
                          <a:solidFill>
                            <a:schemeClr val="bg1"/>
                          </a:solidFill>
                          <a:latin typeface="Arial" panose="020B0604020202020204" pitchFamily="34" charset="0"/>
                          <a:ea typeface="+mn-ea"/>
                          <a:cs typeface="Arial" panose="020B0604020202020204" pitchFamily="34" charset="0"/>
                        </a:rPr>
                        <a:t>Red Limit</a:t>
                      </a: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US"/>
                    </a:p>
                  </a:txBody>
                  <a:tcPr/>
                </a:tc>
                <a:tc vMerge="1">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marR="45720">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bg1">
                            <a:lumMod val="50000"/>
                          </a:schemeClr>
                        </a:solidFill>
                        <a:latin typeface="Arial" panose="020B0604020202020204" pitchFamily="34" charset="0"/>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ct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vMerge="1">
                  <a:txBody>
                    <a:bodyPr/>
                    <a:lstStyle/>
                    <a:p>
                      <a:pPr algn="ct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3062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US"/>
                    </a:p>
                  </a:txBody>
                  <a:tcPr/>
                </a:tc>
                <a:tc rowSpan="2" gridSpan="2">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Common Equity Tier 1 Ratio - stressed</a:t>
                      </a:r>
                    </a:p>
                  </a:txBody>
                  <a:tcPr marL="45720" marR="45720" anchor="ctr">
                    <a:lnL w="9525" cap="flat" cmpd="sng" algn="ctr">
                      <a:no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endParaRPr lang="en-US" dirty="0"/>
                    </a:p>
                  </a:txBody>
                  <a:tcPr marL="45720" marR="45720">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0" marR="0" marT="0" marB="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smtClean="0">
                          <a:solidFill>
                            <a:schemeClr val="tx1"/>
                          </a:solidFill>
                          <a:latin typeface="Arial" panose="020B0604020202020204" pitchFamily="34" charset="0"/>
                          <a:ea typeface="+mn-ea"/>
                          <a:cs typeface="Arial" panose="020B0604020202020204" pitchFamily="34" charset="0"/>
                        </a:rPr>
                        <a:t>17.20%</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rowSpan="2">
                  <a:txBody>
                    <a:bodyPr/>
                    <a:lstStyle/>
                    <a:p>
                      <a:pPr algn="ctr"/>
                      <a:r>
                        <a:rPr lang="en-US" sz="900" dirty="0" smtClean="0">
                          <a:latin typeface="Arial" panose="020B0604020202020204" pitchFamily="34" charset="0"/>
                          <a:cs typeface="Arial" panose="020B0604020202020204" pitchFamily="34" charset="0"/>
                        </a:rPr>
                        <a:t>≤11.01%</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rowSpan="2">
                  <a:txBody>
                    <a:bodyPr/>
                    <a:lstStyle/>
                    <a:p>
                      <a:pPr algn="ctr"/>
                      <a:r>
                        <a:rPr lang="en-US" sz="900" dirty="0" smtClean="0">
                          <a:latin typeface="Arial" panose="020B0604020202020204" pitchFamily="34" charset="0"/>
                          <a:cs typeface="Arial" panose="020B0604020202020204" pitchFamily="34" charset="0"/>
                        </a:rPr>
                        <a:t>≤9.30%</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20634">
                <a:tc row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vMerge="1">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marR="45720">
                    <a:lnL w="9525" cap="flat" cmpd="sng" algn="ctr">
                      <a:no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hMerge="1"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bg1">
                            <a:lumMod val="50000"/>
                          </a:schemeClr>
                        </a:solidFill>
                        <a:latin typeface="Arial" panose="020B0604020202020204" pitchFamily="34" charset="0"/>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ct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vMerge="1">
                  <a:txBody>
                    <a:bodyPr/>
                    <a:lstStyle/>
                    <a:p>
                      <a:pPr algn="ct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0">
                <a:tc vMerge="1">
                  <a:txBody>
                    <a:bodyPr/>
                    <a:lstStyle/>
                    <a:p>
                      <a:endParaRPr lang="en-US"/>
                    </a:p>
                  </a:txBody>
                  <a:tcPr/>
                </a:tc>
                <a:tc vMerge="1">
                  <a:txBody>
                    <a:bodyPr/>
                    <a:lstStyle/>
                    <a:p>
                      <a:endParaRPr lang="en-US"/>
                    </a:p>
                  </a:txBody>
                  <a:tcPr/>
                </a:tc>
                <a:tc rowSpan="2" gridSpan="2">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Tier 1 Risk-based Capital Ratio - stressed</a:t>
                      </a:r>
                    </a:p>
                  </a:txBody>
                  <a:tcPr marL="45720" marR="45720" anchor="ctr">
                    <a:lnL w="9525" cap="flat" cmpd="sng" algn="ctr">
                      <a:no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endParaRPr lang="en-US" dirty="0"/>
                    </a:p>
                  </a:txBody>
                  <a:tcPr marL="45720" marR="45720">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0" marR="0" marT="0" marB="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smtClean="0">
                          <a:solidFill>
                            <a:schemeClr val="tx1"/>
                          </a:solidFill>
                          <a:latin typeface="Arial" panose="020B0604020202020204" pitchFamily="34" charset="0"/>
                          <a:ea typeface="+mn-ea"/>
                          <a:cs typeface="Arial" panose="020B0604020202020204" pitchFamily="34" charset="0"/>
                        </a:rPr>
                        <a:t>17.20%</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rowSpan="2">
                  <a:txBody>
                    <a:bodyPr/>
                    <a:lstStyle/>
                    <a:p>
                      <a:pPr algn="ctr"/>
                      <a:r>
                        <a:rPr lang="en-US" sz="900" dirty="0" smtClean="0">
                          <a:latin typeface="Arial" panose="020B0604020202020204" pitchFamily="34" charset="0"/>
                          <a:cs typeface="Arial" panose="020B0604020202020204" pitchFamily="34" charset="0"/>
                        </a:rPr>
                        <a:t>≤12.75%</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rowSpan="2">
                  <a:txBody>
                    <a:bodyPr/>
                    <a:lstStyle/>
                    <a:p>
                      <a:pPr algn="ctr"/>
                      <a:r>
                        <a:rPr lang="en-US" sz="900" dirty="0" smtClean="0">
                          <a:latin typeface="Arial" panose="020B0604020202020204" pitchFamily="34" charset="0"/>
                          <a:cs typeface="Arial" panose="020B0604020202020204" pitchFamily="34" charset="0"/>
                        </a:rPr>
                        <a:t>≤10.75%</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32641">
                <a:tc row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gridSpan="2" vMerge="1">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marR="45720">
                    <a:lnL w="9525" cap="flat" cmpd="sng" algn="ctr">
                      <a:no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hMerge="1"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bg1">
                            <a:lumMod val="50000"/>
                          </a:schemeClr>
                        </a:solidFill>
                        <a:latin typeface="Arial" panose="020B0604020202020204" pitchFamily="34" charset="0"/>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ct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vMerge="1">
                  <a:txBody>
                    <a:bodyPr/>
                    <a:lstStyle/>
                    <a:p>
                      <a:pPr algn="ct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0">
                <a:tc vMerge="1">
                  <a:txBody>
                    <a:bodyPr/>
                    <a:lstStyle/>
                    <a:p>
                      <a:endParaRPr lang="en-US"/>
                    </a:p>
                  </a:txBody>
                  <a:tcPr/>
                </a:tc>
                <a:tc vMerge="1">
                  <a:txBody>
                    <a:bodyPr/>
                    <a:lstStyle/>
                    <a:p>
                      <a:endParaRPr lang="en-US"/>
                    </a:p>
                  </a:txBody>
                  <a:tcPr/>
                </a:tc>
                <a:tc rowSpan="2" gridSpan="2">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Total Risk-based Capital Ratio - stressed</a:t>
                      </a: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endParaRPr lang="en-US" dirty="0"/>
                    </a:p>
                  </a:txBody>
                  <a:tcPr marL="45720" marR="45720">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0" marR="0" marT="0" marB="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smtClean="0">
                          <a:solidFill>
                            <a:schemeClr val="tx1"/>
                          </a:solidFill>
                          <a:latin typeface="Arial" panose="020B0604020202020204" pitchFamily="34" charset="0"/>
                          <a:ea typeface="+mn-ea"/>
                          <a:cs typeface="Arial" panose="020B0604020202020204" pitchFamily="34" charset="0"/>
                        </a:rPr>
                        <a:t>18.50%</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rowSpan="2">
                  <a:txBody>
                    <a:bodyPr/>
                    <a:lstStyle/>
                    <a:p>
                      <a:pPr algn="ctr"/>
                      <a:r>
                        <a:rPr lang="en-US" sz="900" dirty="0" smtClean="0">
                          <a:latin typeface="Arial" panose="020B0604020202020204" pitchFamily="34" charset="0"/>
                          <a:cs typeface="Arial" panose="020B0604020202020204" pitchFamily="34" charset="0"/>
                        </a:rPr>
                        <a:t>≤14.15%</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rowSpan="2">
                  <a:txBody>
                    <a:bodyPr/>
                    <a:lstStyle/>
                    <a:p>
                      <a:pPr algn="ctr"/>
                      <a:r>
                        <a:rPr lang="en-US" sz="900" dirty="0" smtClean="0">
                          <a:latin typeface="Arial" panose="020B0604020202020204" pitchFamily="34" charset="0"/>
                          <a:cs typeface="Arial" panose="020B0604020202020204" pitchFamily="34" charset="0"/>
                        </a:rPr>
                        <a:t>≤12.15%</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285140">
                <a:tc row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vMerge="1">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marR="45720">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hMerge="1"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bg1">
                            <a:lumMod val="50000"/>
                          </a:schemeClr>
                        </a:solidFill>
                        <a:latin typeface="Arial" panose="020B0604020202020204" pitchFamily="34" charset="0"/>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ct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vMerge="1">
                  <a:txBody>
                    <a:bodyPr/>
                    <a:lstStyle/>
                    <a:p>
                      <a:pPr algn="ct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0">
                <a:tc vMerge="1">
                  <a:txBody>
                    <a:bodyPr/>
                    <a:lstStyle/>
                    <a:p>
                      <a:endParaRPr lang="en-US"/>
                    </a:p>
                  </a:txBody>
                  <a:tcPr/>
                </a:tc>
                <a:tc vMerge="1">
                  <a:txBody>
                    <a:bodyPr/>
                    <a:lstStyle/>
                    <a:p>
                      <a:endParaRPr lang="en-US"/>
                    </a:p>
                  </a:txBody>
                  <a:tcPr/>
                </a:tc>
                <a:tc rowSpan="2" gridSpan="2">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Tier 1 Leverage Ratio - stressed</a:t>
                      </a: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endParaRPr lang="en-US" dirty="0"/>
                    </a:p>
                  </a:txBody>
                  <a:tcPr marL="45720" marR="45720">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0" marR="0" marT="0" marB="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smtClean="0">
                          <a:solidFill>
                            <a:schemeClr val="tx1"/>
                          </a:solidFill>
                          <a:latin typeface="Arial" panose="020B0604020202020204" pitchFamily="34" charset="0"/>
                          <a:ea typeface="+mn-ea"/>
                          <a:cs typeface="Arial" panose="020B0604020202020204" pitchFamily="34" charset="0"/>
                        </a:rPr>
                        <a:t>12.36%</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rowSpan="2">
                  <a:txBody>
                    <a:bodyPr/>
                    <a:lstStyle/>
                    <a:p>
                      <a:pPr algn="ctr"/>
                      <a:r>
                        <a:rPr lang="en-US" sz="900" dirty="0" smtClean="0">
                          <a:latin typeface="Arial" panose="020B0604020202020204" pitchFamily="34" charset="0"/>
                          <a:cs typeface="Arial" panose="020B0604020202020204" pitchFamily="34" charset="0"/>
                        </a:rPr>
                        <a:t>≤8.80%</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rowSpan="2">
                  <a:txBody>
                    <a:bodyPr/>
                    <a:lstStyle/>
                    <a:p>
                      <a:pPr algn="ctr"/>
                      <a:r>
                        <a:rPr lang="en-US" sz="900" dirty="0" smtClean="0">
                          <a:latin typeface="Arial" panose="020B0604020202020204" pitchFamily="34" charset="0"/>
                          <a:cs typeface="Arial" panose="020B0604020202020204" pitchFamily="34" charset="0"/>
                        </a:rPr>
                        <a:t>≤6.80%</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1753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s-PR"/>
                    </a:p>
                  </a:txBody>
                  <a:tcPr/>
                </a:tc>
                <a:tc gridSpan="2"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marR="45720">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fontAlgn="b" latinLnBrk="0" hangingPunct="1"/>
                      <a:endParaRPr lang="en-US" sz="900" b="0" i="0" kern="1200" dirty="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bl>
          </a:graphicData>
        </a:graphic>
      </p:graphicFrame>
      <p:sp>
        <p:nvSpPr>
          <p:cNvPr id="4" name="Slide Number Placeholder 3"/>
          <p:cNvSpPr txBox="1">
            <a:spLocks/>
          </p:cNvSpPr>
          <p:nvPr/>
        </p:nvSpPr>
        <p:spPr>
          <a:xfrm>
            <a:off x="8149015" y="109308"/>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11</a:t>
            </a:fld>
            <a:endParaRPr lang="es-ES_tradnl" sz="1200" b="1" dirty="0">
              <a:solidFill>
                <a:srgbClr val="FF0000"/>
              </a:solidFill>
              <a:latin typeface="Arial"/>
              <a:cs typeface="Arial"/>
            </a:endParaRPr>
          </a:p>
        </p:txBody>
      </p:sp>
    </p:spTree>
    <p:extLst>
      <p:ext uri="{BB962C8B-B14F-4D97-AF65-F5344CB8AC3E}">
        <p14:creationId xmlns:p14="http://schemas.microsoft.com/office/powerpoint/2010/main" val="9787754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2422187909"/>
              </p:ext>
            </p:extLst>
          </p:nvPr>
        </p:nvGraphicFramePr>
        <p:xfrm>
          <a:off x="316986" y="504825"/>
          <a:ext cx="8260275" cy="4972144"/>
        </p:xfrm>
        <a:graphic>
          <a:graphicData uri="http://schemas.openxmlformats.org/drawingml/2006/table">
            <a:tbl>
              <a:tblPr firstRow="1" bandRow="1"/>
              <a:tblGrid>
                <a:gridCol w="718184"/>
                <a:gridCol w="888521"/>
                <a:gridCol w="2056835"/>
                <a:gridCol w="919347"/>
                <a:gridCol w="919347"/>
                <a:gridCol w="919347"/>
                <a:gridCol w="919347"/>
                <a:gridCol w="919347"/>
              </a:tblGrid>
              <a:tr h="340653">
                <a:tc gridSpan="8">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45720" marR="45720" anchor="ctr">
                    <a:lnL>
                      <a:noFill/>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indent="0" algn="ctr" defTabSz="457200" rtl="0" eaLnBrk="1" latinLnBrk="0" hangingPunct="1">
                        <a:buFont typeface="Arial" panose="020B0604020202020204" pitchFamily="34" charset="0"/>
                        <a:buNone/>
                      </a:pP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indent="0" algn="ctr" defTabSz="457200" rtl="0" eaLnBrk="1" latinLnBrk="0" hangingPunct="1">
                        <a:buFont typeface="Arial" panose="020B0604020202020204" pitchFamily="34" charset="0"/>
                        <a:buNone/>
                      </a:pPr>
                      <a:endParaRPr lang="en-US" sz="9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r>
              <a:tr h="36537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900" b="1" dirty="0" smtClean="0">
                          <a:solidFill>
                            <a:srgbClr val="FF0000"/>
                          </a:solidFill>
                          <a:latin typeface="Arial" panose="020B0604020202020204" pitchFamily="34" charset="0"/>
                          <a:cs typeface="Arial" panose="020B0604020202020204" pitchFamily="34" charset="0"/>
                        </a:rPr>
                        <a:t>Entity</a:t>
                      </a:r>
                      <a:r>
                        <a:rPr lang="en-US" sz="900" b="1" baseline="0" dirty="0" smtClean="0">
                          <a:solidFill>
                            <a:srgbClr val="FF0000"/>
                          </a:solidFill>
                          <a:latin typeface="Arial" panose="020B0604020202020204" pitchFamily="34" charset="0"/>
                          <a:cs typeface="Arial" panose="020B0604020202020204" pitchFamily="34" charset="0"/>
                        </a:rPr>
                        <a:t> / </a:t>
                      </a:r>
                      <a:r>
                        <a:rPr lang="en-US" sz="900" b="1" dirty="0" smtClean="0">
                          <a:solidFill>
                            <a:srgbClr val="FF0000"/>
                          </a:solidFill>
                          <a:latin typeface="Arial" panose="020B0604020202020204" pitchFamily="34" charset="0"/>
                          <a:cs typeface="Arial" panose="020B0604020202020204" pitchFamily="34" charset="0"/>
                        </a:rPr>
                        <a:t>portfolio</a:t>
                      </a:r>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a:no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900" b="1" dirty="0" smtClean="0">
                          <a:solidFill>
                            <a:srgbClr val="FF0000"/>
                          </a:solidFill>
                          <a:latin typeface="Arial" panose="020B0604020202020204" pitchFamily="34" charset="0"/>
                          <a:cs typeface="Arial" panose="020B0604020202020204" pitchFamily="34" charset="0"/>
                        </a:rPr>
                        <a:t>Risk Type</a:t>
                      </a:r>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900" b="1" dirty="0" smtClean="0">
                          <a:solidFill>
                            <a:srgbClr val="FF0000"/>
                          </a:solidFill>
                          <a:latin typeface="Arial" panose="020B0604020202020204" pitchFamily="34" charset="0"/>
                          <a:cs typeface="Arial" panose="020B0604020202020204" pitchFamily="34" charset="0"/>
                        </a:rPr>
                        <a:t>Metrics (Annual)</a:t>
                      </a:r>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dirty="0" smtClean="0">
                          <a:solidFill>
                            <a:schemeClr val="tx1"/>
                          </a:solidFill>
                          <a:latin typeface="Arial" panose="020B0604020202020204" pitchFamily="34" charset="0"/>
                          <a:ea typeface="+mn-ea"/>
                          <a:cs typeface="Arial" panose="020B0604020202020204" pitchFamily="34" charset="0"/>
                        </a:rPr>
                        <a:t>1Q16</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lumMod val="95000"/>
                        </a:sysClr>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tx1"/>
                          </a:solidFill>
                          <a:latin typeface="Arial" panose="020B0604020202020204" pitchFamily="34" charset="0"/>
                          <a:ea typeface="+mn-ea"/>
                          <a:cs typeface="Arial" panose="020B0604020202020204" pitchFamily="34" charset="0"/>
                        </a:rPr>
                        <a:t>Amber Limit</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bg1"/>
                          </a:solidFill>
                          <a:latin typeface="Arial" panose="020B0604020202020204" pitchFamily="34" charset="0"/>
                          <a:ea typeface="+mn-ea"/>
                          <a:cs typeface="Arial" panose="020B0604020202020204" pitchFamily="34" charset="0"/>
                        </a:rPr>
                        <a:t>Red Limit</a:t>
                      </a:r>
                      <a:endParaRPr lang="en-US" sz="9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585647">
                <a:tc row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BSPR</a:t>
                      </a: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1" dirty="0" smtClean="0">
                          <a:solidFill>
                            <a:schemeClr val="tx1"/>
                          </a:solidFill>
                          <a:latin typeface="Arial" panose="020B0604020202020204" pitchFamily="34" charset="0"/>
                          <a:cs typeface="Arial" panose="020B0604020202020204" pitchFamily="34" charset="0"/>
                        </a:rPr>
                        <a:t>Credit</a:t>
                      </a:r>
                      <a:r>
                        <a:rPr lang="en-US" sz="900" b="1" baseline="0" dirty="0" smtClean="0">
                          <a:solidFill>
                            <a:schemeClr val="tx1"/>
                          </a:solidFill>
                          <a:latin typeface="Arial" panose="020B0604020202020204" pitchFamily="34" charset="0"/>
                          <a:cs typeface="Arial" panose="020B0604020202020204" pitchFamily="34" charset="0"/>
                        </a:rPr>
                        <a:t> Risk</a:t>
                      </a: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Impairment to Pre-Provision Net </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Revenue (PPNR)</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smtClean="0">
                          <a:solidFill>
                            <a:schemeClr val="tx1"/>
                          </a:solidFill>
                          <a:latin typeface="Arial" panose="020B0604020202020204" pitchFamily="34" charset="0"/>
                          <a:ea typeface="+mn-ea"/>
                          <a:cs typeface="Arial" panose="020B0604020202020204" pitchFamily="34" charset="0"/>
                        </a:rPr>
                        <a:t>$255</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r>
                        <a:rPr lang="en-US" sz="900" dirty="0" smtClean="0">
                          <a:latin typeface="Arial" panose="020B0604020202020204" pitchFamily="34" charset="0"/>
                          <a:cs typeface="Arial" panose="020B0604020202020204" pitchFamily="34" charset="0"/>
                        </a:rPr>
                        <a:t>≥$298MM</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r>
                        <a:rPr lang="en-US" sz="900" dirty="0" smtClean="0">
                          <a:latin typeface="Arial" panose="020B0604020202020204" pitchFamily="34" charset="0"/>
                          <a:cs typeface="Arial" panose="020B0604020202020204" pitchFamily="34" charset="0"/>
                        </a:rPr>
                        <a:t>≥$323MM</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585647">
                <a:tc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Total Credit Losses</a:t>
                      </a:r>
                    </a:p>
                  </a:txBody>
                  <a:tcPr marL="45720" marR="45720" anchor="ctr">
                    <a:lnL w="9525" cap="flat" cmpd="sng" algn="ctr">
                      <a:solidFill>
                        <a:sysClr val="window" lastClr="FFFFFF"/>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9525" cap="flat" cmpd="sng" algn="ctr">
                      <a:solidFill>
                        <a:schemeClr val="tx1"/>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smtClean="0">
                          <a:solidFill>
                            <a:schemeClr val="tx1"/>
                          </a:solidFill>
                          <a:latin typeface="Arial" panose="020B0604020202020204" pitchFamily="34" charset="0"/>
                          <a:ea typeface="ＭＳ Ｐゴシック"/>
                          <a:cs typeface="Arial" panose="020B0604020202020204" pitchFamily="34" charset="0"/>
                        </a:rPr>
                        <a:t>$239</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≥$318MM</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≥$344MM</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7247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gridSpan="7">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952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marR="45720">
                    <a:lnL w="9525"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bg1">
                            <a:lumMod val="75000"/>
                          </a:schemeClr>
                        </a:solidFill>
                        <a:latin typeface="Arial" panose="020B0604020202020204" pitchFamily="34" charset="0"/>
                        <a:cs typeface="Arial" panose="020B0604020202020204" pitchFamily="34" charset="0"/>
                      </a:endParaRPr>
                    </a:p>
                  </a:txBody>
                  <a:tcPr marL="45720" marR="4572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dirty="0">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dirty="0">
                        <a:latin typeface="Arial" panose="020B0604020202020204" pitchFamily="34" charset="0"/>
                        <a:cs typeface="Arial" panose="020B0604020202020204" pitchFamily="34" charset="0"/>
                      </a:endParaRPr>
                    </a:p>
                  </a:txBody>
                  <a:tcPr marL="45720" marR="457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17537">
                <a:tc>
                  <a:txBody>
                    <a:bodyPr/>
                    <a:lstStyle/>
                    <a:p>
                      <a:endParaRPr lang="es-PR" dirty="0"/>
                    </a:p>
                  </a:txBody>
                  <a:tcPr marL="45720" marR="45720" anchor="ctr">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PR" dirty="0"/>
                    </a:p>
                  </a:txBody>
                  <a:tcPr marL="45720" marR="45720" anchor="ctr">
                    <a:lnL w="28575" cap="flat" cmpd="sng" algn="ctr">
                      <a:solidFill>
                        <a:schemeClr val="bg1"/>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900" b="1" dirty="0" smtClean="0">
                          <a:solidFill>
                            <a:srgbClr val="FF0000"/>
                          </a:solidFill>
                          <a:latin typeface="Arial" panose="020B0604020202020204" pitchFamily="34" charset="0"/>
                          <a:cs typeface="Arial" panose="020B0604020202020204" pitchFamily="34" charset="0"/>
                        </a:rPr>
                        <a:t>Metrics</a:t>
                      </a:r>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baseline="0" dirty="0" smtClean="0">
                          <a:solidFill>
                            <a:schemeClr val="tx1"/>
                          </a:solidFill>
                          <a:latin typeface="Arial" panose="020B0604020202020204" pitchFamily="34" charset="0"/>
                          <a:ea typeface="+mn-ea"/>
                          <a:cs typeface="Arial" panose="020B0604020202020204" pitchFamily="34" charset="0"/>
                        </a:rPr>
                        <a:t>Jun 16</a:t>
                      </a:r>
                      <a:r>
                        <a:rPr lang="en-US" sz="900" b="1" kern="1200" dirty="0" smtClean="0">
                          <a:solidFill>
                            <a:schemeClr val="tx1"/>
                          </a:solidFill>
                          <a:latin typeface="Arial" panose="020B0604020202020204" pitchFamily="34" charset="0"/>
                          <a:ea typeface="+mn-ea"/>
                          <a:cs typeface="Arial" panose="020B0604020202020204" pitchFamily="34" charset="0"/>
                        </a:rPr>
                        <a:t> </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baseline="0" dirty="0" smtClean="0">
                          <a:solidFill>
                            <a:schemeClr val="tx1"/>
                          </a:solidFill>
                          <a:latin typeface="Arial" panose="020B0604020202020204" pitchFamily="34" charset="0"/>
                          <a:ea typeface="+mn-ea"/>
                          <a:cs typeface="Arial" panose="020B0604020202020204" pitchFamily="34" charset="0"/>
                        </a:rPr>
                        <a:t>May 16</a:t>
                      </a:r>
                      <a:r>
                        <a:rPr lang="en-US" sz="900" b="1" kern="1200" dirty="0" smtClean="0">
                          <a:solidFill>
                            <a:schemeClr val="tx1"/>
                          </a:solidFill>
                          <a:latin typeface="Arial" panose="020B0604020202020204" pitchFamily="34" charset="0"/>
                          <a:ea typeface="+mn-ea"/>
                          <a:cs typeface="Arial" panose="020B0604020202020204" pitchFamily="34" charset="0"/>
                        </a:rPr>
                        <a:t> </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dirty="0" smtClean="0">
                          <a:solidFill>
                            <a:schemeClr val="tx1"/>
                          </a:solidFill>
                          <a:latin typeface="Arial" panose="020B0604020202020204" pitchFamily="34" charset="0"/>
                          <a:ea typeface="+mn-ea"/>
                          <a:cs typeface="Arial" panose="020B0604020202020204" pitchFamily="34" charset="0"/>
                        </a:rPr>
                        <a:t>Apr 16</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tx1"/>
                          </a:solidFill>
                          <a:latin typeface="Arial" panose="020B0604020202020204" pitchFamily="34" charset="0"/>
                          <a:ea typeface="+mn-ea"/>
                          <a:cs typeface="Arial" panose="020B0604020202020204" pitchFamily="34" charset="0"/>
                        </a:rPr>
                        <a:t>Amber Limit</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bg1"/>
                          </a:solidFill>
                          <a:latin typeface="Arial" panose="020B0604020202020204" pitchFamily="34" charset="0"/>
                          <a:ea typeface="+mn-ea"/>
                          <a:cs typeface="Arial" panose="020B0604020202020204" pitchFamily="34" charset="0"/>
                        </a:rPr>
                        <a:t>Red Limit</a:t>
                      </a:r>
                      <a:endParaRPr lang="en-US" sz="9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41753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rowSpan="6">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1" dirty="0" smtClean="0">
                          <a:solidFill>
                            <a:schemeClr val="tx1"/>
                          </a:solidFill>
                          <a:latin typeface="Arial" panose="020B0604020202020204" pitchFamily="34" charset="0"/>
                          <a:cs typeface="Arial" panose="020B0604020202020204" pitchFamily="34" charset="0"/>
                        </a:rPr>
                        <a:t>Credit</a:t>
                      </a:r>
                      <a:r>
                        <a:rPr lang="en-US" sz="900" b="1" baseline="0" dirty="0" smtClean="0">
                          <a:solidFill>
                            <a:schemeClr val="tx1"/>
                          </a:solidFill>
                          <a:latin typeface="Arial" panose="020B0604020202020204" pitchFamily="34" charset="0"/>
                          <a:cs typeface="Arial" panose="020B0604020202020204" pitchFamily="34" charset="0"/>
                        </a:rPr>
                        <a:t> Risk</a:t>
                      </a:r>
                      <a:endParaRPr lang="en-US" sz="900" b="1" dirty="0" smtClean="0">
                        <a:solidFill>
                          <a:schemeClr val="tx1"/>
                        </a:solidFill>
                        <a:latin typeface="Arial" panose="020B0604020202020204" pitchFamily="34" charset="0"/>
                        <a:cs typeface="Arial" panose="020B0604020202020204" pitchFamily="34" charset="0"/>
                      </a:endParaRPr>
                    </a:p>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Net Charge-off Rate Mortgages</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mn-ea"/>
                          <a:cs typeface="Arial" panose="020B0604020202020204" pitchFamily="34" charset="0"/>
                        </a:rPr>
                        <a:t>1.6%</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1.6%</a:t>
                      </a: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1.6%</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≥1.8%</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≥2.0%</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4599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Net Charge-off Rate Commercial Banking</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mn-ea"/>
                          <a:cs typeface="Arial" panose="020B0604020202020204" pitchFamily="34" charset="0"/>
                        </a:rPr>
                        <a:t>0.30%</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0.38%</a:t>
                      </a: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0.36%</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≥0.56%</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≥0.60%</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1753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s-PR" dirty="0"/>
                    </a:p>
                  </a:txBody>
                  <a:tcPr marL="45720" marR="45720">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Net Charge-off Rate Personal Loans</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mn-ea"/>
                          <a:cs typeface="Arial" panose="020B0604020202020204" pitchFamily="34" charset="0"/>
                        </a:rPr>
                        <a:t>4.8%</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4.8%</a:t>
                      </a: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4.6%</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≥6.1%</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≥6.5%</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6061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s-PR" dirty="0"/>
                    </a:p>
                  </a:txBody>
                  <a:tcPr marL="45720" marR="45720">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Net Charge-off Rate Credit Cards</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mn-ea"/>
                          <a:cs typeface="Arial" panose="020B0604020202020204" pitchFamily="34" charset="0"/>
                        </a:rPr>
                        <a:t>6.5%</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6.2%</a:t>
                      </a: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6.1%</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≥7.3%</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≥7.8%</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8907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Net Charge-off Rate TOTAL</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mn-ea"/>
                          <a:cs typeface="Arial" panose="020B0604020202020204" pitchFamily="34" charset="0"/>
                        </a:rPr>
                        <a:t>1.4%</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1.4%</a:t>
                      </a: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1.4%</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≥1.7%</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≥1.9%</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1753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s-PR" dirty="0"/>
                    </a:p>
                  </a:txBody>
                  <a:tcPr marL="45720" marR="45720">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60+ DPD Mortgages</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mn-ea"/>
                          <a:cs typeface="Arial" panose="020B0604020202020204" pitchFamily="34" charset="0"/>
                        </a:rPr>
                        <a:t>8.7%</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8.9%</a:t>
                      </a: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8.6%</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≥11.7%</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≥12.7%</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bl>
          </a:graphicData>
        </a:graphic>
      </p:graphicFrame>
      <p:sp>
        <p:nvSpPr>
          <p:cNvPr id="5" name="TextBox 4"/>
          <p:cNvSpPr txBox="1"/>
          <p:nvPr/>
        </p:nvSpPr>
        <p:spPr>
          <a:xfrm>
            <a:off x="254000" y="248488"/>
            <a:ext cx="8890000" cy="461665"/>
          </a:xfrm>
          <a:prstGeom prst="rect">
            <a:avLst/>
          </a:prstGeom>
          <a:noFill/>
        </p:spPr>
        <p:txBody>
          <a:bodyPr wrap="square" rtlCol="0">
            <a:spAutoFit/>
          </a:bodyPr>
          <a:lstStyle/>
          <a:p>
            <a:r>
              <a:rPr lang="en-US" b="1" dirty="0"/>
              <a:t>2</a:t>
            </a:r>
            <a:r>
              <a:rPr lang="en-US" b="1" dirty="0" smtClean="0"/>
              <a:t>. BSPR Risk Appetite </a:t>
            </a:r>
            <a:r>
              <a:rPr lang="en-US" b="1" dirty="0"/>
              <a:t>Statement </a:t>
            </a:r>
            <a:r>
              <a:rPr lang="en-US" b="1" dirty="0" smtClean="0"/>
              <a:t>– Amber and Red metrics</a:t>
            </a:r>
            <a:endParaRPr lang="en-US" b="1" dirty="0"/>
          </a:p>
        </p:txBody>
      </p:sp>
      <p:sp>
        <p:nvSpPr>
          <p:cNvPr id="4" name="Slide Number Placeholder 3"/>
          <p:cNvSpPr txBox="1">
            <a:spLocks/>
          </p:cNvSpPr>
          <p:nvPr/>
        </p:nvSpPr>
        <p:spPr>
          <a:xfrm>
            <a:off x="8149015" y="99783"/>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12</a:t>
            </a:fld>
            <a:endParaRPr lang="es-ES_tradnl" sz="1200" b="1" dirty="0">
              <a:solidFill>
                <a:srgbClr val="FF0000"/>
              </a:solidFill>
              <a:latin typeface="Arial"/>
              <a:cs typeface="Arial"/>
            </a:endParaRPr>
          </a:p>
        </p:txBody>
      </p:sp>
    </p:spTree>
    <p:extLst>
      <p:ext uri="{BB962C8B-B14F-4D97-AF65-F5344CB8AC3E}">
        <p14:creationId xmlns:p14="http://schemas.microsoft.com/office/powerpoint/2010/main" val="27580362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169521525"/>
              </p:ext>
            </p:extLst>
          </p:nvPr>
        </p:nvGraphicFramePr>
        <p:xfrm>
          <a:off x="316986" y="504825"/>
          <a:ext cx="8260276" cy="5330190"/>
        </p:xfrm>
        <a:graphic>
          <a:graphicData uri="http://schemas.openxmlformats.org/drawingml/2006/table">
            <a:tbl>
              <a:tblPr firstRow="1" bandRow="1"/>
              <a:tblGrid>
                <a:gridCol w="795822"/>
                <a:gridCol w="828135"/>
                <a:gridCol w="2032869"/>
                <a:gridCol w="920690"/>
                <a:gridCol w="920690"/>
                <a:gridCol w="920690"/>
                <a:gridCol w="920690"/>
                <a:gridCol w="920690"/>
              </a:tblGrid>
              <a:tr h="340653">
                <a:tc gridSpan="8">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45720" marR="45720" anchor="ctr">
                    <a:lnL>
                      <a:noFill/>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indent="0" algn="ctr" defTabSz="457200" rtl="0" eaLnBrk="1" latinLnBrk="0" hangingPunct="1">
                        <a:buFont typeface="Arial" panose="020B0604020202020204" pitchFamily="34" charset="0"/>
                        <a:buNone/>
                      </a:pP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indent="0" algn="ctr" defTabSz="457200" rtl="0" eaLnBrk="1" latinLnBrk="0" hangingPunct="1">
                        <a:buFont typeface="Arial" panose="020B0604020202020204" pitchFamily="34" charset="0"/>
                        <a:buNone/>
                      </a:pPr>
                      <a:endParaRPr lang="en-US" sz="9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r>
              <a:tr h="36537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900" b="1" dirty="0" smtClean="0">
                          <a:solidFill>
                            <a:srgbClr val="FF0000"/>
                          </a:solidFill>
                          <a:latin typeface="Arial" panose="020B0604020202020204" pitchFamily="34" charset="0"/>
                          <a:cs typeface="Arial" panose="020B0604020202020204" pitchFamily="34" charset="0"/>
                        </a:rPr>
                        <a:t>Entity</a:t>
                      </a:r>
                      <a:r>
                        <a:rPr lang="en-US" sz="900" b="1" baseline="0" dirty="0" smtClean="0">
                          <a:solidFill>
                            <a:srgbClr val="FF0000"/>
                          </a:solidFill>
                          <a:latin typeface="Arial" panose="020B0604020202020204" pitchFamily="34" charset="0"/>
                          <a:cs typeface="Arial" panose="020B0604020202020204" pitchFamily="34" charset="0"/>
                        </a:rPr>
                        <a:t> / </a:t>
                      </a:r>
                      <a:r>
                        <a:rPr lang="en-US" sz="900" b="1" dirty="0" smtClean="0">
                          <a:solidFill>
                            <a:srgbClr val="FF0000"/>
                          </a:solidFill>
                          <a:latin typeface="Arial" panose="020B0604020202020204" pitchFamily="34" charset="0"/>
                          <a:cs typeface="Arial" panose="020B0604020202020204" pitchFamily="34" charset="0"/>
                        </a:rPr>
                        <a:t>portfolio</a:t>
                      </a:r>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a:no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900" b="1" dirty="0" smtClean="0">
                          <a:solidFill>
                            <a:srgbClr val="FF0000"/>
                          </a:solidFill>
                          <a:latin typeface="Arial" panose="020B0604020202020204" pitchFamily="34" charset="0"/>
                          <a:cs typeface="Arial" panose="020B0604020202020204" pitchFamily="34" charset="0"/>
                        </a:rPr>
                        <a:t>Risk Type</a:t>
                      </a:r>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900" b="1" dirty="0" smtClean="0">
                          <a:solidFill>
                            <a:srgbClr val="FF0000"/>
                          </a:solidFill>
                          <a:latin typeface="Arial" panose="020B0604020202020204" pitchFamily="34" charset="0"/>
                          <a:cs typeface="Arial" panose="020B0604020202020204" pitchFamily="34" charset="0"/>
                        </a:rPr>
                        <a:t>Metrics</a:t>
                      </a:r>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baseline="0" dirty="0" smtClean="0">
                          <a:solidFill>
                            <a:schemeClr val="tx1"/>
                          </a:solidFill>
                          <a:latin typeface="Arial" panose="020B0604020202020204" pitchFamily="34" charset="0"/>
                          <a:ea typeface="+mn-ea"/>
                          <a:cs typeface="Arial" panose="020B0604020202020204" pitchFamily="34" charset="0"/>
                        </a:rPr>
                        <a:t>Jun 16</a:t>
                      </a:r>
                      <a:r>
                        <a:rPr lang="en-US" sz="900" b="1" kern="1200" dirty="0" smtClean="0">
                          <a:solidFill>
                            <a:schemeClr val="tx1"/>
                          </a:solidFill>
                          <a:latin typeface="Arial" panose="020B0604020202020204" pitchFamily="34" charset="0"/>
                          <a:ea typeface="+mn-ea"/>
                          <a:cs typeface="Arial" panose="020B0604020202020204" pitchFamily="34" charset="0"/>
                        </a:rPr>
                        <a:t> </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baseline="0" dirty="0" smtClean="0">
                          <a:solidFill>
                            <a:schemeClr val="tx1"/>
                          </a:solidFill>
                          <a:latin typeface="Arial" panose="020B0604020202020204" pitchFamily="34" charset="0"/>
                          <a:ea typeface="+mn-ea"/>
                          <a:cs typeface="Arial" panose="020B0604020202020204" pitchFamily="34" charset="0"/>
                        </a:rPr>
                        <a:t>May 16</a:t>
                      </a:r>
                      <a:r>
                        <a:rPr lang="en-US" sz="900" b="1" kern="1200" dirty="0" smtClean="0">
                          <a:solidFill>
                            <a:schemeClr val="tx1"/>
                          </a:solidFill>
                          <a:latin typeface="Arial" panose="020B0604020202020204" pitchFamily="34" charset="0"/>
                          <a:ea typeface="+mn-ea"/>
                          <a:cs typeface="Arial" panose="020B0604020202020204" pitchFamily="34" charset="0"/>
                        </a:rPr>
                        <a:t> </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dirty="0" smtClean="0">
                          <a:solidFill>
                            <a:schemeClr val="tx1"/>
                          </a:solidFill>
                          <a:latin typeface="Arial" panose="020B0604020202020204" pitchFamily="34" charset="0"/>
                          <a:ea typeface="+mn-ea"/>
                          <a:cs typeface="Arial" panose="020B0604020202020204" pitchFamily="34" charset="0"/>
                        </a:rPr>
                        <a:t>Apr 16</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lumMod val="95000"/>
                        </a:sysClr>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tx1"/>
                          </a:solidFill>
                          <a:latin typeface="Arial" panose="020B0604020202020204" pitchFamily="34" charset="0"/>
                          <a:ea typeface="+mn-ea"/>
                          <a:cs typeface="Arial" panose="020B0604020202020204" pitchFamily="34" charset="0"/>
                        </a:rPr>
                        <a:t>Amber Limit</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bg1"/>
                          </a:solidFill>
                          <a:latin typeface="Arial" panose="020B0604020202020204" pitchFamily="34" charset="0"/>
                          <a:ea typeface="+mn-ea"/>
                          <a:cs typeface="Arial" panose="020B0604020202020204" pitchFamily="34" charset="0"/>
                        </a:rPr>
                        <a:t>Red Limit</a:t>
                      </a:r>
                      <a:endParaRPr lang="en-US" sz="9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36576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BSPR</a:t>
                      </a: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rowSpan="13">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1" dirty="0" smtClean="0">
                          <a:solidFill>
                            <a:schemeClr val="tx1"/>
                          </a:solidFill>
                          <a:latin typeface="Arial" panose="020B0604020202020204" pitchFamily="34" charset="0"/>
                          <a:cs typeface="Arial" panose="020B0604020202020204" pitchFamily="34" charset="0"/>
                        </a:rPr>
                        <a:t>Credit</a:t>
                      </a:r>
                      <a:r>
                        <a:rPr lang="en-US" sz="900" b="1" baseline="0" dirty="0" smtClean="0">
                          <a:solidFill>
                            <a:schemeClr val="tx1"/>
                          </a:solidFill>
                          <a:latin typeface="Arial" panose="020B0604020202020204" pitchFamily="34" charset="0"/>
                          <a:cs typeface="Arial" panose="020B0604020202020204" pitchFamily="34" charset="0"/>
                        </a:rPr>
                        <a:t> Risk</a:t>
                      </a: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60+ DPD Personal Loans</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mn-ea"/>
                          <a:cs typeface="Arial" panose="020B0604020202020204" pitchFamily="34" charset="0"/>
                        </a:rPr>
                        <a:t>1.4%</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1.5%</a:t>
                      </a: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1.4%</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≥1.7%</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≥1.9%</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657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kern="1200" dirty="0" smtClean="0">
                        <a:solidFill>
                          <a:schemeClr val="tx1"/>
                        </a:solidFill>
                        <a:latin typeface="Arial" panose="020B0604020202020204" pitchFamily="34" charset="0"/>
                        <a:ea typeface="+mn-ea"/>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60+ DPD Credit Cards</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mn-ea"/>
                          <a:cs typeface="Arial" panose="020B0604020202020204" pitchFamily="34" charset="0"/>
                        </a:rPr>
                        <a:t>2.3%</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2.3%</a:t>
                      </a: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2.4%</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≥2.6%</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≥2.8%</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657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kern="1200" dirty="0" smtClean="0">
                        <a:solidFill>
                          <a:schemeClr val="tx1"/>
                        </a:solidFill>
                        <a:latin typeface="Arial" panose="020B0604020202020204" pitchFamily="34" charset="0"/>
                        <a:ea typeface="+mn-ea"/>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'60+ DPD Commercial Banking </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mn-ea"/>
                          <a:cs typeface="Arial" panose="020B0604020202020204" pitchFamily="34" charset="0"/>
                        </a:rPr>
                        <a:t>1.8%</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2.1%</a:t>
                      </a: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2.1%</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≥4.3%</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≥4.7%</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657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'60+ DPD TOTAL</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mn-ea"/>
                          <a:cs typeface="Arial" panose="020B0604020202020204" pitchFamily="34" charset="0"/>
                        </a:rPr>
                        <a:t>4.1%</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fontAlgn="b" latinLnBrk="0" hangingPunct="1"/>
                      <a:r>
                        <a:rPr lang="en-US" sz="900" b="1" i="0" kern="1200" dirty="0" smtClean="0">
                          <a:solidFill>
                            <a:schemeClr val="tx1"/>
                          </a:solidFill>
                          <a:latin typeface="Arial" panose="020B0604020202020204" pitchFamily="34" charset="0"/>
                          <a:ea typeface="+mn-ea"/>
                          <a:cs typeface="Arial" panose="020B0604020202020204" pitchFamily="34" charset="0"/>
                        </a:rPr>
                        <a:t>4.3%</a:t>
                      </a:r>
                      <a:endParaRPr lang="en-US" sz="900" b="1" i="0" kern="1200" dirty="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fontAlgn="b" latinLnBrk="0" hangingPunct="1"/>
                      <a:r>
                        <a:rPr lang="en-US" sz="900" b="1" i="0" kern="1200" dirty="0" smtClean="0">
                          <a:solidFill>
                            <a:schemeClr val="tx1"/>
                          </a:solidFill>
                          <a:latin typeface="Arial" panose="020B0604020202020204" pitchFamily="34" charset="0"/>
                          <a:ea typeface="+mn-ea"/>
                          <a:cs typeface="Arial" panose="020B0604020202020204" pitchFamily="34" charset="0"/>
                        </a:rPr>
                        <a:t>4.3%</a:t>
                      </a:r>
                      <a:endParaRPr lang="en-US" sz="900" b="1" i="0" kern="1200" dirty="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≥6.6%</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≥7.1%</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657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Single Obligor (Corp. and IFIs) Exposure</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mn-ea"/>
                          <a:cs typeface="Arial" panose="020B0604020202020204" pitchFamily="34" charset="0"/>
                        </a:rPr>
                        <a:t> </a:t>
                      </a:r>
                      <a:r>
                        <a:rPr lang="es-PR" sz="900" b="1" kern="1200" dirty="0" smtClean="0">
                          <a:solidFill>
                            <a:schemeClr val="tx1"/>
                          </a:solidFill>
                          <a:latin typeface="Arial" panose="020B0604020202020204" pitchFamily="34" charset="0"/>
                          <a:ea typeface="+mn-ea"/>
                          <a:cs typeface="Arial" panose="020B0604020202020204" pitchFamily="34" charset="0"/>
                        </a:rPr>
                        <a:t>$39.8 </a:t>
                      </a:r>
                      <a:endParaRPr lang="es-PR" sz="900" b="1"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smtClean="0">
                          <a:solidFill>
                            <a:schemeClr val="tx1"/>
                          </a:solidFill>
                          <a:latin typeface="Arial" panose="020B0604020202020204" pitchFamily="34" charset="0"/>
                          <a:ea typeface="+mn-ea"/>
                          <a:cs typeface="Arial" panose="020B0604020202020204" pitchFamily="34" charset="0"/>
                        </a:rPr>
                        <a:t> $39.8 </a:t>
                      </a:r>
                      <a:endParaRPr lang="es-PR"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smtClean="0">
                          <a:solidFill>
                            <a:schemeClr val="tx1"/>
                          </a:solidFill>
                          <a:latin typeface="Arial" panose="020B0604020202020204" pitchFamily="34" charset="0"/>
                          <a:ea typeface="+mn-ea"/>
                          <a:cs typeface="Arial" panose="020B0604020202020204" pitchFamily="34" charset="0"/>
                        </a:rPr>
                        <a:t> $39.8 </a:t>
                      </a:r>
                      <a:endParaRPr lang="es-PR"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≥$55.8MM</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≥$69.6MM</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657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s-PR"/>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Top 20 Corporates Exposure</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mn-ea"/>
                          <a:cs typeface="Arial" panose="020B0604020202020204" pitchFamily="34" charset="0"/>
                        </a:rPr>
                        <a:t> </a:t>
                      </a:r>
                      <a:r>
                        <a:rPr lang="es-PR" sz="900" b="1" kern="1200" dirty="0" smtClean="0">
                          <a:solidFill>
                            <a:schemeClr val="tx1"/>
                          </a:solidFill>
                          <a:latin typeface="Arial" panose="020B0604020202020204" pitchFamily="34" charset="0"/>
                          <a:ea typeface="+mn-ea"/>
                          <a:cs typeface="Arial" panose="020B0604020202020204" pitchFamily="34" charset="0"/>
                        </a:rPr>
                        <a:t>$653 </a:t>
                      </a:r>
                      <a:endParaRPr lang="es-PR" sz="900" b="1"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$643</a:t>
                      </a: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$648</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≥$828MM</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≥$993MM</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1753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 of counterparties with Santander Risk Rating (internal) &lt; 4.5 and exposure&gt;$10MM</a:t>
                      </a:r>
                    </a:p>
                  </a:txBody>
                  <a:tcPr marL="45720" marR="4572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mn-ea"/>
                          <a:cs typeface="Arial" panose="020B0604020202020204" pitchFamily="34" charset="0"/>
                        </a:rPr>
                        <a:t>4</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3</a:t>
                      </a: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3</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≥5</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≥6</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65760">
                <a:tc row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CRE Exposure</a:t>
                      </a:r>
                    </a:p>
                  </a:txBody>
                  <a:tcPr marL="45720" marR="4572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$504</a:t>
                      </a: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$505</a:t>
                      </a: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$506</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≥$870MM</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≥$1,086MM</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274320">
                <a:tc vMerge="1">
                  <a:txBody>
                    <a:bodyPr/>
                    <a:lstStyle/>
                    <a:p>
                      <a:endParaRPr lang="en-US"/>
                    </a:p>
                  </a:txBody>
                  <a:tcPr/>
                </a:tc>
                <a:tc vMerge="1">
                  <a:txBody>
                    <a:bodyPr/>
                    <a:lstStyle/>
                    <a:p>
                      <a:endParaRPr lang="en-US"/>
                    </a:p>
                  </a:txBody>
                  <a:tcPr/>
                </a:tc>
                <a:tc rowSpan="2">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Public Sector Exposure </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457200" rtl="0" eaLnBrk="1" fontAlgn="b" latinLnBrk="0" hangingPunct="1"/>
                      <a:r>
                        <a:rPr lang="en-US" sz="900" b="1" i="0" kern="1200" dirty="0" smtClean="0">
                          <a:solidFill>
                            <a:schemeClr val="tx1"/>
                          </a:solidFill>
                          <a:latin typeface="Arial" panose="020B0604020202020204" pitchFamily="34" charset="0"/>
                          <a:ea typeface="+mn-ea"/>
                          <a:cs typeface="Arial" panose="020B0604020202020204" pitchFamily="34" charset="0"/>
                        </a:rPr>
                        <a:t>$346</a:t>
                      </a:r>
                      <a:endParaRPr lang="en-US" sz="900" b="1" i="0"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rowSpan="2">
                  <a:txBody>
                    <a:bodyPr/>
                    <a:lstStyle/>
                    <a:p>
                      <a:pPr marL="0" algn="ctr" defTabSz="457200" rtl="0" eaLnBrk="1" fontAlgn="b" latinLnBrk="0" hangingPunct="1"/>
                      <a:r>
                        <a:rPr lang="en-US" sz="900" b="1" i="0" kern="1200" dirty="0" smtClean="0">
                          <a:solidFill>
                            <a:schemeClr val="tx1"/>
                          </a:solidFill>
                          <a:latin typeface="Arial" panose="020B0604020202020204" pitchFamily="34" charset="0"/>
                          <a:ea typeface="+mn-ea"/>
                          <a:cs typeface="Arial" panose="020B0604020202020204" pitchFamily="34" charset="0"/>
                        </a:rPr>
                        <a:t>$347</a:t>
                      </a:r>
                      <a:endParaRPr lang="en-US" sz="900" b="1" i="0" kern="1200" dirty="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rowSpan="2">
                  <a:txBody>
                    <a:bodyPr/>
                    <a:lstStyle/>
                    <a:p>
                      <a:pPr marL="0" algn="ctr" defTabSz="457200" rtl="0" eaLnBrk="1" fontAlgn="b" latinLnBrk="0" hangingPunct="1"/>
                      <a:r>
                        <a:rPr lang="en-US" sz="900" b="1" i="0" kern="1200" dirty="0" smtClean="0">
                          <a:solidFill>
                            <a:schemeClr val="tx1"/>
                          </a:solidFill>
                          <a:latin typeface="Arial" panose="020B0604020202020204" pitchFamily="34" charset="0"/>
                          <a:ea typeface="+mn-ea"/>
                          <a:cs typeface="Arial" panose="020B0604020202020204" pitchFamily="34" charset="0"/>
                        </a:rPr>
                        <a:t>$347</a:t>
                      </a:r>
                      <a:endParaRPr lang="en-US" sz="900" b="1" i="0" kern="1200" dirty="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row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≥$436MM</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row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≥$543MM</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27432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marR="45720">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fontAlgn="b" latinLnBrk="0" hangingPunct="1"/>
                      <a:endParaRPr lang="en-US" sz="900" b="1" i="0"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fontAlgn="b" latinLnBrk="0" hangingPunct="1"/>
                      <a:endParaRPr lang="en-US" sz="900" b="1" i="0" kern="1200" dirty="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fontAlgn="b" latinLnBrk="0" hangingPunct="1"/>
                      <a:endParaRPr lang="en-US" sz="900" b="1" i="0" kern="1200" dirty="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8288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s-PR"/>
                    </a:p>
                  </a:txBody>
                  <a:tcPr/>
                </a:tc>
                <a:tc gridSpan="6">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algn="ctr" defTabSz="457200" rtl="0" eaLnBrk="1" fontAlgn="b" latinLnBrk="0" hangingPunct="1"/>
                      <a:endParaRPr lang="en-US" sz="900" b="1" i="0"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algn="ctr" defTabSz="457200" rtl="0" eaLnBrk="1" fontAlgn="b" latinLnBrk="0" hangingPunct="1"/>
                      <a:endParaRPr lang="en-US" sz="900" b="1" i="0" kern="1200" dirty="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algn="ctr" defTabSz="457200" rtl="0" eaLnBrk="1" fontAlgn="b" latinLnBrk="0" hangingPunct="1"/>
                      <a:endParaRPr lang="en-US" sz="900" b="1" i="0" kern="1200" dirty="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1753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1" kern="1200" dirty="0" smtClean="0">
                          <a:solidFill>
                            <a:srgbClr val="FF0000"/>
                          </a:solidFill>
                          <a:latin typeface="Arial" panose="020B0604020202020204" pitchFamily="34" charset="0"/>
                          <a:ea typeface="+mn-ea"/>
                          <a:cs typeface="Arial" panose="020B0604020202020204" pitchFamily="34" charset="0"/>
                        </a:rPr>
                        <a:t>Metrics (Quarterly)</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b" latinLnBrk="0" hangingPunct="1"/>
                      <a:endParaRPr lang="en-US" sz="900" b="1" i="0"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457200" rtl="0" eaLnBrk="1" fontAlgn="b" latinLnBrk="0" hangingPunct="1"/>
                      <a:r>
                        <a:rPr lang="en-US" sz="900" b="1" i="0" kern="1200" dirty="0" smtClean="0">
                          <a:solidFill>
                            <a:schemeClr val="tx1"/>
                          </a:solidFill>
                          <a:latin typeface="Arial" panose="020B0604020202020204" pitchFamily="34" charset="0"/>
                          <a:ea typeface="+mn-ea"/>
                          <a:cs typeface="Arial" panose="020B0604020202020204" pitchFamily="34" charset="0"/>
                        </a:rPr>
                        <a:t>2Q16</a:t>
                      </a:r>
                      <a:endParaRPr lang="en-US" sz="900" b="1" i="0" kern="1200" dirty="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457200" rtl="0" eaLnBrk="1" fontAlgn="b" latinLnBrk="0" hangingPunct="1"/>
                      <a:r>
                        <a:rPr lang="en-US" sz="900" b="1" i="0" kern="1200" dirty="0" smtClean="0">
                          <a:solidFill>
                            <a:schemeClr val="tx1"/>
                          </a:solidFill>
                          <a:latin typeface="Arial" panose="020B0604020202020204" pitchFamily="34" charset="0"/>
                          <a:ea typeface="+mn-ea"/>
                          <a:cs typeface="Arial" panose="020B0604020202020204" pitchFamily="34" charset="0"/>
                        </a:rPr>
                        <a:t>1Q16</a:t>
                      </a:r>
                      <a:endParaRPr lang="en-US" sz="900" b="1" i="0" kern="1200" dirty="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tx1"/>
                          </a:solidFill>
                          <a:latin typeface="Arial" panose="020B0604020202020204" pitchFamily="34" charset="0"/>
                          <a:ea typeface="+mn-ea"/>
                          <a:cs typeface="Arial" panose="020B0604020202020204" pitchFamily="34" charset="0"/>
                        </a:rPr>
                        <a:t>Amber Limit</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bg1"/>
                          </a:solidFill>
                          <a:latin typeface="Arial" panose="020B0604020202020204" pitchFamily="34" charset="0"/>
                          <a:ea typeface="+mn-ea"/>
                          <a:cs typeface="Arial" panose="020B0604020202020204" pitchFamily="34" charset="0"/>
                        </a:rPr>
                        <a:t>Red Limit</a:t>
                      </a:r>
                      <a:endParaRPr lang="en-US" sz="9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3657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Industry Exposure (by OCC group)</a:t>
                      </a:r>
                      <a:r>
                        <a:rPr lang="en-US" sz="900" b="0" i="0" kern="1200" baseline="30000" dirty="0" smtClean="0">
                          <a:solidFill>
                            <a:schemeClr val="tx1"/>
                          </a:solidFill>
                          <a:latin typeface="Arial" panose="020B0604020202020204" pitchFamily="34" charset="0"/>
                          <a:ea typeface="+mn-ea"/>
                          <a:cs typeface="Arial" panose="020B0604020202020204" pitchFamily="34" charset="0"/>
                        </a:rPr>
                        <a:t> 1</a:t>
                      </a: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b" latinLnBrk="0" hangingPunct="1"/>
                      <a:endParaRPr lang="en-US" sz="900" b="1" i="0"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457200" rtl="0" eaLnBrk="1" fontAlgn="b" latinLnBrk="0" hangingPunct="1"/>
                      <a:r>
                        <a:rPr lang="en-US" sz="900" b="1" i="0" kern="1200" dirty="0" smtClean="0">
                          <a:solidFill>
                            <a:schemeClr val="tx1"/>
                          </a:solidFill>
                          <a:latin typeface="Arial" panose="020B0604020202020204" pitchFamily="34" charset="0"/>
                          <a:ea typeface="+mn-ea"/>
                          <a:cs typeface="Arial" panose="020B0604020202020204" pitchFamily="34" charset="0"/>
                        </a:rPr>
                        <a:t>N/Avail.</a:t>
                      </a:r>
                      <a:endParaRPr lang="en-US" sz="900" b="1" i="0" kern="1200" dirty="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457200" rtl="0" eaLnBrk="1" fontAlgn="b" latinLnBrk="0" hangingPunct="1"/>
                      <a:r>
                        <a:rPr lang="en-US" sz="900" b="1" i="0" kern="1200" dirty="0" smtClean="0">
                          <a:solidFill>
                            <a:schemeClr val="tx1"/>
                          </a:solidFill>
                          <a:latin typeface="Arial" panose="020B0604020202020204" pitchFamily="34" charset="0"/>
                          <a:ea typeface="+mn-ea"/>
                          <a:cs typeface="Arial" panose="020B0604020202020204" pitchFamily="34" charset="0"/>
                        </a:rPr>
                        <a:t>$290</a:t>
                      </a:r>
                      <a:endParaRPr lang="en-US" sz="900" b="1" i="0" kern="1200" dirty="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≥$311MM</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≥$388M</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bl>
          </a:graphicData>
        </a:graphic>
      </p:graphicFrame>
      <p:sp>
        <p:nvSpPr>
          <p:cNvPr id="5" name="TextBox 4"/>
          <p:cNvSpPr txBox="1"/>
          <p:nvPr/>
        </p:nvSpPr>
        <p:spPr>
          <a:xfrm>
            <a:off x="254000" y="248488"/>
            <a:ext cx="8890000" cy="461665"/>
          </a:xfrm>
          <a:prstGeom prst="rect">
            <a:avLst/>
          </a:prstGeom>
          <a:noFill/>
        </p:spPr>
        <p:txBody>
          <a:bodyPr wrap="square" rtlCol="0">
            <a:spAutoFit/>
          </a:bodyPr>
          <a:lstStyle/>
          <a:p>
            <a:r>
              <a:rPr lang="en-US" b="1" dirty="0"/>
              <a:t>2</a:t>
            </a:r>
            <a:r>
              <a:rPr lang="en-US" b="1" dirty="0" smtClean="0"/>
              <a:t>. BSPR Risk Appetite </a:t>
            </a:r>
            <a:r>
              <a:rPr lang="en-US" b="1" dirty="0"/>
              <a:t>Statement </a:t>
            </a:r>
            <a:r>
              <a:rPr lang="en-US" b="1" dirty="0" smtClean="0"/>
              <a:t>– Amber and Red metrics</a:t>
            </a:r>
            <a:endParaRPr lang="en-US" b="1" dirty="0"/>
          </a:p>
        </p:txBody>
      </p:sp>
      <p:sp>
        <p:nvSpPr>
          <p:cNvPr id="4" name="Footnote"/>
          <p:cNvSpPr/>
          <p:nvPr/>
        </p:nvSpPr>
        <p:spPr bwMode="auto">
          <a:xfrm>
            <a:off x="360948" y="6187290"/>
            <a:ext cx="847825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0" lvl="1"/>
            <a:r>
              <a:rPr lang="en-US" sz="800" baseline="30000" dirty="0" smtClean="0">
                <a:solidFill>
                  <a:schemeClr val="tx1">
                    <a:lumMod val="65000"/>
                    <a:lumOff val="35000"/>
                  </a:schemeClr>
                </a:solidFill>
                <a:latin typeface="Arial" panose="020B0604020202020204" pitchFamily="34" charset="0"/>
                <a:cs typeface="Arial" panose="020B0604020202020204" pitchFamily="34" charset="0"/>
                <a:sym typeface="Arial"/>
              </a:rPr>
              <a:t>1</a:t>
            </a:r>
            <a:r>
              <a:rPr lang="en-US" sz="800" dirty="0" smtClean="0">
                <a:solidFill>
                  <a:schemeClr val="tx1">
                    <a:lumMod val="65000"/>
                    <a:lumOff val="35000"/>
                  </a:schemeClr>
                </a:solidFill>
                <a:latin typeface="Arial" panose="020B0604020202020204" pitchFamily="34" charset="0"/>
                <a:cs typeface="Arial" panose="020B0604020202020204" pitchFamily="34" charset="0"/>
                <a:sym typeface="Arial"/>
              </a:rPr>
              <a:t> </a:t>
            </a:r>
            <a:r>
              <a:rPr lang="en-US" sz="800" dirty="0" smtClean="0">
                <a:solidFill>
                  <a:schemeClr val="tx1">
                    <a:lumMod val="65000"/>
                    <a:lumOff val="35000"/>
                  </a:schemeClr>
                </a:solidFill>
                <a:latin typeface="Arial" panose="020B0604020202020204" pitchFamily="34" charset="0"/>
                <a:cs typeface="Arial" panose="020B0604020202020204" pitchFamily="34" charset="0"/>
              </a:rPr>
              <a:t>Results reported on a quarterly basis, since it relies on manual adjustments.  Working on a systematic process to improve reporting frequency.  </a:t>
            </a:r>
            <a:endParaRPr lang="en-US" sz="800" baseline="-25000" dirty="0" smtClean="0">
              <a:solidFill>
                <a:schemeClr val="tx1">
                  <a:lumMod val="65000"/>
                  <a:lumOff val="35000"/>
                </a:schemeClr>
              </a:solidFill>
              <a:latin typeface="Arial" panose="020B0604020202020204" pitchFamily="34" charset="0"/>
              <a:cs typeface="Arial" panose="020B0604020202020204" pitchFamily="34" charset="0"/>
              <a:sym typeface="Arial"/>
            </a:endParaRPr>
          </a:p>
        </p:txBody>
      </p:sp>
      <p:sp>
        <p:nvSpPr>
          <p:cNvPr id="6" name="Slide Number Placeholder 3"/>
          <p:cNvSpPr txBox="1">
            <a:spLocks/>
          </p:cNvSpPr>
          <p:nvPr/>
        </p:nvSpPr>
        <p:spPr>
          <a:xfrm>
            <a:off x="8149015" y="99783"/>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13</a:t>
            </a:fld>
            <a:endParaRPr lang="es-ES_tradnl" sz="1200" b="1" dirty="0">
              <a:solidFill>
                <a:srgbClr val="FF0000"/>
              </a:solidFill>
              <a:latin typeface="Arial"/>
              <a:cs typeface="Arial"/>
            </a:endParaRPr>
          </a:p>
        </p:txBody>
      </p:sp>
    </p:spTree>
    <p:extLst>
      <p:ext uri="{BB962C8B-B14F-4D97-AF65-F5344CB8AC3E}">
        <p14:creationId xmlns:p14="http://schemas.microsoft.com/office/powerpoint/2010/main" val="7095067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2401588717"/>
              </p:ext>
            </p:extLst>
          </p:nvPr>
        </p:nvGraphicFramePr>
        <p:xfrm>
          <a:off x="316983" y="504825"/>
          <a:ext cx="8260279" cy="4869669"/>
        </p:xfrm>
        <a:graphic>
          <a:graphicData uri="http://schemas.openxmlformats.org/drawingml/2006/table">
            <a:tbl>
              <a:tblPr firstRow="1" bandRow="1"/>
              <a:tblGrid>
                <a:gridCol w="683681"/>
                <a:gridCol w="931653"/>
                <a:gridCol w="2040850"/>
                <a:gridCol w="920819"/>
                <a:gridCol w="920819"/>
                <a:gridCol w="920819"/>
                <a:gridCol w="920819"/>
                <a:gridCol w="920819"/>
              </a:tblGrid>
              <a:tr h="340653">
                <a:tc gridSpan="8">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45720" marR="45720" anchor="ctr">
                    <a:lnL>
                      <a:noFill/>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indent="0" algn="ctr" defTabSz="457200" rtl="0" eaLnBrk="1" latinLnBrk="0" hangingPunct="1">
                        <a:buFont typeface="Arial" panose="020B0604020202020204" pitchFamily="34" charset="0"/>
                        <a:buNone/>
                      </a:pP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indent="0" algn="ctr" defTabSz="457200" rtl="0" eaLnBrk="1" latinLnBrk="0" hangingPunct="1">
                        <a:buFont typeface="Arial" panose="020B0604020202020204" pitchFamily="34" charset="0"/>
                        <a:buNone/>
                      </a:pPr>
                      <a:endParaRPr lang="en-US" sz="9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r>
              <a:tr h="36537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900" b="1" dirty="0" smtClean="0">
                          <a:solidFill>
                            <a:srgbClr val="FF0000"/>
                          </a:solidFill>
                          <a:latin typeface="Arial" panose="020B0604020202020204" pitchFamily="34" charset="0"/>
                          <a:cs typeface="Arial" panose="020B0604020202020204" pitchFamily="34" charset="0"/>
                        </a:rPr>
                        <a:t>Entity</a:t>
                      </a:r>
                      <a:r>
                        <a:rPr lang="en-US" sz="900" b="1" baseline="0" dirty="0" smtClean="0">
                          <a:solidFill>
                            <a:srgbClr val="FF0000"/>
                          </a:solidFill>
                          <a:latin typeface="Arial" panose="020B0604020202020204" pitchFamily="34" charset="0"/>
                          <a:cs typeface="Arial" panose="020B0604020202020204" pitchFamily="34" charset="0"/>
                        </a:rPr>
                        <a:t> / </a:t>
                      </a:r>
                      <a:r>
                        <a:rPr lang="en-US" sz="900" b="1" dirty="0" smtClean="0">
                          <a:solidFill>
                            <a:srgbClr val="FF0000"/>
                          </a:solidFill>
                          <a:latin typeface="Arial" panose="020B0604020202020204" pitchFamily="34" charset="0"/>
                          <a:cs typeface="Arial" panose="020B0604020202020204" pitchFamily="34" charset="0"/>
                        </a:rPr>
                        <a:t>portfolio</a:t>
                      </a:r>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a:no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900" b="1" dirty="0" smtClean="0">
                          <a:solidFill>
                            <a:srgbClr val="FF0000"/>
                          </a:solidFill>
                          <a:latin typeface="Arial" panose="020B0604020202020204" pitchFamily="34" charset="0"/>
                          <a:cs typeface="Arial" panose="020B0604020202020204" pitchFamily="34" charset="0"/>
                        </a:rPr>
                        <a:t>Risk Type</a:t>
                      </a:r>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900" b="1" dirty="0" smtClean="0">
                          <a:solidFill>
                            <a:srgbClr val="FF0000"/>
                          </a:solidFill>
                          <a:latin typeface="Arial" panose="020B0604020202020204" pitchFamily="34" charset="0"/>
                          <a:cs typeface="Arial" panose="020B0604020202020204" pitchFamily="34" charset="0"/>
                        </a:rPr>
                        <a:t>Metrics</a:t>
                      </a:r>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baseline="0" dirty="0" smtClean="0">
                          <a:solidFill>
                            <a:schemeClr val="tx1"/>
                          </a:solidFill>
                          <a:latin typeface="Arial" panose="020B0604020202020204" pitchFamily="34" charset="0"/>
                          <a:ea typeface="+mn-ea"/>
                          <a:cs typeface="Arial" panose="020B0604020202020204" pitchFamily="34" charset="0"/>
                        </a:rPr>
                        <a:t>Jun 16</a:t>
                      </a:r>
                      <a:r>
                        <a:rPr lang="en-US" sz="900" b="1" kern="1200" dirty="0" smtClean="0">
                          <a:solidFill>
                            <a:schemeClr val="tx1"/>
                          </a:solidFill>
                          <a:latin typeface="Arial" panose="020B0604020202020204" pitchFamily="34" charset="0"/>
                          <a:ea typeface="+mn-ea"/>
                          <a:cs typeface="Arial" panose="020B0604020202020204" pitchFamily="34" charset="0"/>
                        </a:rPr>
                        <a:t> </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baseline="0" dirty="0" smtClean="0">
                          <a:solidFill>
                            <a:schemeClr val="tx1"/>
                          </a:solidFill>
                          <a:latin typeface="Arial" panose="020B0604020202020204" pitchFamily="34" charset="0"/>
                          <a:ea typeface="+mn-ea"/>
                          <a:cs typeface="Arial" panose="020B0604020202020204" pitchFamily="34" charset="0"/>
                        </a:rPr>
                        <a:t>May 16</a:t>
                      </a:r>
                      <a:r>
                        <a:rPr lang="en-US" sz="900" b="1" kern="1200" dirty="0" smtClean="0">
                          <a:solidFill>
                            <a:schemeClr val="tx1"/>
                          </a:solidFill>
                          <a:latin typeface="Arial" panose="020B0604020202020204" pitchFamily="34" charset="0"/>
                          <a:ea typeface="+mn-ea"/>
                          <a:cs typeface="Arial" panose="020B0604020202020204" pitchFamily="34" charset="0"/>
                        </a:rPr>
                        <a:t> </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dirty="0" smtClean="0">
                          <a:solidFill>
                            <a:schemeClr val="tx1"/>
                          </a:solidFill>
                          <a:latin typeface="Arial" panose="020B0604020202020204" pitchFamily="34" charset="0"/>
                          <a:ea typeface="+mn-ea"/>
                          <a:cs typeface="Arial" panose="020B0604020202020204" pitchFamily="34" charset="0"/>
                        </a:rPr>
                        <a:t>Apr 16</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lumMod val="95000"/>
                        </a:sysClr>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tx1"/>
                          </a:solidFill>
                          <a:latin typeface="Arial" panose="020B0604020202020204" pitchFamily="34" charset="0"/>
                          <a:ea typeface="+mn-ea"/>
                          <a:cs typeface="Arial" panose="020B0604020202020204" pitchFamily="34" charset="0"/>
                        </a:rPr>
                        <a:t>Amber Limit</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bg1"/>
                          </a:solidFill>
                          <a:latin typeface="Arial" panose="020B0604020202020204" pitchFamily="34" charset="0"/>
                          <a:ea typeface="+mn-ea"/>
                          <a:cs typeface="Arial" panose="020B0604020202020204" pitchFamily="34" charset="0"/>
                        </a:rPr>
                        <a:t>Red Limit</a:t>
                      </a:r>
                      <a:endParaRPr lang="en-US" sz="9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41753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BSPR</a:t>
                      </a: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rowSpan="3">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1" dirty="0" smtClean="0">
                          <a:solidFill>
                            <a:schemeClr val="tx1"/>
                          </a:solidFill>
                          <a:latin typeface="Arial" panose="020B0604020202020204" pitchFamily="34" charset="0"/>
                          <a:cs typeface="Arial" panose="020B0604020202020204" pitchFamily="34" charset="0"/>
                        </a:rPr>
                        <a:t>Liquidity / Funding Risk</a:t>
                      </a:r>
                      <a:r>
                        <a:rPr lang="en-US" sz="900" b="0" i="0" kern="1200" baseline="30000" dirty="0" smtClean="0">
                          <a:solidFill>
                            <a:schemeClr val="tx1"/>
                          </a:solidFill>
                          <a:latin typeface="Arial" panose="020B0604020202020204" pitchFamily="34" charset="0"/>
                          <a:ea typeface="+mn-ea"/>
                          <a:cs typeface="Arial" panose="020B0604020202020204" pitchFamily="34" charset="0"/>
                        </a:rPr>
                        <a:t>1</a:t>
                      </a: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Stressed Survival Period (days)</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&gt;</a:t>
                      </a:r>
                      <a:r>
                        <a:rPr lang="en-US" sz="900" b="1" baseline="0" dirty="0" smtClean="0">
                          <a:solidFill>
                            <a:schemeClr val="tx1"/>
                          </a:solidFill>
                          <a:latin typeface="Arial" panose="020B0604020202020204" pitchFamily="34" charset="0"/>
                          <a:cs typeface="Arial" panose="020B0604020202020204" pitchFamily="34" charset="0"/>
                        </a:rPr>
                        <a:t> </a:t>
                      </a:r>
                      <a:r>
                        <a:rPr lang="en-US" sz="900" b="1" dirty="0" smtClean="0">
                          <a:solidFill>
                            <a:schemeClr val="tx1"/>
                          </a:solidFill>
                          <a:latin typeface="Arial" panose="020B0604020202020204" pitchFamily="34" charset="0"/>
                          <a:cs typeface="Arial" panose="020B0604020202020204" pitchFamily="34" charset="0"/>
                        </a:rPr>
                        <a:t>90days</a:t>
                      </a: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&gt; 90days</a:t>
                      </a: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&gt; 90days</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r>
                        <a:rPr lang="en-US" sz="900" dirty="0" smtClean="0">
                          <a:latin typeface="Arial" panose="020B0604020202020204" pitchFamily="34" charset="0"/>
                          <a:cs typeface="Arial" panose="020B0604020202020204" pitchFamily="34" charset="0"/>
                        </a:rPr>
                        <a:t>≤75days</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r>
                        <a:rPr lang="en-US" sz="900" dirty="0" smtClean="0">
                          <a:latin typeface="Arial" panose="020B0604020202020204" pitchFamily="34" charset="0"/>
                          <a:cs typeface="Arial" panose="020B0604020202020204" pitchFamily="34" charset="0"/>
                        </a:rPr>
                        <a:t>≤45days</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1753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kern="1200" dirty="0" smtClean="0">
                        <a:solidFill>
                          <a:schemeClr val="tx1"/>
                        </a:solidFill>
                        <a:latin typeface="Arial" panose="020B0604020202020204" pitchFamily="34" charset="0"/>
                        <a:ea typeface="+mn-ea"/>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Structural funding ratio (%)</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109%</a:t>
                      </a: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109%</a:t>
                      </a: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108%</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r>
                        <a:rPr lang="en-US" sz="900" dirty="0" smtClean="0">
                          <a:latin typeface="Arial" panose="020B0604020202020204" pitchFamily="34" charset="0"/>
                          <a:cs typeface="Arial" panose="020B0604020202020204" pitchFamily="34" charset="0"/>
                        </a:rPr>
                        <a:t>≤104%</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r>
                        <a:rPr lang="en-US" sz="900" dirty="0" smtClean="0">
                          <a:latin typeface="Arial" panose="020B0604020202020204" pitchFamily="34" charset="0"/>
                          <a:cs typeface="Arial" panose="020B0604020202020204" pitchFamily="34" charset="0"/>
                        </a:rPr>
                        <a:t>≤102%</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1753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Liquidity Coverage Ratio (%)</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146%</a:t>
                      </a: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146%</a:t>
                      </a: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151%</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r>
                        <a:rPr lang="en-US" sz="900" dirty="0" smtClean="0">
                          <a:latin typeface="Arial" panose="020B0604020202020204" pitchFamily="34" charset="0"/>
                          <a:cs typeface="Arial" panose="020B0604020202020204" pitchFamily="34" charset="0"/>
                        </a:rPr>
                        <a:t>≤110%</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r>
                        <a:rPr lang="en-US" sz="900" dirty="0" smtClean="0">
                          <a:latin typeface="Arial" panose="020B0604020202020204" pitchFamily="34" charset="0"/>
                          <a:cs typeface="Arial" panose="020B0604020202020204" pitchFamily="34" charset="0"/>
                        </a:rPr>
                        <a:t>≤100%</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1753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1" dirty="0" smtClean="0">
                          <a:solidFill>
                            <a:schemeClr val="tx1"/>
                          </a:solidFill>
                          <a:latin typeface="Arial" panose="020B0604020202020204" pitchFamily="34" charset="0"/>
                          <a:cs typeface="Arial" panose="020B0604020202020204" pitchFamily="34" charset="0"/>
                        </a:rPr>
                        <a:t>Interest Rate</a:t>
                      </a:r>
                      <a:r>
                        <a:rPr lang="en-US" sz="900" b="1" baseline="0" dirty="0" smtClean="0">
                          <a:solidFill>
                            <a:schemeClr val="tx1"/>
                          </a:solidFill>
                          <a:latin typeface="Arial" panose="020B0604020202020204" pitchFamily="34" charset="0"/>
                          <a:cs typeface="Arial" panose="020B0604020202020204" pitchFamily="34" charset="0"/>
                        </a:rPr>
                        <a:t> Risk</a:t>
                      </a:r>
                      <a:r>
                        <a:rPr lang="en-US" sz="900" b="0" i="0" kern="1200" baseline="30000" dirty="0" smtClean="0">
                          <a:solidFill>
                            <a:schemeClr val="tx1"/>
                          </a:solidFill>
                          <a:latin typeface="Arial" panose="020B0604020202020204" pitchFamily="34" charset="0"/>
                          <a:ea typeface="+mn-ea"/>
                          <a:cs typeface="Arial" panose="020B0604020202020204" pitchFamily="34" charset="0"/>
                        </a:rPr>
                        <a:t>1</a:t>
                      </a: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Net Interest Income (NII) Sensitivity (+/-100bps)</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2.2%</a:t>
                      </a: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2.2%</a:t>
                      </a: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1.7%</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≤-4.0%</a:t>
                      </a: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≤-5.0%</a:t>
                      </a: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0323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Market Value of Equity (MVE) Sensitivity (+/-100bps)</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(1.8%)</a:t>
                      </a: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(1.8%)</a:t>
                      </a: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(1.9%)</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≤-5.4%</a:t>
                      </a: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≤-6.0%</a:t>
                      </a: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8288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gridSpan="6">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marR="45720">
                    <a:lnL w="9525" cap="flat" cmpd="sng" algn="ctr">
                      <a:solidFill>
                        <a:sysClr val="window" lastClr="FFFFFF"/>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dirty="0" smtClean="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dirty="0" smtClean="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41753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rowSpan="5">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1" dirty="0" smtClean="0">
                          <a:solidFill>
                            <a:schemeClr val="tx1"/>
                          </a:solidFill>
                          <a:latin typeface="Arial" panose="020B0604020202020204" pitchFamily="34" charset="0"/>
                          <a:cs typeface="Arial" panose="020B0604020202020204" pitchFamily="34" charset="0"/>
                        </a:rPr>
                        <a:t>Operational Risk</a:t>
                      </a:r>
                    </a:p>
                  </a:txBody>
                  <a:tcPr marL="45720" marR="45720" anchor="ctr">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1" dirty="0" smtClean="0">
                          <a:solidFill>
                            <a:srgbClr val="FF0000"/>
                          </a:solidFill>
                          <a:latin typeface="Arial" panose="020B0604020202020204" pitchFamily="34" charset="0"/>
                          <a:cs typeface="Arial" panose="020B0604020202020204" pitchFamily="34" charset="0"/>
                        </a:rPr>
                        <a:t>Metrics</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baseline="0" dirty="0" smtClean="0">
                          <a:solidFill>
                            <a:schemeClr val="tx1"/>
                          </a:solidFill>
                          <a:latin typeface="Arial" panose="020B0604020202020204" pitchFamily="34" charset="0"/>
                          <a:ea typeface="+mn-ea"/>
                          <a:cs typeface="Arial" panose="020B0604020202020204" pitchFamily="34" charset="0"/>
                        </a:rPr>
                        <a:t>Jun 16</a:t>
                      </a:r>
                      <a:r>
                        <a:rPr lang="en-US" sz="900" b="1" kern="1200" dirty="0" smtClean="0">
                          <a:solidFill>
                            <a:schemeClr val="tx1"/>
                          </a:solidFill>
                          <a:latin typeface="Arial" panose="020B0604020202020204" pitchFamily="34" charset="0"/>
                          <a:ea typeface="+mn-ea"/>
                          <a:cs typeface="Arial" panose="020B0604020202020204" pitchFamily="34" charset="0"/>
                        </a:rPr>
                        <a:t> </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baseline="0" dirty="0" smtClean="0">
                          <a:solidFill>
                            <a:schemeClr val="tx1"/>
                          </a:solidFill>
                          <a:latin typeface="Arial" panose="020B0604020202020204" pitchFamily="34" charset="0"/>
                          <a:ea typeface="+mn-ea"/>
                          <a:cs typeface="Arial" panose="020B0604020202020204" pitchFamily="34" charset="0"/>
                        </a:rPr>
                        <a:t>May 16</a:t>
                      </a:r>
                      <a:r>
                        <a:rPr lang="en-US" sz="900" b="1" kern="1200" dirty="0" smtClean="0">
                          <a:solidFill>
                            <a:schemeClr val="tx1"/>
                          </a:solidFill>
                          <a:latin typeface="Arial" panose="020B0604020202020204" pitchFamily="34" charset="0"/>
                          <a:ea typeface="+mn-ea"/>
                          <a:cs typeface="Arial" panose="020B0604020202020204" pitchFamily="34" charset="0"/>
                        </a:rPr>
                        <a:t> </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dirty="0" smtClean="0">
                          <a:solidFill>
                            <a:schemeClr val="tx1"/>
                          </a:solidFill>
                          <a:latin typeface="Arial" panose="020B0604020202020204" pitchFamily="34" charset="0"/>
                          <a:ea typeface="+mn-ea"/>
                          <a:cs typeface="Arial" panose="020B0604020202020204" pitchFamily="34" charset="0"/>
                        </a:rPr>
                        <a:t>Apr 16</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tx1"/>
                          </a:solidFill>
                          <a:latin typeface="Arial" panose="020B0604020202020204" pitchFamily="34" charset="0"/>
                          <a:ea typeface="+mn-ea"/>
                          <a:cs typeface="Arial" panose="020B0604020202020204" pitchFamily="34" charset="0"/>
                        </a:rPr>
                        <a:t>Amber Limit</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bg1"/>
                          </a:solidFill>
                          <a:latin typeface="Arial" panose="020B0604020202020204" pitchFamily="34" charset="0"/>
                          <a:ea typeface="+mn-ea"/>
                          <a:cs typeface="Arial" panose="020B0604020202020204" pitchFamily="34" charset="0"/>
                        </a:rPr>
                        <a:t>Red Limit</a:t>
                      </a:r>
                      <a:endParaRPr lang="en-US" sz="9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41753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Material Operational Risk Events</a:t>
                      </a:r>
                      <a:endParaRPr lang="en-US" sz="900" b="0" i="0" kern="1200" baseline="30000" dirty="0" smtClean="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fontAlgn="b" latinLnBrk="0" hangingPunct="1"/>
                      <a:r>
                        <a:rPr lang="en-US" sz="900" b="1" i="0" kern="1200" dirty="0" smtClean="0">
                          <a:solidFill>
                            <a:schemeClr val="tx1"/>
                          </a:solidFill>
                          <a:latin typeface="Arial" panose="020B0604020202020204" pitchFamily="34" charset="0"/>
                          <a:ea typeface="+mn-ea"/>
                          <a:cs typeface="Arial" panose="020B0604020202020204" pitchFamily="34" charset="0"/>
                        </a:rPr>
                        <a:t>0</a:t>
                      </a:r>
                      <a:endParaRPr lang="en-US" sz="900" b="1" i="0"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fontAlgn="b" latinLnBrk="0" hangingPunct="1"/>
                      <a:r>
                        <a:rPr lang="en-US" sz="900" b="1" i="0" kern="1200" dirty="0" smtClean="0">
                          <a:solidFill>
                            <a:schemeClr val="tx1"/>
                          </a:solidFill>
                          <a:latin typeface="Arial" panose="020B0604020202020204" pitchFamily="34" charset="0"/>
                          <a:ea typeface="+mn-ea"/>
                          <a:cs typeface="Arial" panose="020B0604020202020204" pitchFamily="34" charset="0"/>
                        </a:rPr>
                        <a:t>1</a:t>
                      </a:r>
                      <a:endParaRPr lang="en-US" sz="900" b="1" i="0" kern="1200" dirty="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fontAlgn="b" latinLnBrk="0" hangingPunct="1"/>
                      <a:r>
                        <a:rPr lang="en-US" sz="900" b="1" i="0" kern="1200" dirty="0" smtClean="0">
                          <a:solidFill>
                            <a:schemeClr val="tx1"/>
                          </a:solidFill>
                          <a:latin typeface="Arial" panose="020B0604020202020204" pitchFamily="34" charset="0"/>
                          <a:ea typeface="+mn-ea"/>
                          <a:cs typeface="Arial" panose="020B0604020202020204" pitchFamily="34" charset="0"/>
                        </a:rPr>
                        <a:t>0</a:t>
                      </a:r>
                      <a:endParaRPr lang="en-US" sz="900" b="1" i="0" kern="1200" dirty="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r>
                        <a:rPr lang="en-US" sz="900" dirty="0" smtClean="0">
                          <a:latin typeface="Arial" panose="020B0604020202020204" pitchFamily="34" charset="0"/>
                          <a:cs typeface="Arial" panose="020B0604020202020204" pitchFamily="34" charset="0"/>
                        </a:rPr>
                        <a:t>N/A</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r>
                        <a:rPr lang="en-US" sz="900" dirty="0" smtClean="0">
                          <a:latin typeface="Arial" panose="020B0604020202020204" pitchFamily="34" charset="0"/>
                          <a:cs typeface="Arial" panose="020B0604020202020204" pitchFamily="34" charset="0"/>
                        </a:rPr>
                        <a:t>&gt;0</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8288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s-PR"/>
                    </a:p>
                  </a:txBody>
                  <a:tcPr/>
                </a:tc>
                <a:tc gridSpan="6">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marR="45720">
                    <a:lnL w="9525" cap="flat" cmpd="sng" algn="ctr">
                      <a:solidFill>
                        <a:sysClr val="window" lastClr="FFFFFF"/>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dirty="0" smtClean="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41753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s-PR"/>
                    </a:p>
                  </a:txBody>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1" dirty="0" smtClean="0">
                          <a:solidFill>
                            <a:srgbClr val="FF0000"/>
                          </a:solidFill>
                          <a:latin typeface="Arial" panose="020B0604020202020204" pitchFamily="34" charset="0"/>
                          <a:cs typeface="Arial" panose="020B0604020202020204" pitchFamily="34" charset="0"/>
                        </a:rPr>
                        <a:t>Metrics</a:t>
                      </a:r>
                      <a:r>
                        <a:rPr lang="en-US" sz="900" b="1" baseline="0" dirty="0" smtClean="0">
                          <a:solidFill>
                            <a:srgbClr val="FF0000"/>
                          </a:solidFill>
                          <a:latin typeface="Arial" panose="020B0604020202020204" pitchFamily="34" charset="0"/>
                          <a:cs typeface="Arial" panose="020B0604020202020204" pitchFamily="34" charset="0"/>
                        </a:rPr>
                        <a:t> (Quarterly)</a:t>
                      </a:r>
                      <a:endParaRPr lang="en-US" sz="900" b="1" dirty="0" smtClean="0">
                        <a:solidFill>
                          <a:srgbClr val="FF0000"/>
                        </a:solidFill>
                        <a:latin typeface="Arial" panose="020B0604020202020204" pitchFamily="34" charset="0"/>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fontAlgn="b" latinLnBrk="0" hangingPunct="1"/>
                      <a:endParaRPr lang="en-US" sz="900" b="1" i="0"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fontAlgn="b" latinLnBrk="0" hangingPunct="1"/>
                      <a:r>
                        <a:rPr lang="en-US" sz="900" b="1" i="0" kern="1200" dirty="0" smtClean="0">
                          <a:solidFill>
                            <a:schemeClr val="tx1"/>
                          </a:solidFill>
                          <a:latin typeface="Arial" panose="020B0604020202020204" pitchFamily="34" charset="0"/>
                          <a:ea typeface="+mn-ea"/>
                          <a:cs typeface="Arial" panose="020B0604020202020204" pitchFamily="34" charset="0"/>
                        </a:rPr>
                        <a:t>2Q16</a:t>
                      </a:r>
                      <a:endParaRPr lang="en-US" sz="900" b="1" i="0" kern="1200" dirty="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fontAlgn="b" latinLnBrk="0" hangingPunct="1"/>
                      <a:r>
                        <a:rPr lang="en-US" sz="900" b="1" i="0" kern="1200" dirty="0" smtClean="0">
                          <a:solidFill>
                            <a:schemeClr val="tx1"/>
                          </a:solidFill>
                          <a:latin typeface="Arial" panose="020B0604020202020204" pitchFamily="34" charset="0"/>
                          <a:ea typeface="+mn-ea"/>
                          <a:cs typeface="Arial" panose="020B0604020202020204" pitchFamily="34" charset="0"/>
                        </a:rPr>
                        <a:t>1Q16</a:t>
                      </a:r>
                      <a:endParaRPr lang="en-US" sz="900" b="1" i="0" kern="1200" dirty="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tx1"/>
                          </a:solidFill>
                          <a:latin typeface="Arial" panose="020B0604020202020204" pitchFamily="34" charset="0"/>
                          <a:ea typeface="+mn-ea"/>
                          <a:cs typeface="Arial" panose="020B0604020202020204" pitchFamily="34" charset="0"/>
                        </a:rPr>
                        <a:t>Amber Limit</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bg1"/>
                          </a:solidFill>
                          <a:latin typeface="Arial" panose="020B0604020202020204" pitchFamily="34" charset="0"/>
                          <a:ea typeface="+mn-ea"/>
                          <a:cs typeface="Arial" panose="020B0604020202020204" pitchFamily="34" charset="0"/>
                        </a:rPr>
                        <a:t>Red Limit</a:t>
                      </a:r>
                      <a:endParaRPr lang="en-US" sz="9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41753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Gross Op. Risk Losses / Gross Margin</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smtClean="0">
                          <a:solidFill>
                            <a:schemeClr val="tx1"/>
                          </a:solidFill>
                          <a:latin typeface="Arial" panose="020B0604020202020204" pitchFamily="34" charset="0"/>
                          <a:ea typeface="+mn-ea"/>
                          <a:cs typeface="Arial" panose="020B0604020202020204" pitchFamily="34" charset="0"/>
                        </a:rPr>
                        <a:t>0.65%</a:t>
                      </a:r>
                      <a:endParaRPr lang="es-PR"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smtClean="0">
                          <a:solidFill>
                            <a:schemeClr val="tx1"/>
                          </a:solidFill>
                          <a:latin typeface="Arial" panose="020B0604020202020204" pitchFamily="34" charset="0"/>
                          <a:ea typeface="+mn-ea"/>
                          <a:cs typeface="Arial" panose="020B0604020202020204" pitchFamily="34" charset="0"/>
                        </a:rPr>
                        <a:t>0.51%</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r>
                        <a:rPr lang="en-US" sz="900" dirty="0" smtClean="0">
                          <a:latin typeface="Arial" panose="020B0604020202020204" pitchFamily="34" charset="0"/>
                          <a:cs typeface="Arial" panose="020B0604020202020204" pitchFamily="34" charset="0"/>
                        </a:rPr>
                        <a:t>≥0.71%</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≥0.88%</a:t>
                      </a: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bl>
          </a:graphicData>
        </a:graphic>
      </p:graphicFrame>
      <p:sp>
        <p:nvSpPr>
          <p:cNvPr id="5" name="TextBox 4"/>
          <p:cNvSpPr txBox="1"/>
          <p:nvPr/>
        </p:nvSpPr>
        <p:spPr>
          <a:xfrm>
            <a:off x="254000" y="248488"/>
            <a:ext cx="8890000" cy="461665"/>
          </a:xfrm>
          <a:prstGeom prst="rect">
            <a:avLst/>
          </a:prstGeom>
          <a:noFill/>
        </p:spPr>
        <p:txBody>
          <a:bodyPr wrap="square" rtlCol="0">
            <a:spAutoFit/>
          </a:bodyPr>
          <a:lstStyle/>
          <a:p>
            <a:r>
              <a:rPr lang="en-US" b="1" dirty="0"/>
              <a:t>2</a:t>
            </a:r>
            <a:r>
              <a:rPr lang="en-US" b="1" dirty="0" smtClean="0"/>
              <a:t>. BSPR Risk Appetite </a:t>
            </a:r>
            <a:r>
              <a:rPr lang="en-US" b="1" dirty="0"/>
              <a:t>Statement </a:t>
            </a:r>
            <a:r>
              <a:rPr lang="en-US" b="1" dirty="0" smtClean="0"/>
              <a:t>– Amber and Red metrics</a:t>
            </a:r>
            <a:endParaRPr lang="en-US" b="1" dirty="0"/>
          </a:p>
        </p:txBody>
      </p:sp>
      <p:sp>
        <p:nvSpPr>
          <p:cNvPr id="4" name="Footnote"/>
          <p:cNvSpPr/>
          <p:nvPr/>
        </p:nvSpPr>
        <p:spPr bwMode="auto">
          <a:xfrm>
            <a:off x="360948" y="6187290"/>
            <a:ext cx="847825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0" lvl="1"/>
            <a:r>
              <a:rPr lang="en-US" sz="800" baseline="30000" dirty="0" smtClean="0">
                <a:solidFill>
                  <a:schemeClr val="tx1">
                    <a:lumMod val="65000"/>
                    <a:lumOff val="35000"/>
                  </a:schemeClr>
                </a:solidFill>
                <a:latin typeface="Arial" panose="020B0604020202020204" pitchFamily="34" charset="0"/>
                <a:cs typeface="Arial" panose="020B0604020202020204" pitchFamily="34" charset="0"/>
                <a:sym typeface="Arial"/>
              </a:rPr>
              <a:t>1</a:t>
            </a:r>
            <a:r>
              <a:rPr lang="en-US" sz="800" dirty="0" smtClean="0">
                <a:solidFill>
                  <a:schemeClr val="tx1">
                    <a:lumMod val="65000"/>
                    <a:lumOff val="35000"/>
                  </a:schemeClr>
                </a:solidFill>
                <a:latin typeface="Arial" panose="020B0604020202020204" pitchFamily="34" charset="0"/>
                <a:cs typeface="Arial" panose="020B0604020202020204" pitchFamily="34" charset="0"/>
                <a:sym typeface="Arial"/>
              </a:rPr>
              <a:t> </a:t>
            </a:r>
            <a:r>
              <a:rPr lang="en-US" sz="800" dirty="0" smtClean="0">
                <a:solidFill>
                  <a:schemeClr val="tx1">
                    <a:lumMod val="65000"/>
                    <a:lumOff val="35000"/>
                  </a:schemeClr>
                </a:solidFill>
                <a:latin typeface="Arial" panose="020B0604020202020204" pitchFamily="34" charset="0"/>
                <a:cs typeface="Arial" panose="020B0604020202020204" pitchFamily="34" charset="0"/>
              </a:rPr>
              <a:t>Results </a:t>
            </a:r>
            <a:r>
              <a:rPr lang="en-US" sz="800" dirty="0">
                <a:solidFill>
                  <a:schemeClr val="tx1">
                    <a:lumMod val="65000"/>
                    <a:lumOff val="35000"/>
                  </a:schemeClr>
                </a:solidFill>
                <a:latin typeface="Arial" panose="020B0604020202020204" pitchFamily="34" charset="0"/>
                <a:cs typeface="Arial" panose="020B0604020202020204" pitchFamily="34" charset="0"/>
              </a:rPr>
              <a:t>are T-1 pending </a:t>
            </a:r>
            <a:r>
              <a:rPr lang="en-US" sz="800" dirty="0" smtClean="0">
                <a:solidFill>
                  <a:schemeClr val="tx1">
                    <a:lumMod val="65000"/>
                    <a:lumOff val="35000"/>
                  </a:schemeClr>
                </a:solidFill>
                <a:latin typeface="Arial" panose="020B0604020202020204" pitchFamily="34" charset="0"/>
                <a:cs typeface="Arial" panose="020B0604020202020204" pitchFamily="34" charset="0"/>
              </a:rPr>
              <a:t>ALCO.</a:t>
            </a:r>
            <a:endParaRPr lang="en-US" sz="800" baseline="-25000" dirty="0" smtClean="0">
              <a:solidFill>
                <a:schemeClr val="tx1">
                  <a:lumMod val="65000"/>
                  <a:lumOff val="35000"/>
                </a:schemeClr>
              </a:solidFill>
              <a:latin typeface="Arial" panose="020B0604020202020204" pitchFamily="34" charset="0"/>
              <a:cs typeface="Arial" panose="020B0604020202020204" pitchFamily="34" charset="0"/>
              <a:sym typeface="Arial"/>
            </a:endParaRPr>
          </a:p>
        </p:txBody>
      </p:sp>
      <p:sp>
        <p:nvSpPr>
          <p:cNvPr id="6" name="Slide Number Placeholder 3"/>
          <p:cNvSpPr txBox="1">
            <a:spLocks/>
          </p:cNvSpPr>
          <p:nvPr/>
        </p:nvSpPr>
        <p:spPr>
          <a:xfrm>
            <a:off x="8149015" y="99783"/>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14</a:t>
            </a:fld>
            <a:endParaRPr lang="es-ES_tradnl" sz="1200" b="1" dirty="0">
              <a:solidFill>
                <a:srgbClr val="FF0000"/>
              </a:solidFill>
              <a:latin typeface="Arial"/>
              <a:cs typeface="Arial"/>
            </a:endParaRPr>
          </a:p>
        </p:txBody>
      </p:sp>
    </p:spTree>
    <p:extLst>
      <p:ext uri="{BB962C8B-B14F-4D97-AF65-F5344CB8AC3E}">
        <p14:creationId xmlns:p14="http://schemas.microsoft.com/office/powerpoint/2010/main" val="38334991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1313181872"/>
              </p:ext>
            </p:extLst>
          </p:nvPr>
        </p:nvGraphicFramePr>
        <p:xfrm>
          <a:off x="316983" y="504825"/>
          <a:ext cx="8260279" cy="1626870"/>
        </p:xfrm>
        <a:graphic>
          <a:graphicData uri="http://schemas.openxmlformats.org/drawingml/2006/table">
            <a:tbl>
              <a:tblPr firstRow="1" bandRow="1"/>
              <a:tblGrid>
                <a:gridCol w="649175"/>
                <a:gridCol w="966159"/>
                <a:gridCol w="2040850"/>
                <a:gridCol w="920819"/>
                <a:gridCol w="920819"/>
                <a:gridCol w="920819"/>
                <a:gridCol w="920819"/>
                <a:gridCol w="920819"/>
              </a:tblGrid>
              <a:tr h="340653">
                <a:tc gridSpan="8">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45720" marR="45720" anchor="ctr">
                    <a:lnL>
                      <a:noFill/>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indent="0" algn="ctr" defTabSz="457200" rtl="0" eaLnBrk="1" latinLnBrk="0" hangingPunct="1">
                        <a:buFont typeface="Arial" panose="020B0604020202020204" pitchFamily="34" charset="0"/>
                        <a:buNone/>
                      </a:pP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indent="0" algn="ctr" defTabSz="457200" rtl="0" eaLnBrk="1" latinLnBrk="0" hangingPunct="1">
                        <a:buFont typeface="Arial" panose="020B0604020202020204" pitchFamily="34" charset="0"/>
                        <a:buNone/>
                      </a:pPr>
                      <a:endParaRPr lang="en-US" sz="9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r>
              <a:tr h="36537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900" b="1" dirty="0" smtClean="0">
                          <a:solidFill>
                            <a:srgbClr val="FF0000"/>
                          </a:solidFill>
                          <a:latin typeface="Arial" panose="020B0604020202020204" pitchFamily="34" charset="0"/>
                          <a:cs typeface="Arial" panose="020B0604020202020204" pitchFamily="34" charset="0"/>
                        </a:rPr>
                        <a:t>Entity</a:t>
                      </a:r>
                      <a:r>
                        <a:rPr lang="en-US" sz="900" b="1" baseline="0" dirty="0" smtClean="0">
                          <a:solidFill>
                            <a:srgbClr val="FF0000"/>
                          </a:solidFill>
                          <a:latin typeface="Arial" panose="020B0604020202020204" pitchFamily="34" charset="0"/>
                          <a:cs typeface="Arial" panose="020B0604020202020204" pitchFamily="34" charset="0"/>
                        </a:rPr>
                        <a:t> / </a:t>
                      </a:r>
                      <a:r>
                        <a:rPr lang="en-US" sz="900" b="1" dirty="0" smtClean="0">
                          <a:solidFill>
                            <a:srgbClr val="FF0000"/>
                          </a:solidFill>
                          <a:latin typeface="Arial" panose="020B0604020202020204" pitchFamily="34" charset="0"/>
                          <a:cs typeface="Arial" panose="020B0604020202020204" pitchFamily="34" charset="0"/>
                        </a:rPr>
                        <a:t>portfolio</a:t>
                      </a:r>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a:no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900" b="1" dirty="0" smtClean="0">
                          <a:solidFill>
                            <a:srgbClr val="FF0000"/>
                          </a:solidFill>
                          <a:latin typeface="Arial" panose="020B0604020202020204" pitchFamily="34" charset="0"/>
                          <a:cs typeface="Arial" panose="020B0604020202020204" pitchFamily="34" charset="0"/>
                        </a:rPr>
                        <a:t>Risk Type</a:t>
                      </a:r>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900" b="1" dirty="0" smtClean="0">
                          <a:solidFill>
                            <a:srgbClr val="FF0000"/>
                          </a:solidFill>
                          <a:latin typeface="Arial" panose="020B0604020202020204" pitchFamily="34" charset="0"/>
                          <a:cs typeface="Arial" panose="020B0604020202020204" pitchFamily="34" charset="0"/>
                        </a:rPr>
                        <a:t>Metrics</a:t>
                      </a:r>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baseline="0" dirty="0" smtClean="0">
                          <a:solidFill>
                            <a:schemeClr val="tx1"/>
                          </a:solidFill>
                          <a:latin typeface="Arial" panose="020B0604020202020204" pitchFamily="34" charset="0"/>
                          <a:ea typeface="+mn-ea"/>
                          <a:cs typeface="Arial" panose="020B0604020202020204" pitchFamily="34" charset="0"/>
                        </a:rPr>
                        <a:t>Jun 16</a:t>
                      </a:r>
                      <a:r>
                        <a:rPr lang="en-US" sz="900" b="1" kern="1200" dirty="0" smtClean="0">
                          <a:solidFill>
                            <a:schemeClr val="tx1"/>
                          </a:solidFill>
                          <a:latin typeface="Arial" panose="020B0604020202020204" pitchFamily="34" charset="0"/>
                          <a:ea typeface="+mn-ea"/>
                          <a:cs typeface="Arial" panose="020B0604020202020204" pitchFamily="34" charset="0"/>
                        </a:rPr>
                        <a:t> </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baseline="0" dirty="0" smtClean="0">
                          <a:solidFill>
                            <a:schemeClr val="tx1"/>
                          </a:solidFill>
                          <a:latin typeface="Arial" panose="020B0604020202020204" pitchFamily="34" charset="0"/>
                          <a:ea typeface="+mn-ea"/>
                          <a:cs typeface="Arial" panose="020B0604020202020204" pitchFamily="34" charset="0"/>
                        </a:rPr>
                        <a:t>May 16</a:t>
                      </a:r>
                      <a:r>
                        <a:rPr lang="en-US" sz="900" b="1" kern="1200" dirty="0" smtClean="0">
                          <a:solidFill>
                            <a:schemeClr val="tx1"/>
                          </a:solidFill>
                          <a:latin typeface="Arial" panose="020B0604020202020204" pitchFamily="34" charset="0"/>
                          <a:ea typeface="+mn-ea"/>
                          <a:cs typeface="Arial" panose="020B0604020202020204" pitchFamily="34" charset="0"/>
                        </a:rPr>
                        <a:t> </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dirty="0" smtClean="0">
                          <a:solidFill>
                            <a:schemeClr val="tx1"/>
                          </a:solidFill>
                          <a:latin typeface="Arial" panose="020B0604020202020204" pitchFamily="34" charset="0"/>
                          <a:ea typeface="+mn-ea"/>
                          <a:cs typeface="Arial" panose="020B0604020202020204" pitchFamily="34" charset="0"/>
                        </a:rPr>
                        <a:t>Apr 16</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lumMod val="95000"/>
                        </a:sysClr>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tx1"/>
                          </a:solidFill>
                          <a:latin typeface="Arial" panose="020B0604020202020204" pitchFamily="34" charset="0"/>
                          <a:ea typeface="+mn-ea"/>
                          <a:cs typeface="Arial" panose="020B0604020202020204" pitchFamily="34" charset="0"/>
                        </a:rPr>
                        <a:t>Amber Limit</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bg1"/>
                          </a:solidFill>
                          <a:latin typeface="Arial" panose="020B0604020202020204" pitchFamily="34" charset="0"/>
                          <a:ea typeface="+mn-ea"/>
                          <a:cs typeface="Arial" panose="020B0604020202020204" pitchFamily="34" charset="0"/>
                        </a:rPr>
                        <a:t>Red Limit</a:t>
                      </a:r>
                      <a:endParaRPr lang="en-US" sz="9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41753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BSPR</a:t>
                      </a: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1" dirty="0" smtClean="0">
                          <a:solidFill>
                            <a:schemeClr val="tx1"/>
                          </a:solidFill>
                          <a:latin typeface="Arial" panose="020B0604020202020204" pitchFamily="34" charset="0"/>
                          <a:cs typeface="Arial" panose="020B0604020202020204" pitchFamily="34" charset="0"/>
                        </a:rPr>
                        <a:t>Model</a:t>
                      </a:r>
                      <a:r>
                        <a:rPr lang="en-US" sz="900" b="1" baseline="0" dirty="0" smtClean="0">
                          <a:solidFill>
                            <a:schemeClr val="tx1"/>
                          </a:solidFill>
                          <a:latin typeface="Arial" panose="020B0604020202020204" pitchFamily="34" charset="0"/>
                          <a:cs typeface="Arial" panose="020B0604020202020204" pitchFamily="34" charset="0"/>
                        </a:rPr>
                        <a:t> </a:t>
                      </a:r>
                      <a:r>
                        <a:rPr lang="en-US" sz="900" b="1" dirty="0" smtClean="0">
                          <a:solidFill>
                            <a:schemeClr val="tx1"/>
                          </a:solidFill>
                          <a:latin typeface="Arial" panose="020B0604020202020204" pitchFamily="34" charset="0"/>
                          <a:cs typeface="Arial" panose="020B0604020202020204" pitchFamily="34" charset="0"/>
                        </a:rPr>
                        <a:t>Risk</a:t>
                      </a:r>
                    </a:p>
                  </a:txBody>
                  <a:tcPr marL="45720" marR="45720" anchor="ctr">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Legacy Tier 1 Models in Production w/o Appropriate Approval</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2</a:t>
                      </a: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2</a:t>
                      </a: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2</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r>
                        <a:rPr lang="en-US" sz="900" dirty="0" smtClean="0">
                          <a:latin typeface="Arial" panose="020B0604020202020204" pitchFamily="34" charset="0"/>
                          <a:cs typeface="Arial" panose="020B0604020202020204" pitchFamily="34" charset="0"/>
                        </a:rPr>
                        <a:t>N/A</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r>
                        <a:rPr lang="en-US" sz="900" dirty="0" smtClean="0">
                          <a:latin typeface="Arial" panose="020B0604020202020204" pitchFamily="34" charset="0"/>
                          <a:cs typeface="Arial" panose="020B0604020202020204" pitchFamily="34" charset="0"/>
                        </a:rPr>
                        <a:t>Until Q1 2017 &gt;2+Q1 2017 &gt;0</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1753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1" dirty="0" smtClean="0">
                          <a:solidFill>
                            <a:schemeClr val="tx1"/>
                          </a:solidFill>
                          <a:latin typeface="Arial" panose="020B0604020202020204" pitchFamily="34" charset="0"/>
                          <a:cs typeface="Arial" panose="020B0604020202020204" pitchFamily="34" charset="0"/>
                        </a:rPr>
                        <a:t>Compliance</a:t>
                      </a:r>
                      <a:r>
                        <a:rPr lang="en-US" sz="900" b="1" baseline="0" dirty="0" smtClean="0">
                          <a:solidFill>
                            <a:schemeClr val="tx1"/>
                          </a:solidFill>
                          <a:latin typeface="Arial" panose="020B0604020202020204" pitchFamily="34" charset="0"/>
                          <a:cs typeface="Arial" panose="020B0604020202020204" pitchFamily="34" charset="0"/>
                        </a:rPr>
                        <a:t> &amp; Reputational</a:t>
                      </a:r>
                      <a:r>
                        <a:rPr lang="en-US" sz="900" b="1" dirty="0" smtClean="0">
                          <a:solidFill>
                            <a:schemeClr val="tx1"/>
                          </a:solidFill>
                          <a:latin typeface="Arial" panose="020B0604020202020204" pitchFamily="34" charset="0"/>
                          <a:cs typeface="Arial" panose="020B0604020202020204" pitchFamily="34" charset="0"/>
                        </a:rPr>
                        <a:t> Risk</a:t>
                      </a:r>
                    </a:p>
                  </a:txBody>
                  <a:tcPr marL="45720" marR="45720" anchor="ctr">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Open MRIAs or equivalent regulatory matters Requiring Immediate Attention</a:t>
                      </a:r>
                      <a:endParaRPr lang="en-US" sz="900" b="0" i="0" kern="1200" baseline="30000" dirty="0" smtClean="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fontAlgn="b" latinLnBrk="0" hangingPunct="1"/>
                      <a:r>
                        <a:rPr lang="en-US" sz="900" b="1" i="0" kern="1200" dirty="0" smtClean="0">
                          <a:solidFill>
                            <a:schemeClr val="tx1"/>
                          </a:solidFill>
                          <a:latin typeface="Arial" panose="020B0604020202020204" pitchFamily="34" charset="0"/>
                          <a:ea typeface="+mn-ea"/>
                          <a:cs typeface="Arial" panose="020B0604020202020204" pitchFamily="34" charset="0"/>
                        </a:rPr>
                        <a:t>0</a:t>
                      </a:r>
                      <a:endParaRPr lang="en-US" sz="900" b="1" i="0"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fontAlgn="b" latinLnBrk="0" hangingPunct="1"/>
                      <a:r>
                        <a:rPr lang="en-US" sz="900" b="1" i="0" kern="1200" dirty="0" smtClean="0">
                          <a:solidFill>
                            <a:schemeClr val="tx1"/>
                          </a:solidFill>
                          <a:latin typeface="Arial" panose="020B0604020202020204" pitchFamily="34" charset="0"/>
                          <a:ea typeface="+mn-ea"/>
                          <a:cs typeface="Arial" panose="020B0604020202020204" pitchFamily="34" charset="0"/>
                        </a:rPr>
                        <a:t>0</a:t>
                      </a:r>
                      <a:endParaRPr lang="en-US" sz="900" b="1" i="0" kern="1200" dirty="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fontAlgn="b" latinLnBrk="0" hangingPunct="1"/>
                      <a:r>
                        <a:rPr lang="en-US" sz="900" b="1" i="0" kern="1200" dirty="0" smtClean="0">
                          <a:solidFill>
                            <a:schemeClr val="tx1"/>
                          </a:solidFill>
                          <a:latin typeface="Arial" panose="020B0604020202020204" pitchFamily="34" charset="0"/>
                          <a:ea typeface="+mn-ea"/>
                          <a:cs typeface="Arial" panose="020B0604020202020204" pitchFamily="34" charset="0"/>
                        </a:rPr>
                        <a:t>0</a:t>
                      </a:r>
                      <a:endParaRPr lang="en-US" sz="900" b="1" i="0" kern="1200" dirty="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fontAlgn="b" latinLnBrk="0" hangingPunct="1"/>
                      <a:r>
                        <a:rPr lang="en-US" sz="900" b="0" i="0" kern="1200" dirty="0" smtClean="0">
                          <a:solidFill>
                            <a:schemeClr val="tx1"/>
                          </a:solidFill>
                          <a:latin typeface="Arial" panose="020B0604020202020204" pitchFamily="34" charset="0"/>
                          <a:ea typeface="+mn-ea"/>
                          <a:cs typeface="Arial" panose="020B0604020202020204" pitchFamily="34" charset="0"/>
                        </a:rPr>
                        <a:t>N/A</a:t>
                      </a:r>
                      <a:endParaRPr lang="en-US" sz="900" b="0" i="0"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b"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&gt;0</a:t>
                      </a: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bl>
          </a:graphicData>
        </a:graphic>
      </p:graphicFrame>
      <p:sp>
        <p:nvSpPr>
          <p:cNvPr id="5" name="TextBox 4"/>
          <p:cNvSpPr txBox="1"/>
          <p:nvPr/>
        </p:nvSpPr>
        <p:spPr>
          <a:xfrm>
            <a:off x="254000" y="248488"/>
            <a:ext cx="8890000" cy="461665"/>
          </a:xfrm>
          <a:prstGeom prst="rect">
            <a:avLst/>
          </a:prstGeom>
          <a:noFill/>
        </p:spPr>
        <p:txBody>
          <a:bodyPr wrap="square" rtlCol="0">
            <a:spAutoFit/>
          </a:bodyPr>
          <a:lstStyle/>
          <a:p>
            <a:r>
              <a:rPr lang="en-US" b="1" dirty="0"/>
              <a:t>2</a:t>
            </a:r>
            <a:r>
              <a:rPr lang="en-US" b="1" dirty="0" smtClean="0"/>
              <a:t>. BSPR Risk Appetite </a:t>
            </a:r>
            <a:r>
              <a:rPr lang="en-US" b="1" dirty="0"/>
              <a:t>Statement </a:t>
            </a:r>
            <a:r>
              <a:rPr lang="en-US" b="1" dirty="0" smtClean="0"/>
              <a:t>– Amber and Red metrics</a:t>
            </a:r>
            <a:endParaRPr lang="en-US" b="1" dirty="0"/>
          </a:p>
        </p:txBody>
      </p:sp>
      <p:sp>
        <p:nvSpPr>
          <p:cNvPr id="4" name="Slide Number Placeholder 3"/>
          <p:cNvSpPr txBox="1">
            <a:spLocks/>
          </p:cNvSpPr>
          <p:nvPr/>
        </p:nvSpPr>
        <p:spPr>
          <a:xfrm>
            <a:off x="8149015" y="99783"/>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15</a:t>
            </a:fld>
            <a:endParaRPr lang="es-ES_tradnl" sz="1200" b="1" dirty="0">
              <a:solidFill>
                <a:srgbClr val="FF0000"/>
              </a:solidFill>
              <a:latin typeface="Arial"/>
              <a:cs typeface="Arial"/>
            </a:endParaRPr>
          </a:p>
        </p:txBody>
      </p:sp>
    </p:spTree>
    <p:extLst>
      <p:ext uri="{BB962C8B-B14F-4D97-AF65-F5344CB8AC3E}">
        <p14:creationId xmlns:p14="http://schemas.microsoft.com/office/powerpoint/2010/main" val="16148430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3610110520"/>
              </p:ext>
            </p:extLst>
          </p:nvPr>
        </p:nvGraphicFramePr>
        <p:xfrm>
          <a:off x="316986" y="504825"/>
          <a:ext cx="8522214" cy="1239813"/>
        </p:xfrm>
        <a:graphic>
          <a:graphicData uri="http://schemas.openxmlformats.org/drawingml/2006/table">
            <a:tbl>
              <a:tblPr firstRow="1" bandRow="1"/>
              <a:tblGrid>
                <a:gridCol w="663918"/>
                <a:gridCol w="974071"/>
                <a:gridCol w="1143000"/>
                <a:gridCol w="762000"/>
                <a:gridCol w="724211"/>
                <a:gridCol w="685800"/>
                <a:gridCol w="533400"/>
                <a:gridCol w="457200"/>
                <a:gridCol w="2578614"/>
              </a:tblGrid>
              <a:tr h="340653">
                <a:tc gridSpan="8">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45720" marR="45720" anchor="ctr">
                    <a:lnL>
                      <a:noFill/>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indent="0" algn="ctr" defTabSz="457200" rtl="0" eaLnBrk="1" latinLnBrk="0" hangingPunct="1">
                        <a:buFont typeface="Arial" panose="020B0604020202020204" pitchFamily="34" charset="0"/>
                        <a:buNone/>
                      </a:pP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indent="0" algn="ctr" defTabSz="457200" rtl="0" eaLnBrk="1" latinLnBrk="0" hangingPunct="1">
                        <a:buFont typeface="Arial" panose="020B0604020202020204" pitchFamily="34" charset="0"/>
                        <a:buNone/>
                      </a:pPr>
                      <a:endParaRPr lang="en-US" sz="9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45720" marR="45720" anchor="ctr">
                    <a:lnL>
                      <a:noFill/>
                    </a:lnL>
                    <a:lnR w="12700" cap="flat" cmpd="sng" algn="ctr">
                      <a:solidFill>
                        <a:sysClr val="window" lastClr="FFFFFF"/>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36537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900" b="1" dirty="0" smtClean="0">
                          <a:solidFill>
                            <a:srgbClr val="FF0000"/>
                          </a:solidFill>
                          <a:latin typeface="Arial" panose="020B0604020202020204" pitchFamily="34" charset="0"/>
                          <a:cs typeface="Arial" panose="020B0604020202020204" pitchFamily="34" charset="0"/>
                        </a:rPr>
                        <a:t>Entity</a:t>
                      </a:r>
                      <a:r>
                        <a:rPr lang="en-US" sz="900" b="1" baseline="0" dirty="0" smtClean="0">
                          <a:solidFill>
                            <a:srgbClr val="FF0000"/>
                          </a:solidFill>
                          <a:latin typeface="Arial" panose="020B0604020202020204" pitchFamily="34" charset="0"/>
                          <a:cs typeface="Arial" panose="020B0604020202020204" pitchFamily="34" charset="0"/>
                        </a:rPr>
                        <a:t> / </a:t>
                      </a:r>
                      <a:r>
                        <a:rPr lang="en-US" sz="900" b="1" dirty="0" smtClean="0">
                          <a:solidFill>
                            <a:srgbClr val="FF0000"/>
                          </a:solidFill>
                          <a:latin typeface="Arial" panose="020B0604020202020204" pitchFamily="34" charset="0"/>
                          <a:cs typeface="Arial" panose="020B0604020202020204" pitchFamily="34" charset="0"/>
                        </a:rPr>
                        <a:t>portfolio</a:t>
                      </a:r>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a:no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900" b="1" dirty="0" smtClean="0">
                          <a:solidFill>
                            <a:srgbClr val="FF0000"/>
                          </a:solidFill>
                          <a:latin typeface="Arial" panose="020B0604020202020204" pitchFamily="34" charset="0"/>
                          <a:cs typeface="Arial" panose="020B0604020202020204" pitchFamily="34" charset="0"/>
                        </a:rPr>
                        <a:t>Risk Type</a:t>
                      </a:r>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900" b="1" dirty="0" smtClean="0">
                          <a:solidFill>
                            <a:srgbClr val="FF0000"/>
                          </a:solidFill>
                          <a:latin typeface="Arial" panose="020B0604020202020204" pitchFamily="34" charset="0"/>
                          <a:cs typeface="Arial" panose="020B0604020202020204" pitchFamily="34" charset="0"/>
                        </a:rPr>
                        <a:t>Metrics</a:t>
                      </a:r>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baseline="0" dirty="0" smtClean="0">
                          <a:solidFill>
                            <a:schemeClr val="tx1"/>
                          </a:solidFill>
                          <a:latin typeface="Arial" panose="020B0604020202020204" pitchFamily="34" charset="0"/>
                          <a:ea typeface="+mn-ea"/>
                          <a:cs typeface="Arial" panose="020B0604020202020204" pitchFamily="34" charset="0"/>
                        </a:rPr>
                        <a:t>3Q16</a:t>
                      </a:r>
                      <a:r>
                        <a:rPr lang="en-US" sz="900" b="1" kern="1200" dirty="0" smtClean="0">
                          <a:solidFill>
                            <a:schemeClr val="tx1"/>
                          </a:solidFill>
                          <a:latin typeface="Arial" panose="020B0604020202020204" pitchFamily="34" charset="0"/>
                          <a:ea typeface="+mn-ea"/>
                          <a:cs typeface="Arial" panose="020B0604020202020204" pitchFamily="34" charset="0"/>
                        </a:rPr>
                        <a:t> </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baseline="0" dirty="0" smtClean="0">
                          <a:solidFill>
                            <a:schemeClr val="tx1"/>
                          </a:solidFill>
                          <a:latin typeface="Arial" panose="020B0604020202020204" pitchFamily="34" charset="0"/>
                          <a:ea typeface="+mn-ea"/>
                          <a:cs typeface="Arial" panose="020B0604020202020204" pitchFamily="34" charset="0"/>
                        </a:rPr>
                        <a:t>2Q16</a:t>
                      </a:r>
                      <a:r>
                        <a:rPr lang="en-US" sz="900" b="1" kern="1200" dirty="0" smtClean="0">
                          <a:solidFill>
                            <a:schemeClr val="tx1"/>
                          </a:solidFill>
                          <a:latin typeface="Arial" panose="020B0604020202020204" pitchFamily="34" charset="0"/>
                          <a:ea typeface="+mn-ea"/>
                          <a:cs typeface="Arial" panose="020B0604020202020204" pitchFamily="34" charset="0"/>
                        </a:rPr>
                        <a:t> </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dirty="0" smtClean="0">
                          <a:solidFill>
                            <a:schemeClr val="tx1"/>
                          </a:solidFill>
                          <a:latin typeface="Arial" panose="020B0604020202020204" pitchFamily="34" charset="0"/>
                          <a:ea typeface="+mn-ea"/>
                          <a:cs typeface="Arial" panose="020B0604020202020204" pitchFamily="34" charset="0"/>
                        </a:rPr>
                        <a:t>1Q16</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lumMod val="95000"/>
                        </a:sysClr>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tx1"/>
                          </a:solidFill>
                          <a:latin typeface="Arial" panose="020B0604020202020204" pitchFamily="34" charset="0"/>
                          <a:ea typeface="+mn-ea"/>
                          <a:cs typeface="Arial" panose="020B0604020202020204" pitchFamily="34" charset="0"/>
                        </a:rPr>
                        <a:t>Amber Limit</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bg1"/>
                          </a:solidFill>
                          <a:latin typeface="Arial" panose="020B0604020202020204" pitchFamily="34" charset="0"/>
                          <a:ea typeface="+mn-ea"/>
                          <a:cs typeface="Arial" panose="020B0604020202020204" pitchFamily="34" charset="0"/>
                        </a:rPr>
                        <a:t>Red Limit</a:t>
                      </a:r>
                      <a:endParaRPr lang="en-US" sz="9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indent="0" algn="ctr" defTabSz="457200" rtl="0" eaLnBrk="1" latinLnBrk="0" hangingPunct="1">
                        <a:buFont typeface="Arial" panose="020B0604020202020204" pitchFamily="34" charset="0"/>
                        <a:buNone/>
                      </a:pPr>
                      <a:r>
                        <a:rPr lang="en-US" sz="900" b="1" kern="1200" dirty="0" smtClean="0">
                          <a:solidFill>
                            <a:schemeClr val="bg1"/>
                          </a:solidFill>
                          <a:latin typeface="Arial" panose="020B0604020202020204" pitchFamily="34" charset="0"/>
                          <a:ea typeface="+mn-ea"/>
                          <a:cs typeface="Arial" panose="020B0604020202020204" pitchFamily="34" charset="0"/>
                        </a:rPr>
                        <a:t>Action Plan</a:t>
                      </a:r>
                      <a:endParaRPr lang="en-US" sz="9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12700" cap="flat" cmpd="sng" algn="ctr">
                      <a:solidFill>
                        <a:srgbClr val="FFC000"/>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5334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1" i="0" kern="1200" baseline="0" dirty="0" smtClean="0">
                          <a:solidFill>
                            <a:schemeClr val="tx1"/>
                          </a:solidFill>
                          <a:latin typeface="Arial" panose="020B0604020202020204" pitchFamily="34" charset="0"/>
                          <a:ea typeface="+mn-ea"/>
                          <a:cs typeface="Arial" panose="020B0604020202020204" pitchFamily="34" charset="0"/>
                        </a:rPr>
                        <a:t>Bancorp</a:t>
                      </a: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sz="900" b="1" i="0" kern="1200" baseline="0" dirty="0" smtClean="0">
                        <a:solidFill>
                          <a:schemeClr val="tx1"/>
                        </a:solidFill>
                        <a:latin typeface="Arial" panose="020B0604020202020204" pitchFamily="34" charset="0"/>
                        <a:ea typeface="+mn-ea"/>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sz="900" b="0" i="0" kern="1200" baseline="0" dirty="0">
                        <a:solidFill>
                          <a:schemeClr val="tx1"/>
                        </a:solidFill>
                        <a:latin typeface="Arial" panose="020B0604020202020204" pitchFamily="34" charset="0"/>
                        <a:ea typeface="+mn-ea"/>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endParaRPr lang="en-US" sz="900" b="0" dirty="0" smtClean="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s-PR" sz="900" b="0" kern="1200" dirty="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12700" cap="flat" cmpd="sng" algn="ctr">
                      <a:solidFill>
                        <a:srgbClr val="FFFFCC"/>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s-PR" sz="900" b="0"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rgbClr val="FFFFCC"/>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endParaRPr lang="en-US" sz="900" b="0" i="0" kern="1200" baseline="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endParaRPr lang="en-US" sz="900" b="0" i="0" kern="1200" baseline="0" dirty="0">
                        <a:solidFill>
                          <a:schemeClr val="tx1"/>
                        </a:solidFill>
                        <a:latin typeface="Arial" panose="020B0604020202020204" pitchFamily="34" charset="0"/>
                        <a:ea typeface="+mn-ea"/>
                        <a:cs typeface="Arial" panose="020B0604020202020204" pitchFamily="34" charset="0"/>
                      </a:endParaRP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just" defTabSz="457200" rtl="0" eaLnBrk="1" fontAlgn="ctr" latinLnBrk="0" hangingPunct="1">
                        <a:lnSpc>
                          <a:spcPct val="100000"/>
                        </a:lnSpc>
                        <a:spcBef>
                          <a:spcPts val="0"/>
                        </a:spcBef>
                        <a:spcAft>
                          <a:spcPts val="0"/>
                        </a:spcAft>
                        <a:buClrTx/>
                        <a:buSzTx/>
                        <a:buFont typeface="Arial" panose="020B0604020202020204" pitchFamily="34" charset="0"/>
                        <a:buNone/>
                        <a:tabLst/>
                        <a:defRPr/>
                      </a:pPr>
                      <a:endParaRPr lang="en-US" sz="900" b="0" i="0" kern="1200" baseline="0" dirty="0">
                        <a:solidFill>
                          <a:schemeClr val="tx1"/>
                        </a:solidFill>
                        <a:latin typeface="Arial" panose="020B0604020202020204" pitchFamily="34" charset="0"/>
                        <a:ea typeface="+mn-ea"/>
                        <a:cs typeface="Arial" panose="020B0604020202020204" pitchFamily="34" charset="0"/>
                      </a:endParaRPr>
                    </a:p>
                  </a:txBody>
                  <a:tcPr marL="45720" marR="45720">
                    <a:lnL w="9525" cap="flat" cmpd="sng" algn="ctr">
                      <a:solidFill>
                        <a:sysClr val="window" lastClr="FFFFFF">
                          <a:lumMod val="75000"/>
                        </a:sysClr>
                      </a:solidFill>
                      <a:prstDash val="solid"/>
                      <a:round/>
                      <a:headEnd type="none" w="med" len="med"/>
                      <a:tailEnd type="none" w="med" len="med"/>
                    </a:lnL>
                    <a:lnR>
                      <a:no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8" name="TextBox 7"/>
          <p:cNvSpPr txBox="1"/>
          <p:nvPr/>
        </p:nvSpPr>
        <p:spPr>
          <a:xfrm>
            <a:off x="254000" y="248488"/>
            <a:ext cx="8890000" cy="461665"/>
          </a:xfrm>
          <a:prstGeom prst="rect">
            <a:avLst/>
          </a:prstGeom>
          <a:noFill/>
        </p:spPr>
        <p:txBody>
          <a:bodyPr wrap="square" rtlCol="0">
            <a:spAutoFit/>
          </a:bodyPr>
          <a:lstStyle/>
          <a:p>
            <a:r>
              <a:rPr lang="en-US" b="1" dirty="0"/>
              <a:t>3</a:t>
            </a:r>
            <a:r>
              <a:rPr lang="en-US" b="1" dirty="0" smtClean="0"/>
              <a:t>. Bancorp Risk Appetite </a:t>
            </a:r>
            <a:r>
              <a:rPr lang="en-US" b="1" dirty="0"/>
              <a:t>Statement </a:t>
            </a:r>
            <a:r>
              <a:rPr lang="en-US" b="1" dirty="0" smtClean="0"/>
              <a:t>– Amber &amp; Red metrics</a:t>
            </a:r>
            <a:endParaRPr lang="en-US" b="1" dirty="0"/>
          </a:p>
        </p:txBody>
      </p:sp>
      <p:sp>
        <p:nvSpPr>
          <p:cNvPr id="4" name="TextBox 3"/>
          <p:cNvSpPr txBox="1"/>
          <p:nvPr/>
        </p:nvSpPr>
        <p:spPr>
          <a:xfrm>
            <a:off x="1647645" y="2218592"/>
            <a:ext cx="5581292" cy="307777"/>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marL="342900" indent="-342900">
              <a:buFont typeface="Wingdings" panose="05000000000000000000" pitchFamily="2" charset="2"/>
              <a:buChar char="§"/>
            </a:pPr>
            <a:r>
              <a:rPr lang="en-US" sz="1400" dirty="0" smtClean="0"/>
              <a:t>All RAS metrics reported are within the target limits.</a:t>
            </a:r>
          </a:p>
        </p:txBody>
      </p:sp>
      <p:sp>
        <p:nvSpPr>
          <p:cNvPr id="5" name="Slide Number Placeholder 3"/>
          <p:cNvSpPr txBox="1">
            <a:spLocks/>
          </p:cNvSpPr>
          <p:nvPr/>
        </p:nvSpPr>
        <p:spPr>
          <a:xfrm>
            <a:off x="8149015" y="99783"/>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16</a:t>
            </a:fld>
            <a:endParaRPr lang="es-ES_tradnl" sz="1200" b="1" dirty="0">
              <a:solidFill>
                <a:srgbClr val="FF0000"/>
              </a:solidFill>
              <a:latin typeface="Arial"/>
              <a:cs typeface="Arial"/>
            </a:endParaRPr>
          </a:p>
        </p:txBody>
      </p:sp>
    </p:spTree>
    <p:extLst>
      <p:ext uri="{BB962C8B-B14F-4D97-AF65-F5344CB8AC3E}">
        <p14:creationId xmlns:p14="http://schemas.microsoft.com/office/powerpoint/2010/main" val="38549693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54000" y="248488"/>
            <a:ext cx="8890000" cy="461665"/>
          </a:xfrm>
          <a:prstGeom prst="rect">
            <a:avLst/>
          </a:prstGeom>
          <a:noFill/>
        </p:spPr>
        <p:txBody>
          <a:bodyPr wrap="square" rtlCol="0">
            <a:spAutoFit/>
          </a:bodyPr>
          <a:lstStyle/>
          <a:p>
            <a:r>
              <a:rPr lang="en-US" b="1" dirty="0"/>
              <a:t>3</a:t>
            </a:r>
            <a:r>
              <a:rPr lang="en-US" b="1" dirty="0" smtClean="0"/>
              <a:t>. SBC Risk Appetite </a:t>
            </a:r>
            <a:r>
              <a:rPr lang="en-US" b="1" dirty="0"/>
              <a:t>Statement </a:t>
            </a:r>
            <a:r>
              <a:rPr lang="en-US" b="1" dirty="0" smtClean="0"/>
              <a:t>– Amber and Red metrics</a:t>
            </a:r>
            <a:endParaRPr lang="en-US" b="1" dirty="0"/>
          </a:p>
        </p:txBody>
      </p:sp>
      <p:graphicFrame>
        <p:nvGraphicFramePr>
          <p:cNvPr id="7" name="Table 6"/>
          <p:cNvGraphicFramePr>
            <a:graphicFrameLocks noGrp="1"/>
          </p:cNvGraphicFramePr>
          <p:nvPr>
            <p:extLst>
              <p:ext uri="{D42A27DB-BD31-4B8C-83A1-F6EECF244321}">
                <p14:modId xmlns:p14="http://schemas.microsoft.com/office/powerpoint/2010/main" val="4154496908"/>
              </p:ext>
            </p:extLst>
          </p:nvPr>
        </p:nvGraphicFramePr>
        <p:xfrm>
          <a:off x="316986" y="504825"/>
          <a:ext cx="8260275" cy="4766770"/>
        </p:xfrm>
        <a:graphic>
          <a:graphicData uri="http://schemas.openxmlformats.org/drawingml/2006/table">
            <a:tbl>
              <a:tblPr firstRow="1" bandRow="1"/>
              <a:tblGrid>
                <a:gridCol w="921727"/>
                <a:gridCol w="1168386"/>
                <a:gridCol w="1573427"/>
                <a:gridCol w="919347"/>
                <a:gridCol w="919347"/>
                <a:gridCol w="919347"/>
                <a:gridCol w="919347"/>
                <a:gridCol w="919347"/>
              </a:tblGrid>
              <a:tr h="340653">
                <a:tc gridSpan="8">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45720" marR="45720" anchor="ctr">
                    <a:lnL>
                      <a:noFill/>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indent="0" algn="ctr" defTabSz="457200" rtl="0" eaLnBrk="1" latinLnBrk="0" hangingPunct="1">
                        <a:buFont typeface="Arial" panose="020B0604020202020204" pitchFamily="34" charset="0"/>
                        <a:buNone/>
                      </a:pP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indent="0" algn="ctr" defTabSz="457200" rtl="0" eaLnBrk="1" latinLnBrk="0" hangingPunct="1">
                        <a:buFont typeface="Arial" panose="020B0604020202020204" pitchFamily="34" charset="0"/>
                        <a:buNone/>
                      </a:pPr>
                      <a:endParaRPr lang="en-US" sz="9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r>
              <a:tr h="36537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900" b="1" dirty="0" smtClean="0">
                          <a:solidFill>
                            <a:srgbClr val="FF0000"/>
                          </a:solidFill>
                          <a:latin typeface="Arial" panose="020B0604020202020204" pitchFamily="34" charset="0"/>
                          <a:cs typeface="Arial" panose="020B0604020202020204" pitchFamily="34" charset="0"/>
                        </a:rPr>
                        <a:t>Entity</a:t>
                      </a:r>
                      <a:r>
                        <a:rPr lang="en-US" sz="900" b="1" baseline="0" dirty="0" smtClean="0">
                          <a:solidFill>
                            <a:srgbClr val="FF0000"/>
                          </a:solidFill>
                          <a:latin typeface="Arial" panose="020B0604020202020204" pitchFamily="34" charset="0"/>
                          <a:cs typeface="Arial" panose="020B0604020202020204" pitchFamily="34" charset="0"/>
                        </a:rPr>
                        <a:t> / </a:t>
                      </a:r>
                      <a:r>
                        <a:rPr lang="en-US" sz="900" b="1" dirty="0" smtClean="0">
                          <a:solidFill>
                            <a:srgbClr val="FF0000"/>
                          </a:solidFill>
                          <a:latin typeface="Arial" panose="020B0604020202020204" pitchFamily="34" charset="0"/>
                          <a:cs typeface="Arial" panose="020B0604020202020204" pitchFamily="34" charset="0"/>
                        </a:rPr>
                        <a:t>portfolio</a:t>
                      </a:r>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a:no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900" b="1" dirty="0" smtClean="0">
                          <a:solidFill>
                            <a:srgbClr val="FF0000"/>
                          </a:solidFill>
                          <a:latin typeface="Arial" panose="020B0604020202020204" pitchFamily="34" charset="0"/>
                          <a:cs typeface="Arial" panose="020B0604020202020204" pitchFamily="34" charset="0"/>
                        </a:rPr>
                        <a:t>Risk Type</a:t>
                      </a:r>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900" b="1" dirty="0" smtClean="0">
                          <a:solidFill>
                            <a:srgbClr val="FF0000"/>
                          </a:solidFill>
                          <a:latin typeface="Arial" panose="020B0604020202020204" pitchFamily="34" charset="0"/>
                          <a:cs typeface="Arial" panose="020B0604020202020204" pitchFamily="34" charset="0"/>
                        </a:rPr>
                        <a:t>Metrics</a:t>
                      </a:r>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baseline="0" dirty="0" smtClean="0">
                          <a:solidFill>
                            <a:schemeClr val="tx1"/>
                          </a:solidFill>
                          <a:latin typeface="Arial" panose="020B0604020202020204" pitchFamily="34" charset="0"/>
                          <a:ea typeface="+mn-ea"/>
                          <a:cs typeface="Arial" panose="020B0604020202020204" pitchFamily="34" charset="0"/>
                        </a:rPr>
                        <a:t>Jun 16</a:t>
                      </a:r>
                      <a:r>
                        <a:rPr lang="en-US" sz="900" b="1" kern="1200" dirty="0" smtClean="0">
                          <a:solidFill>
                            <a:schemeClr val="tx1"/>
                          </a:solidFill>
                          <a:latin typeface="Arial" panose="020B0604020202020204" pitchFamily="34" charset="0"/>
                          <a:ea typeface="+mn-ea"/>
                          <a:cs typeface="Arial" panose="020B0604020202020204" pitchFamily="34" charset="0"/>
                        </a:rPr>
                        <a:t> </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baseline="0" dirty="0" smtClean="0">
                          <a:solidFill>
                            <a:schemeClr val="tx1"/>
                          </a:solidFill>
                          <a:latin typeface="Arial" panose="020B0604020202020204" pitchFamily="34" charset="0"/>
                          <a:ea typeface="+mn-ea"/>
                          <a:cs typeface="Arial" panose="020B0604020202020204" pitchFamily="34" charset="0"/>
                        </a:rPr>
                        <a:t>May 16</a:t>
                      </a:r>
                      <a:r>
                        <a:rPr lang="en-US" sz="900" b="1" kern="1200" dirty="0" smtClean="0">
                          <a:solidFill>
                            <a:schemeClr val="tx1"/>
                          </a:solidFill>
                          <a:latin typeface="Arial" panose="020B0604020202020204" pitchFamily="34" charset="0"/>
                          <a:ea typeface="+mn-ea"/>
                          <a:cs typeface="Arial" panose="020B0604020202020204" pitchFamily="34" charset="0"/>
                        </a:rPr>
                        <a:t> </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dirty="0" smtClean="0">
                          <a:solidFill>
                            <a:schemeClr val="tx1"/>
                          </a:solidFill>
                          <a:latin typeface="Arial" panose="020B0604020202020204" pitchFamily="34" charset="0"/>
                          <a:ea typeface="+mn-ea"/>
                          <a:cs typeface="Arial" panose="020B0604020202020204" pitchFamily="34" charset="0"/>
                        </a:rPr>
                        <a:t>Apr 16</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lumMod val="95000"/>
                        </a:sysClr>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tx1"/>
                          </a:solidFill>
                          <a:latin typeface="Arial" panose="020B0604020202020204" pitchFamily="34" charset="0"/>
                          <a:ea typeface="+mn-ea"/>
                          <a:cs typeface="Arial" panose="020B0604020202020204" pitchFamily="34" charset="0"/>
                        </a:rPr>
                        <a:t>Amber Limit</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bg1"/>
                          </a:solidFill>
                          <a:latin typeface="Arial" panose="020B0604020202020204" pitchFamily="34" charset="0"/>
                          <a:ea typeface="+mn-ea"/>
                          <a:cs typeface="Arial" panose="020B0604020202020204" pitchFamily="34" charset="0"/>
                        </a:rPr>
                        <a:t>Red Limit</a:t>
                      </a:r>
                      <a:endParaRPr lang="en-US" sz="9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41753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Bancorp</a:t>
                      </a: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rowSpan="4">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1" i="0" kern="1200" baseline="0" dirty="0" smtClean="0">
                          <a:solidFill>
                            <a:schemeClr val="tx1"/>
                          </a:solidFill>
                          <a:latin typeface="Arial" panose="020B0604020202020204" pitchFamily="34" charset="0"/>
                          <a:ea typeface="+mn-ea"/>
                          <a:cs typeface="Arial" panose="020B0604020202020204" pitchFamily="34" charset="0"/>
                        </a:rPr>
                        <a:t>Capital</a:t>
                      </a:r>
                    </a:p>
                  </a:txBody>
                  <a:tcPr marL="45720" marR="45720" anchor="ctr">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Common Equity Tier 1  Ratio</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Arial" panose="020B0604020202020204" pitchFamily="34" charset="0"/>
                          <a:ea typeface="+mn-ea"/>
                          <a:cs typeface="Arial" panose="020B0604020202020204" pitchFamily="34" charset="0"/>
                        </a:rPr>
                        <a:t>27.93%</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27.82%</a:t>
                      </a: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27.65%</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≤13.01%</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r>
                        <a:rPr lang="en-US" sz="900" dirty="0" smtClean="0">
                          <a:latin typeface="Arial" panose="020B0604020202020204" pitchFamily="34" charset="0"/>
                          <a:cs typeface="Arial" panose="020B0604020202020204" pitchFamily="34" charset="0"/>
                        </a:rPr>
                        <a:t>≤11.01%</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9063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kern="1200" dirty="0" smtClean="0">
                        <a:solidFill>
                          <a:schemeClr val="tx1"/>
                        </a:solidFill>
                        <a:latin typeface="Arial" panose="020B0604020202020204" pitchFamily="34" charset="0"/>
                        <a:ea typeface="+mn-ea"/>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Tier 1 Risk-based Capital Ratio</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Arial" panose="020B0604020202020204" pitchFamily="34" charset="0"/>
                          <a:ea typeface="+mn-ea"/>
                          <a:cs typeface="Arial" panose="020B0604020202020204" pitchFamily="34" charset="0"/>
                        </a:rPr>
                        <a:t>27.93%</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27.82%</a:t>
                      </a: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27.65%</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r>
                        <a:rPr lang="en-US" sz="900" dirty="0" smtClean="0">
                          <a:latin typeface="Arial" panose="020B0604020202020204" pitchFamily="34" charset="0"/>
                          <a:cs typeface="Arial" panose="020B0604020202020204" pitchFamily="34" charset="0"/>
                        </a:rPr>
                        <a:t>≤15.82%</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r>
                        <a:rPr lang="en-US" sz="900" dirty="0" smtClean="0">
                          <a:latin typeface="Arial" panose="020B0604020202020204" pitchFamily="34" charset="0"/>
                          <a:cs typeface="Arial" panose="020B0604020202020204" pitchFamily="34" charset="0"/>
                        </a:rPr>
                        <a:t>≤13.82%</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1753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kern="1200" dirty="0" smtClean="0">
                        <a:solidFill>
                          <a:schemeClr val="tx1"/>
                        </a:solidFill>
                        <a:latin typeface="Arial" panose="020B0604020202020204" pitchFamily="34" charset="0"/>
                        <a:ea typeface="+mn-ea"/>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Total Risk-based Capital Ratio</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Arial" panose="020B0604020202020204" pitchFamily="34" charset="0"/>
                          <a:ea typeface="+mn-ea"/>
                          <a:cs typeface="Arial" panose="020B0604020202020204" pitchFamily="34" charset="0"/>
                        </a:rPr>
                        <a:t>29.20%</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29.08%</a:t>
                      </a: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28.91%</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r>
                        <a:rPr lang="en-US" sz="900" dirty="0" smtClean="0">
                          <a:latin typeface="Arial" panose="020B0604020202020204" pitchFamily="34" charset="0"/>
                          <a:cs typeface="Arial" panose="020B0604020202020204" pitchFamily="34" charset="0"/>
                        </a:rPr>
                        <a:t>≤17.83%</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r>
                        <a:rPr lang="en-US" sz="900" dirty="0" smtClean="0">
                          <a:latin typeface="Arial" panose="020B0604020202020204" pitchFamily="34" charset="0"/>
                          <a:cs typeface="Arial" panose="020B0604020202020204" pitchFamily="34" charset="0"/>
                        </a:rPr>
                        <a:t>≤15.83%</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6374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Tier 1 Leverage Ratio</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smtClean="0">
                          <a:solidFill>
                            <a:schemeClr val="tx1"/>
                          </a:solidFill>
                          <a:latin typeface="Arial" panose="020B0604020202020204" pitchFamily="34" charset="0"/>
                          <a:ea typeface="+mn-ea"/>
                          <a:cs typeface="Arial" panose="020B0604020202020204" pitchFamily="34" charset="0"/>
                        </a:rPr>
                        <a:t>18.54%</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18.49%</a:t>
                      </a: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18.42%</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r>
                        <a:rPr lang="en-US" sz="900" dirty="0" smtClean="0">
                          <a:latin typeface="Arial" panose="020B0604020202020204" pitchFamily="34" charset="0"/>
                          <a:cs typeface="Arial" panose="020B0604020202020204" pitchFamily="34" charset="0"/>
                        </a:rPr>
                        <a:t>≤10.80%</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r>
                        <a:rPr lang="en-US" sz="900" dirty="0" smtClean="0">
                          <a:latin typeface="Arial" panose="020B0604020202020204" pitchFamily="34" charset="0"/>
                          <a:cs typeface="Arial" panose="020B0604020202020204" pitchFamily="34" charset="0"/>
                        </a:rPr>
                        <a:t>≤8.80%</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201746">
                <a:tc row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gridSpan="7">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sz="900" b="0" i="0" kern="1200" baseline="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952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marR="45720">
                    <a:lnL w="9525"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bg1">
                            <a:lumMod val="50000"/>
                          </a:schemeClr>
                        </a:solidFill>
                        <a:latin typeface="Arial" panose="020B0604020202020204" pitchFamily="34" charset="0"/>
                        <a:cs typeface="Arial" panose="020B0604020202020204" pitchFamily="34" charset="0"/>
                      </a:endParaRPr>
                    </a:p>
                  </a:txBody>
                  <a:tcPr marL="45720" marR="457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bg1">
                            <a:lumMod val="75000"/>
                          </a:schemeClr>
                        </a:solidFill>
                        <a:latin typeface="Arial" panose="020B0604020202020204" pitchFamily="34" charset="0"/>
                        <a:cs typeface="Arial" panose="020B0604020202020204" pitchFamily="34" charset="0"/>
                      </a:endParaRPr>
                    </a:p>
                  </a:txBody>
                  <a:tcPr marL="45720" marR="45720">
                    <a:lnL w="9525"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900" dirty="0">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900" dirty="0">
                        <a:latin typeface="Arial" panose="020B0604020202020204" pitchFamily="34" charset="0"/>
                        <a:cs typeface="Arial" panose="020B0604020202020204" pitchFamily="34" charset="0"/>
                      </a:endParaRPr>
                    </a:p>
                  </a:txBody>
                  <a:tcPr marL="45720" marR="457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15791">
                <a:tc vMerge="1">
                  <a:txBody>
                    <a:bodyPr/>
                    <a:lstStyle/>
                    <a:p>
                      <a:endParaRPr lang="en-US"/>
                    </a:p>
                  </a:txBody>
                  <a:tcPr/>
                </a:tc>
                <a:tc rowSpan="10">
                  <a:txBody>
                    <a:bodyPr/>
                    <a:lstStyle/>
                    <a:p>
                      <a:r>
                        <a:rPr lang="en-US" sz="900" b="1" i="0" kern="1200" baseline="0" dirty="0" smtClean="0">
                          <a:solidFill>
                            <a:schemeClr val="tx1"/>
                          </a:solidFill>
                          <a:latin typeface="Arial" panose="020B0604020202020204" pitchFamily="34" charset="0"/>
                          <a:ea typeface="+mn-ea"/>
                          <a:cs typeface="Arial" panose="020B0604020202020204" pitchFamily="34" charset="0"/>
                        </a:rPr>
                        <a:t>Capital</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gridSpan="2">
                  <a:txBody>
                    <a:bodyPr/>
                    <a:lstStyle/>
                    <a:p>
                      <a:pPr marL="0" algn="l" defTabSz="914400" rtl="0" eaLnBrk="1" latinLnBrk="0" hangingPunct="1"/>
                      <a:r>
                        <a:rPr lang="en-US" sz="900" b="1" kern="1200" dirty="0" smtClean="0">
                          <a:solidFill>
                            <a:srgbClr val="FF0000"/>
                          </a:solidFill>
                          <a:latin typeface="Arial" panose="020B0604020202020204" pitchFamily="34" charset="0"/>
                          <a:ea typeface="+mn-ea"/>
                          <a:cs typeface="Arial" panose="020B0604020202020204" pitchFamily="34" charset="0"/>
                        </a:rPr>
                        <a:t>Metrics (Annual)</a:t>
                      </a:r>
                      <a:endParaRPr lang="en-US" sz="900" b="1" kern="1200" dirty="0">
                        <a:solidFill>
                          <a:srgbClr val="FF0000"/>
                        </a:solidFill>
                        <a:latin typeface="Arial" panose="020B0604020202020204" pitchFamily="34" charset="0"/>
                        <a:ea typeface="+mn-ea"/>
                        <a:cs typeface="Arial" panose="020B0604020202020204" pitchFamily="34" charset="0"/>
                      </a:endParaRPr>
                    </a:p>
                  </a:txBody>
                  <a:tcPr marL="45720" marR="45720" anchor="ctr">
                    <a:lnL w="9525" cap="flat" cmpd="sng" algn="ctr">
                      <a:no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kern="1200" baseline="0" dirty="0" smtClean="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28575"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kern="1200" baseline="0" dirty="0" smtClean="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baseline="0" dirty="0" smtClean="0">
                          <a:solidFill>
                            <a:schemeClr val="tx1"/>
                          </a:solidFill>
                          <a:latin typeface="Arial" panose="020B0604020202020204" pitchFamily="34" charset="0"/>
                          <a:ea typeface="+mn-ea"/>
                          <a:cs typeface="Arial" panose="020B0604020202020204" pitchFamily="34" charset="0"/>
                        </a:rPr>
                        <a:t>4Q15</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indent="0" algn="ctr" defTabSz="457200" rtl="0" eaLnBrk="1" latinLnBrk="0" hangingPunct="1">
                        <a:buFont typeface="Arial" panose="020B0604020202020204" pitchFamily="34" charset="0"/>
                        <a:buNone/>
                      </a:pPr>
                      <a:r>
                        <a:rPr lang="en-US" sz="900" b="1" kern="1200" dirty="0" smtClean="0">
                          <a:solidFill>
                            <a:schemeClr val="tx1"/>
                          </a:solidFill>
                          <a:latin typeface="Arial" panose="020B0604020202020204" pitchFamily="34" charset="0"/>
                          <a:ea typeface="+mn-ea"/>
                          <a:cs typeface="Arial" panose="020B0604020202020204" pitchFamily="34" charset="0"/>
                        </a:rPr>
                        <a:t>Amber Limit</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row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b="1" kern="1200" dirty="0" smtClean="0">
                          <a:solidFill>
                            <a:schemeClr val="bg1"/>
                          </a:solidFill>
                          <a:latin typeface="Arial" panose="020B0604020202020204" pitchFamily="34" charset="0"/>
                          <a:ea typeface="+mn-ea"/>
                          <a:cs typeface="Arial" panose="020B0604020202020204" pitchFamily="34" charset="0"/>
                        </a:rPr>
                        <a:t>Red Limit</a:t>
                      </a: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US"/>
                    </a:p>
                  </a:txBody>
                  <a:tcPr/>
                </a:tc>
                <a:tc gridSpan="2" vMerge="1">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marR="45720">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hMerge="1"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bg1">
                            <a:lumMod val="50000"/>
                          </a:schemeClr>
                        </a:solidFill>
                        <a:latin typeface="Arial" panose="020B0604020202020204" pitchFamily="34" charset="0"/>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ct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vMerge="1">
                  <a:txBody>
                    <a:bodyPr/>
                    <a:lstStyle/>
                    <a:p>
                      <a:pPr algn="ct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3062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US"/>
                    </a:p>
                  </a:txBody>
                  <a:tcPr/>
                </a:tc>
                <a:tc rowSpan="2" gridSpan="2">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Common Equity Tier 1 Ratio - stressed</a:t>
                      </a:r>
                    </a:p>
                  </a:txBody>
                  <a:tcPr marL="45720" marR="45720" anchor="ctr">
                    <a:lnL w="9525" cap="flat" cmpd="sng" algn="ctr">
                      <a:no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endParaRPr lang="en-US"/>
                    </a:p>
                  </a:txBody>
                  <a:tcPr/>
                </a:tc>
                <a:tc row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0" marR="0" marT="0" marB="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smtClean="0">
                          <a:solidFill>
                            <a:schemeClr val="tx1"/>
                          </a:solidFill>
                          <a:latin typeface="Arial" panose="020B0604020202020204" pitchFamily="34" charset="0"/>
                          <a:ea typeface="+mn-ea"/>
                          <a:cs typeface="Arial" panose="020B0604020202020204" pitchFamily="34" charset="0"/>
                        </a:rPr>
                        <a:t>18.61%</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rowSpan="2">
                  <a:txBody>
                    <a:bodyPr/>
                    <a:lstStyle/>
                    <a:p>
                      <a:pPr algn="ctr"/>
                      <a:r>
                        <a:rPr lang="en-US" sz="900" dirty="0" smtClean="0">
                          <a:latin typeface="Arial" panose="020B0604020202020204" pitchFamily="34" charset="0"/>
                          <a:cs typeface="Arial" panose="020B0604020202020204" pitchFamily="34" charset="0"/>
                        </a:rPr>
                        <a:t>≤11.01%</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rowSpan="2">
                  <a:txBody>
                    <a:bodyPr/>
                    <a:lstStyle/>
                    <a:p>
                      <a:pPr algn="ctr"/>
                      <a:r>
                        <a:rPr lang="en-US" sz="900" dirty="0" smtClean="0">
                          <a:latin typeface="Arial" panose="020B0604020202020204" pitchFamily="34" charset="0"/>
                          <a:cs typeface="Arial" panose="020B0604020202020204" pitchFamily="34" charset="0"/>
                        </a:rPr>
                        <a:t>≤9.30%</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20634">
                <a:tc row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vMerge="1">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marR="45720">
                    <a:lnL w="9525" cap="flat" cmpd="sng" algn="ctr">
                      <a:no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hMerge="1"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bg1">
                            <a:lumMod val="50000"/>
                          </a:schemeClr>
                        </a:solidFill>
                        <a:latin typeface="Arial" panose="020B0604020202020204" pitchFamily="34" charset="0"/>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ct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vMerge="1">
                  <a:txBody>
                    <a:bodyPr/>
                    <a:lstStyle/>
                    <a:p>
                      <a:pPr algn="ct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0">
                <a:tc vMerge="1">
                  <a:txBody>
                    <a:bodyPr/>
                    <a:lstStyle/>
                    <a:p>
                      <a:endParaRPr lang="en-US"/>
                    </a:p>
                  </a:txBody>
                  <a:tcPr/>
                </a:tc>
                <a:tc vMerge="1">
                  <a:txBody>
                    <a:bodyPr/>
                    <a:lstStyle/>
                    <a:p>
                      <a:endParaRPr lang="en-US"/>
                    </a:p>
                  </a:txBody>
                  <a:tcPr/>
                </a:tc>
                <a:tc rowSpan="2" gridSpan="2">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Tier 1 Risk-based Capital Ratio - stressed</a:t>
                      </a:r>
                    </a:p>
                  </a:txBody>
                  <a:tcPr marL="45720" marR="45720" anchor="ctr">
                    <a:lnL w="9525" cap="flat" cmpd="sng" algn="ctr">
                      <a:no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endParaRPr lang="en-US"/>
                    </a:p>
                  </a:txBody>
                  <a:tcPr/>
                </a:tc>
                <a:tc row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0" marR="0" marT="0" marB="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smtClean="0">
                          <a:solidFill>
                            <a:schemeClr val="tx1"/>
                          </a:solidFill>
                          <a:latin typeface="Arial" panose="020B0604020202020204" pitchFamily="34" charset="0"/>
                          <a:ea typeface="+mn-ea"/>
                          <a:cs typeface="Arial" panose="020B0604020202020204" pitchFamily="34" charset="0"/>
                        </a:rPr>
                        <a:t>18.61%</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rowSpan="2">
                  <a:txBody>
                    <a:bodyPr/>
                    <a:lstStyle/>
                    <a:p>
                      <a:pPr algn="ctr"/>
                      <a:r>
                        <a:rPr lang="en-US" sz="900" dirty="0" smtClean="0">
                          <a:latin typeface="Arial" panose="020B0604020202020204" pitchFamily="34" charset="0"/>
                          <a:cs typeface="Arial" panose="020B0604020202020204" pitchFamily="34" charset="0"/>
                        </a:rPr>
                        <a:t>≤12.75%</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rowSpan="2">
                  <a:txBody>
                    <a:bodyPr/>
                    <a:lstStyle/>
                    <a:p>
                      <a:pPr algn="ctr"/>
                      <a:r>
                        <a:rPr lang="en-US" sz="900" dirty="0" smtClean="0">
                          <a:latin typeface="Arial" panose="020B0604020202020204" pitchFamily="34" charset="0"/>
                          <a:cs typeface="Arial" panose="020B0604020202020204" pitchFamily="34" charset="0"/>
                        </a:rPr>
                        <a:t>≤10.75%</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32641">
                <a:tc row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gridSpan="2" vMerge="1">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marR="45720">
                    <a:lnL w="9525" cap="flat" cmpd="sng" algn="ctr">
                      <a:no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hMerge="1"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bg1">
                            <a:lumMod val="50000"/>
                          </a:schemeClr>
                        </a:solidFill>
                        <a:latin typeface="Arial" panose="020B0604020202020204" pitchFamily="34" charset="0"/>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ct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vMerge="1">
                  <a:txBody>
                    <a:bodyPr/>
                    <a:lstStyle/>
                    <a:p>
                      <a:pPr algn="ct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0">
                <a:tc vMerge="1">
                  <a:txBody>
                    <a:bodyPr/>
                    <a:lstStyle/>
                    <a:p>
                      <a:endParaRPr lang="en-US"/>
                    </a:p>
                  </a:txBody>
                  <a:tcPr/>
                </a:tc>
                <a:tc vMerge="1">
                  <a:txBody>
                    <a:bodyPr/>
                    <a:lstStyle/>
                    <a:p>
                      <a:endParaRPr lang="en-US"/>
                    </a:p>
                  </a:txBody>
                  <a:tcPr/>
                </a:tc>
                <a:tc rowSpan="2" gridSpan="2">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Total Risk-based Capital Ratio - stressed</a:t>
                      </a: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endParaRPr lang="en-US"/>
                    </a:p>
                  </a:txBody>
                  <a:tcPr/>
                </a:tc>
                <a:tc row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0" marR="0" marT="0" marB="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smtClean="0">
                          <a:solidFill>
                            <a:schemeClr val="tx1"/>
                          </a:solidFill>
                          <a:latin typeface="Arial" panose="020B0604020202020204" pitchFamily="34" charset="0"/>
                          <a:ea typeface="+mn-ea"/>
                          <a:cs typeface="Arial" panose="020B0604020202020204" pitchFamily="34" charset="0"/>
                        </a:rPr>
                        <a:t>22.82%</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rowSpan="2">
                  <a:txBody>
                    <a:bodyPr/>
                    <a:lstStyle/>
                    <a:p>
                      <a:pPr algn="ctr"/>
                      <a:r>
                        <a:rPr lang="en-US" sz="900" dirty="0" smtClean="0">
                          <a:latin typeface="Arial" panose="020B0604020202020204" pitchFamily="34" charset="0"/>
                          <a:cs typeface="Arial" panose="020B0604020202020204" pitchFamily="34" charset="0"/>
                        </a:rPr>
                        <a:t>≤14.15%</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rowSpan="2">
                  <a:txBody>
                    <a:bodyPr/>
                    <a:lstStyle/>
                    <a:p>
                      <a:pPr algn="ctr"/>
                      <a:r>
                        <a:rPr lang="en-US" sz="900" dirty="0" smtClean="0">
                          <a:latin typeface="Arial" panose="020B0604020202020204" pitchFamily="34" charset="0"/>
                          <a:cs typeface="Arial" panose="020B0604020202020204" pitchFamily="34" charset="0"/>
                        </a:rPr>
                        <a:t>≤12.15%</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285140">
                <a:tc row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vMerge="1">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marR="45720">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hMerge="1"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bg1">
                            <a:lumMod val="50000"/>
                          </a:schemeClr>
                        </a:solidFill>
                        <a:latin typeface="Arial" panose="020B0604020202020204" pitchFamily="34" charset="0"/>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ct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vMerge="1">
                  <a:txBody>
                    <a:bodyPr/>
                    <a:lstStyle/>
                    <a:p>
                      <a:pPr algn="ct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0">
                <a:tc vMerge="1">
                  <a:txBody>
                    <a:bodyPr/>
                    <a:lstStyle/>
                    <a:p>
                      <a:endParaRPr lang="en-US"/>
                    </a:p>
                  </a:txBody>
                  <a:tcPr/>
                </a:tc>
                <a:tc vMerge="1">
                  <a:txBody>
                    <a:bodyPr/>
                    <a:lstStyle/>
                    <a:p>
                      <a:endParaRPr lang="en-US"/>
                    </a:p>
                  </a:txBody>
                  <a:tcPr/>
                </a:tc>
                <a:tc rowSpan="2" gridSpan="2">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Tier 1 Leverage Ratio - stressed</a:t>
                      </a: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endParaRPr lang="en-US"/>
                    </a:p>
                  </a:txBody>
                  <a:tcPr/>
                </a:tc>
                <a:tc row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0" marR="0" marT="0" marB="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smtClean="0">
                          <a:solidFill>
                            <a:schemeClr val="tx1"/>
                          </a:solidFill>
                          <a:latin typeface="Arial" panose="020B0604020202020204" pitchFamily="34" charset="0"/>
                          <a:ea typeface="+mn-ea"/>
                          <a:cs typeface="Arial" panose="020B0604020202020204" pitchFamily="34" charset="0"/>
                        </a:rPr>
                        <a:t>16.78%</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rowSpan="2">
                  <a:txBody>
                    <a:bodyPr/>
                    <a:lstStyle/>
                    <a:p>
                      <a:pPr algn="ctr"/>
                      <a:r>
                        <a:rPr lang="en-US" sz="900" dirty="0" smtClean="0">
                          <a:latin typeface="Arial" panose="020B0604020202020204" pitchFamily="34" charset="0"/>
                          <a:cs typeface="Arial" panose="020B0604020202020204" pitchFamily="34" charset="0"/>
                        </a:rPr>
                        <a:t>≤8.80%</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rowSpan="2">
                  <a:txBody>
                    <a:bodyPr/>
                    <a:lstStyle/>
                    <a:p>
                      <a:pPr algn="ctr"/>
                      <a:r>
                        <a:rPr lang="en-US" sz="900" dirty="0" smtClean="0">
                          <a:latin typeface="Arial" panose="020B0604020202020204" pitchFamily="34" charset="0"/>
                          <a:cs typeface="Arial" panose="020B0604020202020204" pitchFamily="34" charset="0"/>
                        </a:rPr>
                        <a:t>≤6.80%</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1753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s-PR"/>
                    </a:p>
                  </a:txBody>
                  <a:tcPr/>
                </a:tc>
                <a:tc gridSpan="2"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marR="45720">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fontAlgn="b" latinLnBrk="0" hangingPunct="1"/>
                      <a:endParaRPr lang="en-US" sz="900" b="0" i="0" kern="1200" dirty="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bl>
          </a:graphicData>
        </a:graphic>
      </p:graphicFrame>
      <p:sp>
        <p:nvSpPr>
          <p:cNvPr id="4" name="Slide Number Placeholder 3"/>
          <p:cNvSpPr txBox="1">
            <a:spLocks/>
          </p:cNvSpPr>
          <p:nvPr/>
        </p:nvSpPr>
        <p:spPr>
          <a:xfrm>
            <a:off x="8149015" y="99783"/>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17</a:t>
            </a:fld>
            <a:endParaRPr lang="es-ES_tradnl" sz="1200" b="1" dirty="0">
              <a:solidFill>
                <a:srgbClr val="FF0000"/>
              </a:solidFill>
              <a:latin typeface="Arial"/>
              <a:cs typeface="Arial"/>
            </a:endParaRPr>
          </a:p>
        </p:txBody>
      </p:sp>
    </p:spTree>
    <p:extLst>
      <p:ext uri="{BB962C8B-B14F-4D97-AF65-F5344CB8AC3E}">
        <p14:creationId xmlns:p14="http://schemas.microsoft.com/office/powerpoint/2010/main" val="29556082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54000" y="248488"/>
            <a:ext cx="8890000" cy="461665"/>
          </a:xfrm>
          <a:prstGeom prst="rect">
            <a:avLst/>
          </a:prstGeom>
          <a:noFill/>
        </p:spPr>
        <p:txBody>
          <a:bodyPr wrap="square" rtlCol="0">
            <a:spAutoFit/>
          </a:bodyPr>
          <a:lstStyle/>
          <a:p>
            <a:r>
              <a:rPr lang="en-US" b="1" dirty="0"/>
              <a:t>3</a:t>
            </a:r>
            <a:r>
              <a:rPr lang="en-US" b="1" dirty="0" smtClean="0"/>
              <a:t>. SBC Risk Appetite </a:t>
            </a:r>
            <a:r>
              <a:rPr lang="en-US" b="1" dirty="0"/>
              <a:t>Statement </a:t>
            </a:r>
            <a:r>
              <a:rPr lang="en-US" b="1" dirty="0" smtClean="0"/>
              <a:t>– Amber and Red metrics</a:t>
            </a:r>
            <a:endParaRPr lang="en-US" b="1" dirty="0"/>
          </a:p>
        </p:txBody>
      </p:sp>
      <p:graphicFrame>
        <p:nvGraphicFramePr>
          <p:cNvPr id="7" name="Table 6"/>
          <p:cNvGraphicFramePr>
            <a:graphicFrameLocks noGrp="1"/>
          </p:cNvGraphicFramePr>
          <p:nvPr>
            <p:extLst>
              <p:ext uri="{D42A27DB-BD31-4B8C-83A1-F6EECF244321}">
                <p14:modId xmlns:p14="http://schemas.microsoft.com/office/powerpoint/2010/main" val="3873869595"/>
              </p:ext>
            </p:extLst>
          </p:nvPr>
        </p:nvGraphicFramePr>
        <p:xfrm>
          <a:off x="316986" y="504825"/>
          <a:ext cx="8260275" cy="4972144"/>
        </p:xfrm>
        <a:graphic>
          <a:graphicData uri="http://schemas.openxmlformats.org/drawingml/2006/table">
            <a:tbl>
              <a:tblPr firstRow="1" bandRow="1"/>
              <a:tblGrid>
                <a:gridCol w="921727"/>
                <a:gridCol w="693604"/>
                <a:gridCol w="2048209"/>
                <a:gridCol w="919347"/>
                <a:gridCol w="919347"/>
                <a:gridCol w="919347"/>
                <a:gridCol w="919347"/>
                <a:gridCol w="919347"/>
              </a:tblGrid>
              <a:tr h="340653">
                <a:tc gridSpan="8">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45720" marR="45720" anchor="ctr">
                    <a:lnL>
                      <a:noFill/>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indent="0" algn="ctr" defTabSz="457200" rtl="0" eaLnBrk="1" latinLnBrk="0" hangingPunct="1">
                        <a:buFont typeface="Arial" panose="020B0604020202020204" pitchFamily="34" charset="0"/>
                        <a:buNone/>
                      </a:pP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indent="0" algn="ctr" defTabSz="457200" rtl="0" eaLnBrk="1" latinLnBrk="0" hangingPunct="1">
                        <a:buFont typeface="Arial" panose="020B0604020202020204" pitchFamily="34" charset="0"/>
                        <a:buNone/>
                      </a:pPr>
                      <a:endParaRPr lang="en-US" sz="9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r>
              <a:tr h="36537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900" b="1" dirty="0" smtClean="0">
                          <a:solidFill>
                            <a:srgbClr val="FF0000"/>
                          </a:solidFill>
                          <a:latin typeface="Arial" panose="020B0604020202020204" pitchFamily="34" charset="0"/>
                          <a:cs typeface="Arial" panose="020B0604020202020204" pitchFamily="34" charset="0"/>
                        </a:rPr>
                        <a:t>Entity</a:t>
                      </a:r>
                      <a:r>
                        <a:rPr lang="en-US" sz="900" b="1" baseline="0" dirty="0" smtClean="0">
                          <a:solidFill>
                            <a:srgbClr val="FF0000"/>
                          </a:solidFill>
                          <a:latin typeface="Arial" panose="020B0604020202020204" pitchFamily="34" charset="0"/>
                          <a:cs typeface="Arial" panose="020B0604020202020204" pitchFamily="34" charset="0"/>
                        </a:rPr>
                        <a:t> / </a:t>
                      </a:r>
                      <a:r>
                        <a:rPr lang="en-US" sz="900" b="1" dirty="0" smtClean="0">
                          <a:solidFill>
                            <a:srgbClr val="FF0000"/>
                          </a:solidFill>
                          <a:latin typeface="Arial" panose="020B0604020202020204" pitchFamily="34" charset="0"/>
                          <a:cs typeface="Arial" panose="020B0604020202020204" pitchFamily="34" charset="0"/>
                        </a:rPr>
                        <a:t>portfolio</a:t>
                      </a:r>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a:no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900" b="1" dirty="0" smtClean="0">
                          <a:solidFill>
                            <a:srgbClr val="FF0000"/>
                          </a:solidFill>
                          <a:latin typeface="Arial" panose="020B0604020202020204" pitchFamily="34" charset="0"/>
                          <a:cs typeface="Arial" panose="020B0604020202020204" pitchFamily="34" charset="0"/>
                        </a:rPr>
                        <a:t>Risk Type</a:t>
                      </a:r>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900" b="1" dirty="0" smtClean="0">
                          <a:solidFill>
                            <a:srgbClr val="FF0000"/>
                          </a:solidFill>
                          <a:latin typeface="Arial" panose="020B0604020202020204" pitchFamily="34" charset="0"/>
                          <a:cs typeface="Arial" panose="020B0604020202020204" pitchFamily="34" charset="0"/>
                        </a:rPr>
                        <a:t>Metrics (Annual)</a:t>
                      </a:r>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kern="1200" dirty="0" smtClean="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dirty="0" smtClean="0">
                          <a:solidFill>
                            <a:schemeClr val="tx1"/>
                          </a:solidFill>
                          <a:latin typeface="Arial" panose="020B0604020202020204" pitchFamily="34" charset="0"/>
                          <a:ea typeface="+mn-ea"/>
                          <a:cs typeface="Arial" panose="020B0604020202020204" pitchFamily="34" charset="0"/>
                        </a:rPr>
                        <a:t>1Q16</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lumMod val="95000"/>
                        </a:sysClr>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tx1"/>
                          </a:solidFill>
                          <a:latin typeface="Arial" panose="020B0604020202020204" pitchFamily="34" charset="0"/>
                          <a:ea typeface="+mn-ea"/>
                          <a:cs typeface="Arial" panose="020B0604020202020204" pitchFamily="34" charset="0"/>
                        </a:rPr>
                        <a:t>Amber Limit</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bg1"/>
                          </a:solidFill>
                          <a:latin typeface="Arial" panose="020B0604020202020204" pitchFamily="34" charset="0"/>
                          <a:ea typeface="+mn-ea"/>
                          <a:cs typeface="Arial" panose="020B0604020202020204" pitchFamily="34" charset="0"/>
                        </a:rPr>
                        <a:t>Red Limit</a:t>
                      </a:r>
                      <a:endParaRPr lang="en-US" sz="9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585647">
                <a:tc row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Bancorp</a:t>
                      </a: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1" dirty="0" smtClean="0">
                          <a:solidFill>
                            <a:schemeClr val="tx1"/>
                          </a:solidFill>
                          <a:latin typeface="Arial" panose="020B0604020202020204" pitchFamily="34" charset="0"/>
                          <a:cs typeface="Arial" panose="020B0604020202020204" pitchFamily="34" charset="0"/>
                        </a:rPr>
                        <a:t>Credit</a:t>
                      </a:r>
                      <a:r>
                        <a:rPr lang="en-US" sz="900" b="1" baseline="0" dirty="0" smtClean="0">
                          <a:solidFill>
                            <a:schemeClr val="tx1"/>
                          </a:solidFill>
                          <a:latin typeface="Arial" panose="020B0604020202020204" pitchFamily="34" charset="0"/>
                          <a:cs typeface="Arial" panose="020B0604020202020204" pitchFamily="34" charset="0"/>
                        </a:rPr>
                        <a:t> Risk</a:t>
                      </a:r>
                    </a:p>
                  </a:txBody>
                  <a:tcPr marL="45720" marR="45720" anchor="ctr">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Impairment to Pre-Provision Net </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Revenue (PPNR)</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kern="1200" dirty="0" smtClean="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smtClean="0">
                          <a:solidFill>
                            <a:schemeClr val="tx1"/>
                          </a:solidFill>
                          <a:latin typeface="Arial" panose="020B0604020202020204" pitchFamily="34" charset="0"/>
                          <a:ea typeface="+mn-ea"/>
                          <a:cs typeface="Arial" panose="020B0604020202020204" pitchFamily="34" charset="0"/>
                        </a:rPr>
                        <a:t>$255</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r>
                        <a:rPr lang="en-US" sz="900" dirty="0" smtClean="0">
                          <a:latin typeface="Arial" panose="020B0604020202020204" pitchFamily="34" charset="0"/>
                          <a:cs typeface="Arial" panose="020B0604020202020204" pitchFamily="34" charset="0"/>
                        </a:rPr>
                        <a:t>≥$298MM</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r>
                        <a:rPr lang="en-US" sz="900" dirty="0" smtClean="0">
                          <a:latin typeface="Arial" panose="020B0604020202020204" pitchFamily="34" charset="0"/>
                          <a:cs typeface="Arial" panose="020B0604020202020204" pitchFamily="34" charset="0"/>
                        </a:rPr>
                        <a:t>≥$323MM</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585647">
                <a:tc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baseline="0"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Total Credit Losses</a:t>
                      </a:r>
                    </a:p>
                  </a:txBody>
                  <a:tcPr marL="45720" marR="45720" anchor="ctr">
                    <a:lnL w="9525" cap="flat" cmpd="sng" algn="ctr">
                      <a:solidFill>
                        <a:sysClr val="window" lastClr="FFFFFF"/>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kern="1200" dirty="0" smtClean="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chemeClr val="tx1"/>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smtClean="0">
                          <a:solidFill>
                            <a:schemeClr val="tx1"/>
                          </a:solidFill>
                          <a:latin typeface="Arial" panose="020B0604020202020204" pitchFamily="34" charset="0"/>
                          <a:ea typeface="ＭＳ Ｐゴシック"/>
                          <a:cs typeface="Arial" panose="020B0604020202020204" pitchFamily="34" charset="0"/>
                        </a:rPr>
                        <a:t>$239</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≥$318MM</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≥$344MM</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7247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gridSpan="7">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952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marR="45720">
                    <a:lnL w="9525"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bg1">
                            <a:lumMod val="75000"/>
                          </a:schemeClr>
                        </a:solidFill>
                        <a:latin typeface="Arial" panose="020B0604020202020204" pitchFamily="34" charset="0"/>
                        <a:cs typeface="Arial" panose="020B0604020202020204" pitchFamily="34" charset="0"/>
                      </a:endParaRPr>
                    </a:p>
                  </a:txBody>
                  <a:tcPr marL="45720" marR="4572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dirty="0">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dirty="0">
                        <a:latin typeface="Arial" panose="020B0604020202020204" pitchFamily="34" charset="0"/>
                        <a:cs typeface="Arial" panose="020B0604020202020204" pitchFamily="34" charset="0"/>
                      </a:endParaRPr>
                    </a:p>
                  </a:txBody>
                  <a:tcPr marL="45720" marR="457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1753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US" sz="900" b="1" dirty="0">
                        <a:ln>
                          <a:solidFill>
                            <a:schemeClr val="bg1"/>
                          </a:solidFill>
                        </a:ln>
                        <a:solidFill>
                          <a:srgbClr val="FF0000"/>
                        </a:solidFill>
                        <a:latin typeface="Arial" panose="020B0604020202020204" pitchFamily="34" charset="0"/>
                        <a:cs typeface="Arial" panose="020B0604020202020204" pitchFamily="34" charset="0"/>
                      </a:endParaRPr>
                    </a:p>
                  </a:txBody>
                  <a:tcPr marL="45720" marR="45720" anchor="ctr">
                    <a:lnL w="28575" cap="flat" cmpd="sng" algn="ctr">
                      <a:solidFill>
                        <a:schemeClr val="bg1"/>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900" b="1" dirty="0" smtClean="0">
                          <a:solidFill>
                            <a:srgbClr val="FF0000"/>
                          </a:solidFill>
                          <a:latin typeface="Arial" panose="020B0604020202020204" pitchFamily="34" charset="0"/>
                          <a:cs typeface="Arial" panose="020B0604020202020204" pitchFamily="34" charset="0"/>
                        </a:rPr>
                        <a:t>Metrics</a:t>
                      </a:r>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baseline="0" dirty="0" smtClean="0">
                          <a:solidFill>
                            <a:schemeClr val="tx1"/>
                          </a:solidFill>
                          <a:latin typeface="Arial" panose="020B0604020202020204" pitchFamily="34" charset="0"/>
                          <a:ea typeface="+mn-ea"/>
                          <a:cs typeface="Arial" panose="020B0604020202020204" pitchFamily="34" charset="0"/>
                        </a:rPr>
                        <a:t>Jun 16</a:t>
                      </a:r>
                      <a:r>
                        <a:rPr lang="en-US" sz="900" b="1" kern="1200" dirty="0" smtClean="0">
                          <a:solidFill>
                            <a:schemeClr val="tx1"/>
                          </a:solidFill>
                          <a:latin typeface="Arial" panose="020B0604020202020204" pitchFamily="34" charset="0"/>
                          <a:ea typeface="+mn-ea"/>
                          <a:cs typeface="Arial" panose="020B0604020202020204" pitchFamily="34" charset="0"/>
                        </a:rPr>
                        <a:t> </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baseline="0" dirty="0" smtClean="0">
                          <a:solidFill>
                            <a:schemeClr val="tx1"/>
                          </a:solidFill>
                          <a:latin typeface="Arial" panose="020B0604020202020204" pitchFamily="34" charset="0"/>
                          <a:ea typeface="+mn-ea"/>
                          <a:cs typeface="Arial" panose="020B0604020202020204" pitchFamily="34" charset="0"/>
                        </a:rPr>
                        <a:t>May 16</a:t>
                      </a:r>
                      <a:r>
                        <a:rPr lang="en-US" sz="900" b="1" kern="1200" dirty="0" smtClean="0">
                          <a:solidFill>
                            <a:schemeClr val="tx1"/>
                          </a:solidFill>
                          <a:latin typeface="Arial" panose="020B0604020202020204" pitchFamily="34" charset="0"/>
                          <a:ea typeface="+mn-ea"/>
                          <a:cs typeface="Arial" panose="020B0604020202020204" pitchFamily="34" charset="0"/>
                        </a:rPr>
                        <a:t> </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dirty="0" smtClean="0">
                          <a:solidFill>
                            <a:schemeClr val="tx1"/>
                          </a:solidFill>
                          <a:latin typeface="Arial" panose="020B0604020202020204" pitchFamily="34" charset="0"/>
                          <a:ea typeface="+mn-ea"/>
                          <a:cs typeface="Arial" panose="020B0604020202020204" pitchFamily="34" charset="0"/>
                        </a:rPr>
                        <a:t>Apr 16</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tx1"/>
                          </a:solidFill>
                          <a:latin typeface="Arial" panose="020B0604020202020204" pitchFamily="34" charset="0"/>
                          <a:ea typeface="+mn-ea"/>
                          <a:cs typeface="Arial" panose="020B0604020202020204" pitchFamily="34" charset="0"/>
                        </a:rPr>
                        <a:t>Amber Limit</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bg1"/>
                          </a:solidFill>
                          <a:latin typeface="Arial" panose="020B0604020202020204" pitchFamily="34" charset="0"/>
                          <a:ea typeface="+mn-ea"/>
                          <a:cs typeface="Arial" panose="020B0604020202020204" pitchFamily="34" charset="0"/>
                        </a:rPr>
                        <a:t>Red Limit</a:t>
                      </a:r>
                      <a:endParaRPr lang="en-US" sz="9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41753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rowSpan="6">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1" dirty="0" smtClean="0">
                          <a:solidFill>
                            <a:schemeClr val="tx1"/>
                          </a:solidFill>
                          <a:latin typeface="Arial" panose="020B0604020202020204" pitchFamily="34" charset="0"/>
                          <a:cs typeface="Arial" panose="020B0604020202020204" pitchFamily="34" charset="0"/>
                        </a:rPr>
                        <a:t>Credit Risk</a:t>
                      </a:r>
                    </a:p>
                  </a:txBody>
                  <a:tcPr marL="45720" marR="45720" anchor="ctr">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Net Charge-off Rate Mortgages</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mn-ea"/>
                          <a:cs typeface="Arial" panose="020B0604020202020204" pitchFamily="34" charset="0"/>
                        </a:rPr>
                        <a:t>1.6%</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1.5%</a:t>
                      </a: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1.6%</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≥1.8%</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≥2.0%</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4599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Net Charge-off Rate Commercial Banking</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mn-ea"/>
                          <a:cs typeface="Arial" panose="020B0604020202020204" pitchFamily="34" charset="0"/>
                        </a:rPr>
                        <a:t>0.28%</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0.36%</a:t>
                      </a: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0.35%</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≥0.56%</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≥0.60%</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1753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s-PR" dirty="0"/>
                    </a:p>
                  </a:txBody>
                  <a:tcPr marL="45720" marR="45720">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Net Charge-off Rate Personal Loans</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mn-ea"/>
                          <a:cs typeface="Arial" panose="020B0604020202020204" pitchFamily="34" charset="0"/>
                        </a:rPr>
                        <a:t>4.8%</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4.8%</a:t>
                      </a: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4.6%</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≥6.1%</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≥6.5%</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6061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s-PR" dirty="0"/>
                    </a:p>
                  </a:txBody>
                  <a:tcPr marL="45720" marR="45720">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Net Charge-off Rate Credit Cards</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mn-ea"/>
                          <a:cs typeface="Arial" panose="020B0604020202020204" pitchFamily="34" charset="0"/>
                        </a:rPr>
                        <a:t>6.5%</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6.2%</a:t>
                      </a: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6.1%</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≥7.3%</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≥7.8%</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8907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Net Charge-off Rate TOTAL</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mn-ea"/>
                          <a:cs typeface="Arial" panose="020B0604020202020204" pitchFamily="34" charset="0"/>
                        </a:rPr>
                        <a:t>1.3%</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1.4%</a:t>
                      </a: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1.3%</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≥1.7%</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≥1.9%</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1753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s-PR" dirty="0"/>
                    </a:p>
                  </a:txBody>
                  <a:tcPr marL="45720" marR="45720">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60+ DPD Mortgages</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mn-ea"/>
                          <a:cs typeface="Arial" panose="020B0604020202020204" pitchFamily="34" charset="0"/>
                        </a:rPr>
                        <a:t>8.7%</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8.8%</a:t>
                      </a: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8.5%</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≥11.7%</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≥12.7%</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bl>
          </a:graphicData>
        </a:graphic>
      </p:graphicFrame>
      <p:sp>
        <p:nvSpPr>
          <p:cNvPr id="4" name="Slide Number Placeholder 3"/>
          <p:cNvSpPr txBox="1">
            <a:spLocks/>
          </p:cNvSpPr>
          <p:nvPr/>
        </p:nvSpPr>
        <p:spPr>
          <a:xfrm>
            <a:off x="8149015" y="99783"/>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18</a:t>
            </a:fld>
            <a:endParaRPr lang="es-ES_tradnl" sz="1200" b="1" dirty="0">
              <a:solidFill>
                <a:srgbClr val="FF0000"/>
              </a:solidFill>
              <a:latin typeface="Arial"/>
              <a:cs typeface="Arial"/>
            </a:endParaRPr>
          </a:p>
        </p:txBody>
      </p:sp>
    </p:spTree>
    <p:extLst>
      <p:ext uri="{BB962C8B-B14F-4D97-AF65-F5344CB8AC3E}">
        <p14:creationId xmlns:p14="http://schemas.microsoft.com/office/powerpoint/2010/main" val="925399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54000" y="248488"/>
            <a:ext cx="8890000" cy="461665"/>
          </a:xfrm>
          <a:prstGeom prst="rect">
            <a:avLst/>
          </a:prstGeom>
          <a:noFill/>
        </p:spPr>
        <p:txBody>
          <a:bodyPr wrap="square" rtlCol="0">
            <a:spAutoFit/>
          </a:bodyPr>
          <a:lstStyle/>
          <a:p>
            <a:r>
              <a:rPr lang="en-US" b="1" dirty="0"/>
              <a:t>3</a:t>
            </a:r>
            <a:r>
              <a:rPr lang="en-US" b="1" dirty="0" smtClean="0"/>
              <a:t>. SBC Risk Appetite </a:t>
            </a:r>
            <a:r>
              <a:rPr lang="en-US" b="1" dirty="0"/>
              <a:t>Statement </a:t>
            </a:r>
            <a:r>
              <a:rPr lang="en-US" b="1" dirty="0" smtClean="0"/>
              <a:t>– Amber and Red metrics</a:t>
            </a:r>
            <a:endParaRPr lang="en-US" b="1" dirty="0"/>
          </a:p>
        </p:txBody>
      </p:sp>
      <p:graphicFrame>
        <p:nvGraphicFramePr>
          <p:cNvPr id="7" name="Table 6"/>
          <p:cNvGraphicFramePr>
            <a:graphicFrameLocks noGrp="1"/>
          </p:cNvGraphicFramePr>
          <p:nvPr>
            <p:extLst>
              <p:ext uri="{D42A27DB-BD31-4B8C-83A1-F6EECF244321}">
                <p14:modId xmlns:p14="http://schemas.microsoft.com/office/powerpoint/2010/main" val="1408435573"/>
              </p:ext>
            </p:extLst>
          </p:nvPr>
        </p:nvGraphicFramePr>
        <p:xfrm>
          <a:off x="316986" y="504825"/>
          <a:ext cx="8260276" cy="5307879"/>
        </p:xfrm>
        <a:graphic>
          <a:graphicData uri="http://schemas.openxmlformats.org/drawingml/2006/table">
            <a:tbl>
              <a:tblPr firstRow="1" bandRow="1"/>
              <a:tblGrid>
                <a:gridCol w="920690"/>
                <a:gridCol w="694641"/>
                <a:gridCol w="2041495"/>
                <a:gridCol w="920690"/>
                <a:gridCol w="920690"/>
                <a:gridCol w="920690"/>
                <a:gridCol w="920690"/>
                <a:gridCol w="920690"/>
              </a:tblGrid>
              <a:tr h="340653">
                <a:tc gridSpan="8">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45720" marR="45720" anchor="ctr">
                    <a:lnL>
                      <a:noFill/>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indent="0" algn="ctr" defTabSz="457200" rtl="0" eaLnBrk="1" latinLnBrk="0" hangingPunct="1">
                        <a:buFont typeface="Arial" panose="020B0604020202020204" pitchFamily="34" charset="0"/>
                        <a:buNone/>
                      </a:pP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indent="0" algn="ctr" defTabSz="457200" rtl="0" eaLnBrk="1" latinLnBrk="0" hangingPunct="1">
                        <a:buFont typeface="Arial" panose="020B0604020202020204" pitchFamily="34" charset="0"/>
                        <a:buNone/>
                      </a:pPr>
                      <a:endParaRPr lang="en-US" sz="9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r>
              <a:tr h="36537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900" b="1" dirty="0" smtClean="0">
                          <a:solidFill>
                            <a:srgbClr val="FF0000"/>
                          </a:solidFill>
                          <a:latin typeface="Arial" panose="020B0604020202020204" pitchFamily="34" charset="0"/>
                          <a:cs typeface="Arial" panose="020B0604020202020204" pitchFamily="34" charset="0"/>
                        </a:rPr>
                        <a:t>Entity</a:t>
                      </a:r>
                      <a:r>
                        <a:rPr lang="en-US" sz="900" b="1" baseline="0" dirty="0" smtClean="0">
                          <a:solidFill>
                            <a:srgbClr val="FF0000"/>
                          </a:solidFill>
                          <a:latin typeface="Arial" panose="020B0604020202020204" pitchFamily="34" charset="0"/>
                          <a:cs typeface="Arial" panose="020B0604020202020204" pitchFamily="34" charset="0"/>
                        </a:rPr>
                        <a:t> / </a:t>
                      </a:r>
                      <a:r>
                        <a:rPr lang="en-US" sz="900" b="1" dirty="0" smtClean="0">
                          <a:solidFill>
                            <a:srgbClr val="FF0000"/>
                          </a:solidFill>
                          <a:latin typeface="Arial" panose="020B0604020202020204" pitchFamily="34" charset="0"/>
                          <a:cs typeface="Arial" panose="020B0604020202020204" pitchFamily="34" charset="0"/>
                        </a:rPr>
                        <a:t>portfolio</a:t>
                      </a:r>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a:no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900" b="1" dirty="0" smtClean="0">
                          <a:solidFill>
                            <a:srgbClr val="FF0000"/>
                          </a:solidFill>
                          <a:latin typeface="Arial" panose="020B0604020202020204" pitchFamily="34" charset="0"/>
                          <a:cs typeface="Arial" panose="020B0604020202020204" pitchFamily="34" charset="0"/>
                        </a:rPr>
                        <a:t>Risk Type</a:t>
                      </a:r>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900" b="1" dirty="0" smtClean="0">
                          <a:solidFill>
                            <a:srgbClr val="FF0000"/>
                          </a:solidFill>
                          <a:latin typeface="Arial" panose="020B0604020202020204" pitchFamily="34" charset="0"/>
                          <a:cs typeface="Arial" panose="020B0604020202020204" pitchFamily="34" charset="0"/>
                        </a:rPr>
                        <a:t>Metrics</a:t>
                      </a:r>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baseline="0" dirty="0" smtClean="0">
                          <a:solidFill>
                            <a:schemeClr val="tx1"/>
                          </a:solidFill>
                          <a:latin typeface="Arial" panose="020B0604020202020204" pitchFamily="34" charset="0"/>
                          <a:ea typeface="+mn-ea"/>
                          <a:cs typeface="Arial" panose="020B0604020202020204" pitchFamily="34" charset="0"/>
                        </a:rPr>
                        <a:t>Jun 16</a:t>
                      </a:r>
                      <a:r>
                        <a:rPr lang="en-US" sz="900" b="1" kern="1200" dirty="0" smtClean="0">
                          <a:solidFill>
                            <a:schemeClr val="tx1"/>
                          </a:solidFill>
                          <a:latin typeface="Arial" panose="020B0604020202020204" pitchFamily="34" charset="0"/>
                          <a:ea typeface="+mn-ea"/>
                          <a:cs typeface="Arial" panose="020B0604020202020204" pitchFamily="34" charset="0"/>
                        </a:rPr>
                        <a:t> </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baseline="0" dirty="0" smtClean="0">
                          <a:solidFill>
                            <a:schemeClr val="tx1"/>
                          </a:solidFill>
                          <a:latin typeface="Arial" panose="020B0604020202020204" pitchFamily="34" charset="0"/>
                          <a:ea typeface="+mn-ea"/>
                          <a:cs typeface="Arial" panose="020B0604020202020204" pitchFamily="34" charset="0"/>
                        </a:rPr>
                        <a:t>May 16</a:t>
                      </a:r>
                      <a:r>
                        <a:rPr lang="en-US" sz="900" b="1" kern="1200" dirty="0" smtClean="0">
                          <a:solidFill>
                            <a:schemeClr val="tx1"/>
                          </a:solidFill>
                          <a:latin typeface="Arial" panose="020B0604020202020204" pitchFamily="34" charset="0"/>
                          <a:ea typeface="+mn-ea"/>
                          <a:cs typeface="Arial" panose="020B0604020202020204" pitchFamily="34" charset="0"/>
                        </a:rPr>
                        <a:t> </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dirty="0" smtClean="0">
                          <a:solidFill>
                            <a:schemeClr val="tx1"/>
                          </a:solidFill>
                          <a:latin typeface="Arial" panose="020B0604020202020204" pitchFamily="34" charset="0"/>
                          <a:ea typeface="+mn-ea"/>
                          <a:cs typeface="Arial" panose="020B0604020202020204" pitchFamily="34" charset="0"/>
                        </a:rPr>
                        <a:t>Apr 16</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lumMod val="95000"/>
                        </a:sysClr>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tx1"/>
                          </a:solidFill>
                          <a:latin typeface="Arial" panose="020B0604020202020204" pitchFamily="34" charset="0"/>
                          <a:ea typeface="+mn-ea"/>
                          <a:cs typeface="Arial" panose="020B0604020202020204" pitchFamily="34" charset="0"/>
                        </a:rPr>
                        <a:t>Amber Limit</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bg1"/>
                          </a:solidFill>
                          <a:latin typeface="Arial" panose="020B0604020202020204" pitchFamily="34" charset="0"/>
                          <a:ea typeface="+mn-ea"/>
                          <a:cs typeface="Arial" panose="020B0604020202020204" pitchFamily="34" charset="0"/>
                        </a:rPr>
                        <a:t>Red Limit</a:t>
                      </a:r>
                      <a:endParaRPr lang="en-US" sz="9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41753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Bancorp</a:t>
                      </a: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rowSpan="13">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1" dirty="0" smtClean="0">
                          <a:solidFill>
                            <a:schemeClr val="tx1"/>
                          </a:solidFill>
                          <a:latin typeface="Arial" panose="020B0604020202020204" pitchFamily="34" charset="0"/>
                          <a:cs typeface="Arial" panose="020B0604020202020204" pitchFamily="34" charset="0"/>
                        </a:rPr>
                        <a:t>Credit</a:t>
                      </a:r>
                      <a:r>
                        <a:rPr lang="en-US" sz="900" b="1" baseline="0" dirty="0" smtClean="0">
                          <a:solidFill>
                            <a:schemeClr val="tx1"/>
                          </a:solidFill>
                          <a:latin typeface="Arial" panose="020B0604020202020204" pitchFamily="34" charset="0"/>
                          <a:cs typeface="Arial" panose="020B0604020202020204" pitchFamily="34" charset="0"/>
                        </a:rPr>
                        <a:t> Risk</a:t>
                      </a: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60+ DPD Personal Loans</a:t>
                      </a:r>
                    </a:p>
                  </a:txBody>
                  <a:tcPr marL="45720" marR="4572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mn-ea"/>
                          <a:cs typeface="Arial" panose="020B0604020202020204" pitchFamily="34" charset="0"/>
                        </a:rPr>
                        <a:t>1.4%</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1.5%</a:t>
                      </a: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1.4%</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≥1.7%</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≥1.9%</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1753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kern="1200" dirty="0" smtClean="0">
                        <a:solidFill>
                          <a:schemeClr val="tx1"/>
                        </a:solidFill>
                        <a:latin typeface="Arial" panose="020B0604020202020204" pitchFamily="34" charset="0"/>
                        <a:ea typeface="+mn-ea"/>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60+ DPD Credit Cards</a:t>
                      </a:r>
                    </a:p>
                  </a:txBody>
                  <a:tcPr marL="45720" marR="4572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mn-ea"/>
                          <a:cs typeface="Arial" panose="020B0604020202020204" pitchFamily="34" charset="0"/>
                        </a:rPr>
                        <a:t>2.3%</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2.3%</a:t>
                      </a: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2.4%</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≥2.6%</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≥2.8%</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1753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kern="1200" dirty="0" smtClean="0">
                        <a:solidFill>
                          <a:schemeClr val="tx1"/>
                        </a:solidFill>
                        <a:latin typeface="Arial" panose="020B0604020202020204" pitchFamily="34" charset="0"/>
                        <a:ea typeface="+mn-ea"/>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'60+ DPD Commercial Banking </a:t>
                      </a:r>
                    </a:p>
                  </a:txBody>
                  <a:tcPr marL="45720" marR="4572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mn-ea"/>
                          <a:cs typeface="Arial" panose="020B0604020202020204" pitchFamily="34" charset="0"/>
                        </a:rPr>
                        <a:t>1.7%</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2.0%</a:t>
                      </a: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2.0%</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≥4.3%</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≥4.7%</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1753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'60+ DPD TOTAL</a:t>
                      </a:r>
                    </a:p>
                  </a:txBody>
                  <a:tcPr marL="45720" marR="4572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mn-ea"/>
                          <a:cs typeface="Arial" panose="020B0604020202020204" pitchFamily="34" charset="0"/>
                        </a:rPr>
                        <a:t>4.0%</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fontAlgn="b" latinLnBrk="0" hangingPunct="1"/>
                      <a:r>
                        <a:rPr lang="en-US" sz="900" b="1" i="0" kern="1200" dirty="0" smtClean="0">
                          <a:solidFill>
                            <a:schemeClr val="tx1"/>
                          </a:solidFill>
                          <a:latin typeface="Arial" panose="020B0604020202020204" pitchFamily="34" charset="0"/>
                          <a:ea typeface="+mn-ea"/>
                          <a:cs typeface="Arial" panose="020B0604020202020204" pitchFamily="34" charset="0"/>
                        </a:rPr>
                        <a:t>4.2%</a:t>
                      </a:r>
                      <a:endParaRPr lang="en-US" sz="900" b="1" i="0" kern="1200" dirty="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fontAlgn="b" latinLnBrk="0" hangingPunct="1"/>
                      <a:r>
                        <a:rPr lang="en-US" sz="900" b="1" i="0" kern="1200" dirty="0" smtClean="0">
                          <a:solidFill>
                            <a:schemeClr val="tx1"/>
                          </a:solidFill>
                          <a:latin typeface="Arial" panose="020B0604020202020204" pitchFamily="34" charset="0"/>
                          <a:ea typeface="+mn-ea"/>
                          <a:cs typeface="Arial" panose="020B0604020202020204" pitchFamily="34" charset="0"/>
                        </a:rPr>
                        <a:t>4.1%</a:t>
                      </a:r>
                      <a:endParaRPr lang="en-US" sz="900" b="1" i="0" kern="1200" dirty="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≥6.6%</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≥7.1%</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1753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Single Obligor (Corp. and IFIs) Exposure</a:t>
                      </a:r>
                    </a:p>
                  </a:txBody>
                  <a:tcPr marL="45720" marR="4572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mn-ea"/>
                          <a:cs typeface="Arial" panose="020B0604020202020204" pitchFamily="34" charset="0"/>
                        </a:rPr>
                        <a:t> </a:t>
                      </a:r>
                      <a:r>
                        <a:rPr lang="es-PR" sz="900" b="1" kern="1200" dirty="0" smtClean="0">
                          <a:solidFill>
                            <a:schemeClr val="tx1"/>
                          </a:solidFill>
                          <a:latin typeface="Arial" panose="020B0604020202020204" pitchFamily="34" charset="0"/>
                          <a:ea typeface="+mn-ea"/>
                          <a:cs typeface="Arial" panose="020B0604020202020204" pitchFamily="34" charset="0"/>
                        </a:rPr>
                        <a:t>$39.8 </a:t>
                      </a:r>
                      <a:endParaRPr lang="es-PR" sz="900" b="1"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smtClean="0">
                          <a:solidFill>
                            <a:schemeClr val="tx1"/>
                          </a:solidFill>
                          <a:latin typeface="Arial" panose="020B0604020202020204" pitchFamily="34" charset="0"/>
                          <a:ea typeface="+mn-ea"/>
                          <a:cs typeface="Arial" panose="020B0604020202020204" pitchFamily="34" charset="0"/>
                        </a:rPr>
                        <a:t>$39.8 </a:t>
                      </a: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smtClean="0">
                          <a:solidFill>
                            <a:schemeClr val="tx1"/>
                          </a:solidFill>
                          <a:latin typeface="Arial" panose="020B0604020202020204" pitchFamily="34" charset="0"/>
                          <a:ea typeface="+mn-ea"/>
                          <a:cs typeface="Arial" panose="020B0604020202020204" pitchFamily="34" charset="0"/>
                        </a:rPr>
                        <a:t>$39.8 </a:t>
                      </a: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≥$55.8MM</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≥$69.6MM</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1753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s-PR"/>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Top 20 Corporates Exposure</a:t>
                      </a:r>
                    </a:p>
                  </a:txBody>
                  <a:tcPr marL="45720" marR="4572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mn-ea"/>
                          <a:cs typeface="Arial" panose="020B0604020202020204" pitchFamily="34" charset="0"/>
                        </a:rPr>
                        <a:t> </a:t>
                      </a:r>
                      <a:r>
                        <a:rPr lang="es-PR" sz="900" b="1" kern="1200" dirty="0" smtClean="0">
                          <a:solidFill>
                            <a:schemeClr val="tx1"/>
                          </a:solidFill>
                          <a:latin typeface="Arial" panose="020B0604020202020204" pitchFamily="34" charset="0"/>
                          <a:ea typeface="+mn-ea"/>
                          <a:cs typeface="Arial" panose="020B0604020202020204" pitchFamily="34" charset="0"/>
                        </a:rPr>
                        <a:t>$653 </a:t>
                      </a:r>
                      <a:endParaRPr lang="es-PR" sz="900" b="1"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$643</a:t>
                      </a: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$648</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≥$828MM</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≥$993MM</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1753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 of counterparties with Santander Risk Rating (internal) &lt; 4.5 and exposure&gt;$10MM</a:t>
                      </a:r>
                    </a:p>
                  </a:txBody>
                  <a:tcPr marL="45720" marR="4572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mn-ea"/>
                          <a:cs typeface="Arial" panose="020B0604020202020204" pitchFamily="34" charset="0"/>
                        </a:rPr>
                        <a:t>4</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3</a:t>
                      </a: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3</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≥5</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≥6</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33145">
                <a:tc row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CRE Exposure</a:t>
                      </a:r>
                    </a:p>
                  </a:txBody>
                  <a:tcPr marL="45720" marR="4572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PR" sz="1100" b="0" i="0" u="none" strike="noStrike" dirty="0">
                          <a:solidFill>
                            <a:srgbClr val="000000"/>
                          </a:solidFill>
                          <a:effectLst/>
                          <a:latin typeface="Arial"/>
                        </a:rPr>
                        <a:t> </a:t>
                      </a:r>
                      <a:r>
                        <a:rPr lang="es-PR" sz="900" b="1" i="0" kern="1200" dirty="0" smtClean="0">
                          <a:solidFill>
                            <a:schemeClr val="tx1"/>
                          </a:solidFill>
                          <a:latin typeface="Arial" panose="020B0604020202020204" pitchFamily="34" charset="0"/>
                          <a:ea typeface="+mn-ea"/>
                          <a:cs typeface="Arial" panose="020B0604020202020204" pitchFamily="34" charset="0"/>
                        </a:rPr>
                        <a:t>$504 </a:t>
                      </a:r>
                      <a:endParaRPr lang="es-PR" sz="900" b="1" i="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$505</a:t>
                      </a: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$506</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≥$898MM</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≥$1,121MM</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0">
                <a:tc vMerge="1">
                  <a:txBody>
                    <a:bodyPr/>
                    <a:lstStyle/>
                    <a:p>
                      <a:endParaRPr lang="en-US"/>
                    </a:p>
                  </a:txBody>
                  <a:tcPr/>
                </a:tc>
                <a:tc vMerge="1">
                  <a:txBody>
                    <a:bodyPr/>
                    <a:lstStyle/>
                    <a:p>
                      <a:endParaRPr lang="en-US"/>
                    </a:p>
                  </a:txBody>
                  <a:tcPr/>
                </a:tc>
                <a:tc rowSpan="2">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Public Sector Exposure </a:t>
                      </a:r>
                    </a:p>
                  </a:txBody>
                  <a:tcPr marL="45720" marR="4572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457200" rtl="0" eaLnBrk="1" fontAlgn="b" latinLnBrk="0" hangingPunct="1"/>
                      <a:r>
                        <a:rPr lang="en-US" sz="900" b="1" i="0" kern="1200" dirty="0" smtClean="0">
                          <a:solidFill>
                            <a:schemeClr val="tx1"/>
                          </a:solidFill>
                          <a:latin typeface="Arial" panose="020B0604020202020204" pitchFamily="34" charset="0"/>
                          <a:ea typeface="+mn-ea"/>
                          <a:cs typeface="Arial" panose="020B0604020202020204" pitchFamily="34" charset="0"/>
                        </a:rPr>
                        <a:t>$346</a:t>
                      </a:r>
                      <a:endParaRPr lang="en-US" sz="900" b="1" i="0"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rowSpan="2">
                  <a:txBody>
                    <a:bodyPr/>
                    <a:lstStyle/>
                    <a:p>
                      <a:pPr marL="0" algn="ctr" defTabSz="457200" rtl="0" eaLnBrk="1" fontAlgn="b" latinLnBrk="0" hangingPunct="1"/>
                      <a:r>
                        <a:rPr lang="en-US" sz="900" b="1" i="0" kern="1200" dirty="0" smtClean="0">
                          <a:solidFill>
                            <a:schemeClr val="tx1"/>
                          </a:solidFill>
                          <a:latin typeface="Arial" panose="020B0604020202020204" pitchFamily="34" charset="0"/>
                          <a:ea typeface="+mn-ea"/>
                          <a:cs typeface="Arial" panose="020B0604020202020204" pitchFamily="34" charset="0"/>
                        </a:rPr>
                        <a:t>$347</a:t>
                      </a:r>
                      <a:endParaRPr lang="en-US" sz="900" b="1" i="0" kern="1200" dirty="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rowSpan="2">
                  <a:txBody>
                    <a:bodyPr/>
                    <a:lstStyle/>
                    <a:p>
                      <a:pPr marL="0" algn="ctr" defTabSz="457200" rtl="0" eaLnBrk="1" fontAlgn="b" latinLnBrk="0" hangingPunct="1"/>
                      <a:r>
                        <a:rPr lang="en-US" sz="900" b="1" i="0" kern="1200" dirty="0" smtClean="0">
                          <a:solidFill>
                            <a:schemeClr val="tx1"/>
                          </a:solidFill>
                          <a:latin typeface="Arial" panose="020B0604020202020204" pitchFamily="34" charset="0"/>
                          <a:ea typeface="+mn-ea"/>
                          <a:cs typeface="Arial" panose="020B0604020202020204" pitchFamily="34" charset="0"/>
                        </a:rPr>
                        <a:t>$347</a:t>
                      </a:r>
                      <a:endParaRPr lang="en-US" sz="900" b="1" i="0" kern="1200" dirty="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row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≥$449MM</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row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≥$561MM</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2015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marR="45720">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fontAlgn="b" latinLnBrk="0" hangingPunct="1"/>
                      <a:endParaRPr lang="en-US" sz="900" b="1" i="0"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fontAlgn="b" latinLnBrk="0" hangingPunct="1"/>
                      <a:endParaRPr lang="en-US" sz="900" b="1" i="0" kern="1200" dirty="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fontAlgn="b" latinLnBrk="0" hangingPunct="1"/>
                      <a:endParaRPr lang="en-US" sz="900" b="1" i="0" kern="1200" dirty="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8288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s-PR"/>
                    </a:p>
                  </a:txBody>
                  <a:tcPr/>
                </a:tc>
                <a:tc gridSpan="6">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marR="45720">
                    <a:lnL w="9525" cap="flat" cmpd="sng" algn="ctr">
                      <a:no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ctr" defTabSz="457200" rtl="0" eaLnBrk="1" fontAlgn="b" latinLnBrk="0" hangingPunct="1"/>
                      <a:endParaRPr lang="en-US" sz="900" b="1" i="0"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ctr" defTabSz="457200" rtl="0" eaLnBrk="1" fontAlgn="b" latinLnBrk="0" hangingPunct="1"/>
                      <a:endParaRPr lang="en-US" sz="900" b="1" i="0" kern="1200" dirty="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ctr" defTabSz="457200" rtl="0" eaLnBrk="1" fontAlgn="b" latinLnBrk="0" hangingPunct="1"/>
                      <a:endParaRPr lang="en-US" sz="900" b="1" i="0" kern="1200" dirty="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2015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1" dirty="0" smtClean="0">
                          <a:solidFill>
                            <a:srgbClr val="FF0000"/>
                          </a:solidFill>
                          <a:latin typeface="Arial" panose="020B0604020202020204" pitchFamily="34" charset="0"/>
                          <a:cs typeface="Arial" panose="020B0604020202020204" pitchFamily="34" charset="0"/>
                        </a:rPr>
                        <a:t>Metrics (Quarterly)</a:t>
                      </a:r>
                    </a:p>
                  </a:txBody>
                  <a:tcPr marL="45720" marR="4572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fontAlgn="b" latinLnBrk="0" hangingPunct="1"/>
                      <a:endParaRPr lang="en-US" sz="900" b="1" i="0"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fontAlgn="b" latinLnBrk="0" hangingPunct="1"/>
                      <a:r>
                        <a:rPr lang="en-US" sz="900" b="1" i="0" kern="1200" dirty="0" smtClean="0">
                          <a:solidFill>
                            <a:schemeClr val="tx1"/>
                          </a:solidFill>
                          <a:latin typeface="Arial" panose="020B0604020202020204" pitchFamily="34" charset="0"/>
                          <a:ea typeface="+mn-ea"/>
                          <a:cs typeface="Arial" panose="020B0604020202020204" pitchFamily="34" charset="0"/>
                        </a:rPr>
                        <a:t>2Q16</a:t>
                      </a:r>
                      <a:endParaRPr lang="en-US" sz="900" b="1" i="0" kern="1200" dirty="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fontAlgn="b" latinLnBrk="0" hangingPunct="1"/>
                      <a:r>
                        <a:rPr lang="en-US" sz="900" b="1" i="0" kern="1200" dirty="0" smtClean="0">
                          <a:solidFill>
                            <a:schemeClr val="tx1"/>
                          </a:solidFill>
                          <a:latin typeface="Arial" panose="020B0604020202020204" pitchFamily="34" charset="0"/>
                          <a:ea typeface="+mn-ea"/>
                          <a:cs typeface="Arial" panose="020B0604020202020204" pitchFamily="34" charset="0"/>
                        </a:rPr>
                        <a:t>1Q16</a:t>
                      </a:r>
                      <a:endParaRPr lang="en-US" sz="900" b="1" i="0" kern="1200" dirty="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tx1"/>
                          </a:solidFill>
                          <a:latin typeface="Arial" panose="020B0604020202020204" pitchFamily="34" charset="0"/>
                          <a:ea typeface="+mn-ea"/>
                          <a:cs typeface="Arial" panose="020B0604020202020204" pitchFamily="34" charset="0"/>
                        </a:rPr>
                        <a:t>Amber Limit</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bg1"/>
                          </a:solidFill>
                          <a:latin typeface="Arial" panose="020B0604020202020204" pitchFamily="34" charset="0"/>
                          <a:ea typeface="+mn-ea"/>
                          <a:cs typeface="Arial" panose="020B0604020202020204" pitchFamily="34" charset="0"/>
                        </a:rPr>
                        <a:t>Red Limit</a:t>
                      </a:r>
                      <a:endParaRPr lang="en-US" sz="9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32015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Industry Exposure (by OCC group)</a:t>
                      </a:r>
                      <a:r>
                        <a:rPr lang="en-US" sz="900" b="0" i="0" kern="1200" baseline="30000" dirty="0" smtClean="0">
                          <a:solidFill>
                            <a:schemeClr val="tx1"/>
                          </a:solidFill>
                          <a:latin typeface="Arial" panose="020B0604020202020204" pitchFamily="34" charset="0"/>
                          <a:ea typeface="+mn-ea"/>
                          <a:cs typeface="Arial" panose="020B0604020202020204" pitchFamily="34" charset="0"/>
                        </a:rPr>
                        <a:t> 1</a:t>
                      </a: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b" latinLnBrk="0" hangingPunct="1"/>
                      <a:endParaRPr lang="en-US" sz="900" b="1" i="0"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457200" rtl="0" eaLnBrk="1" fontAlgn="b" latinLnBrk="0" hangingPunct="1"/>
                      <a:r>
                        <a:rPr lang="en-US" sz="900" b="1" i="0" kern="1200" dirty="0" smtClean="0">
                          <a:solidFill>
                            <a:schemeClr val="tx1"/>
                          </a:solidFill>
                          <a:latin typeface="Arial" panose="020B0604020202020204" pitchFamily="34" charset="0"/>
                          <a:ea typeface="+mn-ea"/>
                          <a:cs typeface="Arial" panose="020B0604020202020204" pitchFamily="34" charset="0"/>
                        </a:rPr>
                        <a:t>N/Avail.</a:t>
                      </a:r>
                      <a:endParaRPr lang="en-US" sz="900" b="1" i="0" kern="1200" dirty="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457200" rtl="0" eaLnBrk="1" fontAlgn="b" latinLnBrk="0" hangingPunct="1"/>
                      <a:r>
                        <a:rPr lang="en-US" sz="900" b="1" i="0" kern="1200" dirty="0" smtClean="0">
                          <a:solidFill>
                            <a:schemeClr val="tx1"/>
                          </a:solidFill>
                          <a:latin typeface="Arial" panose="020B0604020202020204" pitchFamily="34" charset="0"/>
                          <a:ea typeface="+mn-ea"/>
                          <a:cs typeface="Arial" panose="020B0604020202020204" pitchFamily="34" charset="0"/>
                        </a:rPr>
                        <a:t>$290</a:t>
                      </a:r>
                      <a:endParaRPr lang="en-US" sz="900" b="1" i="0" kern="1200" dirty="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≥$321MM</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≥$400M</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bl>
          </a:graphicData>
        </a:graphic>
      </p:graphicFrame>
      <p:sp>
        <p:nvSpPr>
          <p:cNvPr id="5" name="Slide Number Placeholder 3"/>
          <p:cNvSpPr txBox="1">
            <a:spLocks/>
          </p:cNvSpPr>
          <p:nvPr/>
        </p:nvSpPr>
        <p:spPr>
          <a:xfrm>
            <a:off x="8149015" y="99783"/>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19</a:t>
            </a:fld>
            <a:endParaRPr lang="es-ES_tradnl" sz="1200" b="1" dirty="0">
              <a:solidFill>
                <a:srgbClr val="FF0000"/>
              </a:solidFill>
              <a:latin typeface="Arial"/>
              <a:cs typeface="Arial"/>
            </a:endParaRPr>
          </a:p>
        </p:txBody>
      </p:sp>
      <p:sp>
        <p:nvSpPr>
          <p:cNvPr id="6" name="Footnote"/>
          <p:cNvSpPr/>
          <p:nvPr/>
        </p:nvSpPr>
        <p:spPr bwMode="auto">
          <a:xfrm>
            <a:off x="360948" y="6187290"/>
            <a:ext cx="847825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0" lvl="1"/>
            <a:r>
              <a:rPr lang="en-US" sz="800" baseline="30000" dirty="0" smtClean="0">
                <a:solidFill>
                  <a:schemeClr val="tx1">
                    <a:lumMod val="65000"/>
                    <a:lumOff val="35000"/>
                  </a:schemeClr>
                </a:solidFill>
                <a:latin typeface="Arial" panose="020B0604020202020204" pitchFamily="34" charset="0"/>
                <a:cs typeface="Arial" panose="020B0604020202020204" pitchFamily="34" charset="0"/>
                <a:sym typeface="Arial"/>
              </a:rPr>
              <a:t>1</a:t>
            </a:r>
            <a:r>
              <a:rPr lang="en-US" sz="800" dirty="0" smtClean="0">
                <a:solidFill>
                  <a:schemeClr val="tx1">
                    <a:lumMod val="65000"/>
                    <a:lumOff val="35000"/>
                  </a:schemeClr>
                </a:solidFill>
                <a:latin typeface="Arial" panose="020B0604020202020204" pitchFamily="34" charset="0"/>
                <a:cs typeface="Arial" panose="020B0604020202020204" pitchFamily="34" charset="0"/>
                <a:sym typeface="Arial"/>
              </a:rPr>
              <a:t> </a:t>
            </a:r>
            <a:r>
              <a:rPr lang="en-US" sz="800" dirty="0" smtClean="0">
                <a:solidFill>
                  <a:schemeClr val="tx1">
                    <a:lumMod val="65000"/>
                    <a:lumOff val="35000"/>
                  </a:schemeClr>
                </a:solidFill>
                <a:latin typeface="Arial" panose="020B0604020202020204" pitchFamily="34" charset="0"/>
                <a:cs typeface="Arial" panose="020B0604020202020204" pitchFamily="34" charset="0"/>
              </a:rPr>
              <a:t>Results reported on a quarterly basis, since it relies on manual adjustments.  Working on a systematic process to improve reporting frequency.  </a:t>
            </a:r>
            <a:endParaRPr lang="en-US" sz="800" baseline="-25000" dirty="0" smtClean="0">
              <a:solidFill>
                <a:schemeClr val="tx1">
                  <a:lumMod val="65000"/>
                  <a:lumOff val="35000"/>
                </a:schemeClr>
              </a:solidFill>
              <a:latin typeface="Arial" panose="020B0604020202020204" pitchFamily="34" charset="0"/>
              <a:cs typeface="Arial" panose="020B0604020202020204" pitchFamily="34" charset="0"/>
              <a:sym typeface="Arial"/>
            </a:endParaRPr>
          </a:p>
        </p:txBody>
      </p:sp>
    </p:spTree>
    <p:extLst>
      <p:ext uri="{BB962C8B-B14F-4D97-AF65-F5344CB8AC3E}">
        <p14:creationId xmlns:p14="http://schemas.microsoft.com/office/powerpoint/2010/main" val="7598463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35 Rectángulo redondeado"/>
          <p:cNvSpPr/>
          <p:nvPr/>
        </p:nvSpPr>
        <p:spPr>
          <a:xfrm>
            <a:off x="1034498" y="2488861"/>
            <a:ext cx="7333014" cy="585440"/>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2400" dirty="0">
              <a:solidFill>
                <a:srgbClr val="FFFFFF"/>
              </a:solidFill>
            </a:endParaRPr>
          </a:p>
        </p:txBody>
      </p:sp>
      <p:sp>
        <p:nvSpPr>
          <p:cNvPr id="6" name="23 Rectángulo redondeado"/>
          <p:cNvSpPr/>
          <p:nvPr/>
        </p:nvSpPr>
        <p:spPr>
          <a:xfrm>
            <a:off x="1054477" y="1655492"/>
            <a:ext cx="7293057" cy="585440"/>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2400" dirty="0">
              <a:solidFill>
                <a:srgbClr val="FFFFFF"/>
              </a:solidFill>
            </a:endParaRPr>
          </a:p>
        </p:txBody>
      </p:sp>
      <p:sp>
        <p:nvSpPr>
          <p:cNvPr id="7" name="17 Rectángulo redondeado"/>
          <p:cNvSpPr/>
          <p:nvPr/>
        </p:nvSpPr>
        <p:spPr>
          <a:xfrm>
            <a:off x="1064563" y="810641"/>
            <a:ext cx="7272885" cy="585440"/>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2400" dirty="0">
              <a:solidFill>
                <a:srgbClr val="FFFFFF"/>
              </a:solidFill>
            </a:endParaRPr>
          </a:p>
        </p:txBody>
      </p:sp>
      <p:sp>
        <p:nvSpPr>
          <p:cNvPr id="8" name="Rectangle 18"/>
          <p:cNvSpPr>
            <a:spLocks noChangeArrowheads="1"/>
          </p:cNvSpPr>
          <p:nvPr/>
        </p:nvSpPr>
        <p:spPr bwMode="auto">
          <a:xfrm>
            <a:off x="152400" y="228600"/>
            <a:ext cx="838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p>
            <a:pPr fontAlgn="base">
              <a:spcBef>
                <a:spcPct val="0"/>
              </a:spcBef>
              <a:spcAft>
                <a:spcPct val="0"/>
              </a:spcAft>
            </a:pPr>
            <a:r>
              <a:rPr lang="en-US" b="1" dirty="0" smtClean="0">
                <a:solidFill>
                  <a:srgbClr val="000000"/>
                </a:solidFill>
                <a:ea typeface="ＭＳ Ｐゴシック" pitchFamily="1" charset="-128"/>
              </a:rPr>
              <a:t>Agenda</a:t>
            </a:r>
            <a:endParaRPr lang="en-US" sz="2400" b="1" dirty="0" smtClean="0">
              <a:solidFill>
                <a:srgbClr val="000000"/>
              </a:solidFill>
              <a:ea typeface="ＭＳ Ｐゴシック" pitchFamily="1" charset="-128"/>
            </a:endParaRPr>
          </a:p>
          <a:p>
            <a:pPr fontAlgn="base">
              <a:spcBef>
                <a:spcPct val="0"/>
              </a:spcBef>
              <a:spcAft>
                <a:spcPct val="0"/>
              </a:spcAft>
            </a:pPr>
            <a:endParaRPr lang="en-US" sz="2400" b="1" dirty="0">
              <a:solidFill>
                <a:srgbClr val="000000"/>
              </a:solidFill>
              <a:ea typeface="ＭＳ Ｐゴシック" pitchFamily="1" charset="-128"/>
            </a:endParaRPr>
          </a:p>
        </p:txBody>
      </p:sp>
      <p:sp>
        <p:nvSpPr>
          <p:cNvPr id="9" name="Rectangle 18"/>
          <p:cNvSpPr>
            <a:spLocks noChangeArrowheads="1"/>
          </p:cNvSpPr>
          <p:nvPr/>
        </p:nvSpPr>
        <p:spPr bwMode="auto">
          <a:xfrm>
            <a:off x="2292355" y="2156953"/>
            <a:ext cx="44243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p>
            <a:pPr algn="ctr" fontAlgn="base">
              <a:spcBef>
                <a:spcPct val="0"/>
              </a:spcBef>
              <a:spcAft>
                <a:spcPct val="0"/>
              </a:spcAft>
            </a:pPr>
            <a:endParaRPr lang="en-US" sz="2400" b="1" dirty="0">
              <a:solidFill>
                <a:srgbClr val="000000"/>
              </a:solidFill>
              <a:ea typeface="ＭＳ Ｐゴシック" pitchFamily="1" charset="-128"/>
            </a:endParaRPr>
          </a:p>
        </p:txBody>
      </p:sp>
      <p:grpSp>
        <p:nvGrpSpPr>
          <p:cNvPr id="10" name="21 Grupo"/>
          <p:cNvGrpSpPr/>
          <p:nvPr/>
        </p:nvGrpSpPr>
        <p:grpSpPr>
          <a:xfrm>
            <a:off x="609548" y="798546"/>
            <a:ext cx="640080" cy="646503"/>
            <a:chOff x="1554076" y="1078696"/>
            <a:chExt cx="792088" cy="800036"/>
          </a:xfrm>
          <a:solidFill>
            <a:srgbClr val="C00000"/>
          </a:solidFill>
        </p:grpSpPr>
        <p:sp>
          <p:nvSpPr>
            <p:cNvPr id="11" name="19 Elipse"/>
            <p:cNvSpPr/>
            <p:nvPr/>
          </p:nvSpPr>
          <p:spPr>
            <a:xfrm>
              <a:off x="1554076" y="1086644"/>
              <a:ext cx="792088" cy="792088"/>
            </a:xfrm>
            <a:prstGeom prst="ellipse">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dirty="0">
                <a:solidFill>
                  <a:srgbClr val="FFFFFF"/>
                </a:solidFill>
              </a:endParaRPr>
            </a:p>
          </p:txBody>
        </p:sp>
        <p:sp>
          <p:nvSpPr>
            <p:cNvPr id="12" name="20 CuadroTexto"/>
            <p:cNvSpPr txBox="1"/>
            <p:nvPr/>
          </p:nvSpPr>
          <p:spPr>
            <a:xfrm>
              <a:off x="1731566" y="1078696"/>
              <a:ext cx="437107" cy="647475"/>
            </a:xfrm>
            <a:prstGeom prst="rect">
              <a:avLst/>
            </a:prstGeom>
            <a:noFill/>
          </p:spPr>
          <p:txBody>
            <a:bodyPr wrap="square" rtlCol="0">
              <a:spAutoFit/>
            </a:bodyPr>
            <a:lstStyle/>
            <a:p>
              <a:pPr algn="ctr" eaLnBrk="0" fontAlgn="base" hangingPunct="0">
                <a:spcBef>
                  <a:spcPct val="0"/>
                </a:spcBef>
                <a:spcAft>
                  <a:spcPct val="0"/>
                </a:spcAft>
              </a:pPr>
              <a:r>
                <a:rPr lang="en-US" sz="2800" b="1" dirty="0" smtClean="0">
                  <a:solidFill>
                    <a:srgbClr val="FFFFFF"/>
                  </a:solidFill>
                  <a:ea typeface="ＭＳ Ｐゴシック" pitchFamily="1" charset="-128"/>
                </a:rPr>
                <a:t>1</a:t>
              </a:r>
              <a:endParaRPr lang="en-US" sz="2800" b="1" dirty="0">
                <a:solidFill>
                  <a:srgbClr val="FFFFFF"/>
                </a:solidFill>
                <a:ea typeface="ＭＳ Ｐゴシック" pitchFamily="1" charset="-128"/>
              </a:endParaRPr>
            </a:p>
          </p:txBody>
        </p:sp>
      </p:grpSp>
      <p:sp>
        <p:nvSpPr>
          <p:cNvPr id="13" name="22 CuadroTexto"/>
          <p:cNvSpPr txBox="1">
            <a:spLocks/>
          </p:cNvSpPr>
          <p:nvPr/>
        </p:nvSpPr>
        <p:spPr>
          <a:xfrm>
            <a:off x="1371478" y="841751"/>
            <a:ext cx="7217504" cy="523220"/>
          </a:xfrm>
          <a:prstGeom prst="rect">
            <a:avLst/>
          </a:prstGeom>
          <a:noFill/>
        </p:spPr>
        <p:txBody>
          <a:bodyPr wrap="none" rtlCol="0">
            <a:noAutofit/>
          </a:bodyPr>
          <a:lstStyle/>
          <a:p>
            <a:pPr eaLnBrk="0" fontAlgn="base" hangingPunct="0">
              <a:spcBef>
                <a:spcPct val="0"/>
              </a:spcBef>
              <a:spcAft>
                <a:spcPct val="0"/>
              </a:spcAft>
            </a:pPr>
            <a:r>
              <a:rPr lang="en-US" sz="2400" b="1" dirty="0" smtClean="0">
                <a:solidFill>
                  <a:srgbClr val="FFFFFF"/>
                </a:solidFill>
                <a:ea typeface="ＭＳ Ｐゴシック" pitchFamily="1" charset="-128"/>
              </a:rPr>
              <a:t>Executive Summary</a:t>
            </a:r>
            <a:endParaRPr lang="en-US" sz="2400" b="1" dirty="0">
              <a:solidFill>
                <a:srgbClr val="FFFFFF"/>
              </a:solidFill>
              <a:ea typeface="ＭＳ Ｐゴシック" pitchFamily="1" charset="-128"/>
            </a:endParaRPr>
          </a:p>
        </p:txBody>
      </p:sp>
      <p:grpSp>
        <p:nvGrpSpPr>
          <p:cNvPr id="14" name="25 Grupo"/>
          <p:cNvGrpSpPr/>
          <p:nvPr/>
        </p:nvGrpSpPr>
        <p:grpSpPr>
          <a:xfrm>
            <a:off x="609548" y="1625794"/>
            <a:ext cx="640080" cy="640080"/>
            <a:chOff x="1554076" y="1086644"/>
            <a:chExt cx="792088" cy="792088"/>
          </a:xfrm>
          <a:solidFill>
            <a:schemeClr val="bg1">
              <a:lumMod val="75000"/>
            </a:schemeClr>
          </a:solidFill>
        </p:grpSpPr>
        <p:sp>
          <p:nvSpPr>
            <p:cNvPr id="15" name="26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dirty="0">
                <a:solidFill>
                  <a:srgbClr val="FFFFFF"/>
                </a:solidFill>
              </a:endParaRPr>
            </a:p>
          </p:txBody>
        </p:sp>
        <p:sp>
          <p:nvSpPr>
            <p:cNvPr id="16" name="27 CuadroTexto"/>
            <p:cNvSpPr txBox="1"/>
            <p:nvPr/>
          </p:nvSpPr>
          <p:spPr>
            <a:xfrm>
              <a:off x="1731566" y="1158950"/>
              <a:ext cx="437107" cy="647476"/>
            </a:xfrm>
            <a:prstGeom prst="rect">
              <a:avLst/>
            </a:prstGeom>
            <a:noFill/>
          </p:spPr>
          <p:txBody>
            <a:bodyPr wrap="square" rtlCol="0" anchor="ctr">
              <a:spAutoFit/>
            </a:bodyPr>
            <a:lstStyle/>
            <a:p>
              <a:pPr algn="ctr" eaLnBrk="0" fontAlgn="base" hangingPunct="0">
                <a:spcBef>
                  <a:spcPct val="0"/>
                </a:spcBef>
                <a:spcAft>
                  <a:spcPct val="0"/>
                </a:spcAft>
              </a:pPr>
              <a:r>
                <a:rPr lang="en-US" sz="2800" b="1" dirty="0" smtClean="0">
                  <a:solidFill>
                    <a:srgbClr val="FFFFFF"/>
                  </a:solidFill>
                  <a:ea typeface="ＭＳ Ｐゴシック" pitchFamily="1" charset="-128"/>
                </a:rPr>
                <a:t>2</a:t>
              </a:r>
              <a:endParaRPr lang="en-US" sz="2800" b="1" dirty="0">
                <a:solidFill>
                  <a:srgbClr val="FFFFFF"/>
                </a:solidFill>
                <a:ea typeface="ＭＳ Ｐゴシック" pitchFamily="1" charset="-128"/>
              </a:endParaRPr>
            </a:p>
          </p:txBody>
        </p:sp>
      </p:grpSp>
      <p:sp>
        <p:nvSpPr>
          <p:cNvPr id="17" name="28 CuadroTexto"/>
          <p:cNvSpPr txBox="1">
            <a:spLocks/>
          </p:cNvSpPr>
          <p:nvPr/>
        </p:nvSpPr>
        <p:spPr>
          <a:xfrm>
            <a:off x="1390190" y="1699817"/>
            <a:ext cx="7237523" cy="523220"/>
          </a:xfrm>
          <a:prstGeom prst="rect">
            <a:avLst/>
          </a:prstGeom>
          <a:noFill/>
        </p:spPr>
        <p:txBody>
          <a:bodyPr wrap="none" rtlCol="0">
            <a:noAutofit/>
          </a:bodyPr>
          <a:lstStyle/>
          <a:p>
            <a:r>
              <a:rPr lang="en-US" b="1" dirty="0" smtClean="0">
                <a:solidFill>
                  <a:srgbClr val="FFFFFF"/>
                </a:solidFill>
                <a:ea typeface="ＭＳ Ｐゴシック" pitchFamily="1" charset="-128"/>
              </a:rPr>
              <a:t>BSPR Risk Appetite Statement</a:t>
            </a:r>
            <a:endParaRPr lang="en-US" b="1" dirty="0">
              <a:solidFill>
                <a:srgbClr val="FFFFFF"/>
              </a:solidFill>
              <a:ea typeface="ＭＳ Ｐゴシック" pitchFamily="1" charset="-128"/>
            </a:endParaRPr>
          </a:p>
        </p:txBody>
      </p:sp>
      <p:grpSp>
        <p:nvGrpSpPr>
          <p:cNvPr id="18" name="37 Grupo"/>
          <p:cNvGrpSpPr/>
          <p:nvPr/>
        </p:nvGrpSpPr>
        <p:grpSpPr>
          <a:xfrm>
            <a:off x="609548" y="2459154"/>
            <a:ext cx="640080" cy="640080"/>
            <a:chOff x="1554076" y="1086644"/>
            <a:chExt cx="792088" cy="792088"/>
          </a:xfrm>
          <a:solidFill>
            <a:schemeClr val="bg1">
              <a:lumMod val="75000"/>
            </a:schemeClr>
          </a:solidFill>
        </p:grpSpPr>
        <p:sp>
          <p:nvSpPr>
            <p:cNvPr id="19"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dirty="0">
                <a:solidFill>
                  <a:srgbClr val="FFFFFF"/>
                </a:solidFill>
              </a:endParaRPr>
            </a:p>
          </p:txBody>
        </p:sp>
        <p:sp>
          <p:nvSpPr>
            <p:cNvPr id="20" name="39 CuadroTexto"/>
            <p:cNvSpPr txBox="1"/>
            <p:nvPr/>
          </p:nvSpPr>
          <p:spPr>
            <a:xfrm>
              <a:off x="1731566" y="1158950"/>
              <a:ext cx="437107" cy="647476"/>
            </a:xfrm>
            <a:prstGeom prst="rect">
              <a:avLst/>
            </a:prstGeom>
            <a:noFill/>
          </p:spPr>
          <p:txBody>
            <a:bodyPr wrap="square" rtlCol="0" anchor="ctr">
              <a:spAutoFit/>
            </a:bodyPr>
            <a:lstStyle/>
            <a:p>
              <a:pPr algn="ctr" eaLnBrk="0" fontAlgn="base" hangingPunct="0">
                <a:spcBef>
                  <a:spcPct val="0"/>
                </a:spcBef>
                <a:spcAft>
                  <a:spcPct val="0"/>
                </a:spcAft>
              </a:pPr>
              <a:r>
                <a:rPr lang="en-US" sz="2800" b="1" dirty="0" smtClean="0">
                  <a:solidFill>
                    <a:srgbClr val="FFFFFF"/>
                  </a:solidFill>
                  <a:ea typeface="ＭＳ Ｐゴシック" pitchFamily="1" charset="-128"/>
                </a:rPr>
                <a:t>3</a:t>
              </a:r>
              <a:endParaRPr lang="en-US" sz="2800" b="1" dirty="0">
                <a:solidFill>
                  <a:srgbClr val="FFFFFF"/>
                </a:solidFill>
                <a:ea typeface="ＭＳ Ｐゴシック" pitchFamily="1" charset="-128"/>
              </a:endParaRPr>
            </a:p>
          </p:txBody>
        </p:sp>
      </p:grpSp>
      <p:sp>
        <p:nvSpPr>
          <p:cNvPr id="21" name="40 CuadroTexto"/>
          <p:cNvSpPr txBox="1">
            <a:spLocks/>
          </p:cNvSpPr>
          <p:nvPr/>
        </p:nvSpPr>
        <p:spPr>
          <a:xfrm>
            <a:off x="1419101" y="2561761"/>
            <a:ext cx="7277175" cy="523220"/>
          </a:xfrm>
          <a:prstGeom prst="rect">
            <a:avLst/>
          </a:prstGeom>
          <a:noFill/>
        </p:spPr>
        <p:txBody>
          <a:bodyPr wrap="square" rtlCol="0">
            <a:noAutofit/>
          </a:bodyPr>
          <a:lstStyle/>
          <a:p>
            <a:r>
              <a:rPr lang="en-US" b="1" dirty="0" smtClean="0">
                <a:solidFill>
                  <a:srgbClr val="FFFFFF"/>
                </a:solidFill>
                <a:ea typeface="ＭＳ Ｐゴシック" pitchFamily="1" charset="-128"/>
              </a:rPr>
              <a:t>Bancorp Risk Appetite Statement</a:t>
            </a:r>
            <a:endParaRPr lang="en-US" b="1" dirty="0">
              <a:solidFill>
                <a:srgbClr val="FFFFFF"/>
              </a:solidFill>
              <a:ea typeface="ＭＳ Ｐゴシック" pitchFamily="1" charset="-128"/>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657679"/>
            <a:ext cx="8461375"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35 Rectángulo redondeado"/>
          <p:cNvSpPr/>
          <p:nvPr/>
        </p:nvSpPr>
        <p:spPr>
          <a:xfrm>
            <a:off x="1044023" y="3298486"/>
            <a:ext cx="7333014" cy="585440"/>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2400" dirty="0">
              <a:solidFill>
                <a:srgbClr val="FFFFFF"/>
              </a:solidFill>
            </a:endParaRPr>
          </a:p>
        </p:txBody>
      </p:sp>
      <p:grpSp>
        <p:nvGrpSpPr>
          <p:cNvPr id="28" name="37 Grupo"/>
          <p:cNvGrpSpPr/>
          <p:nvPr/>
        </p:nvGrpSpPr>
        <p:grpSpPr>
          <a:xfrm>
            <a:off x="619073" y="3268779"/>
            <a:ext cx="640080" cy="640080"/>
            <a:chOff x="1554076" y="1086644"/>
            <a:chExt cx="792088" cy="792088"/>
          </a:xfrm>
          <a:solidFill>
            <a:schemeClr val="bg1">
              <a:lumMod val="75000"/>
            </a:schemeClr>
          </a:solidFill>
        </p:grpSpPr>
        <p:sp>
          <p:nvSpPr>
            <p:cNvPr id="29"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dirty="0">
                <a:solidFill>
                  <a:srgbClr val="FFFFFF"/>
                </a:solidFill>
              </a:endParaRPr>
            </a:p>
          </p:txBody>
        </p:sp>
        <p:sp>
          <p:nvSpPr>
            <p:cNvPr id="30" name="39 CuadroTexto"/>
            <p:cNvSpPr txBox="1"/>
            <p:nvPr/>
          </p:nvSpPr>
          <p:spPr>
            <a:xfrm>
              <a:off x="1731566" y="1158950"/>
              <a:ext cx="437107" cy="647476"/>
            </a:xfrm>
            <a:prstGeom prst="rect">
              <a:avLst/>
            </a:prstGeom>
            <a:noFill/>
          </p:spPr>
          <p:txBody>
            <a:bodyPr wrap="square" rtlCol="0" anchor="ctr">
              <a:spAutoFit/>
            </a:bodyPr>
            <a:lstStyle/>
            <a:p>
              <a:pPr algn="ctr" eaLnBrk="0" fontAlgn="base" hangingPunct="0">
                <a:spcBef>
                  <a:spcPct val="0"/>
                </a:spcBef>
                <a:spcAft>
                  <a:spcPct val="0"/>
                </a:spcAft>
              </a:pPr>
              <a:r>
                <a:rPr lang="en-US" sz="2800" b="1" dirty="0" smtClean="0">
                  <a:solidFill>
                    <a:srgbClr val="FFFFFF"/>
                  </a:solidFill>
                  <a:ea typeface="ＭＳ Ｐゴシック" pitchFamily="1" charset="-128"/>
                </a:rPr>
                <a:t>4</a:t>
              </a:r>
              <a:endParaRPr lang="en-US" sz="2800" b="1" dirty="0">
                <a:solidFill>
                  <a:srgbClr val="FFFFFF"/>
                </a:solidFill>
                <a:ea typeface="ＭＳ Ｐゴシック" pitchFamily="1" charset="-128"/>
              </a:endParaRPr>
            </a:p>
          </p:txBody>
        </p:sp>
      </p:grpSp>
      <p:sp>
        <p:nvSpPr>
          <p:cNvPr id="31" name="40 CuadroTexto"/>
          <p:cNvSpPr txBox="1">
            <a:spLocks/>
          </p:cNvSpPr>
          <p:nvPr/>
        </p:nvSpPr>
        <p:spPr>
          <a:xfrm>
            <a:off x="1428626" y="3371386"/>
            <a:ext cx="7277175" cy="523220"/>
          </a:xfrm>
          <a:prstGeom prst="rect">
            <a:avLst/>
          </a:prstGeom>
          <a:noFill/>
        </p:spPr>
        <p:txBody>
          <a:bodyPr wrap="square" rtlCol="0">
            <a:noAutofit/>
          </a:bodyPr>
          <a:lstStyle/>
          <a:p>
            <a:r>
              <a:rPr lang="en-US" b="1" dirty="0" smtClean="0">
                <a:solidFill>
                  <a:srgbClr val="FFFFFF"/>
                </a:solidFill>
                <a:ea typeface="ＭＳ Ｐゴシック" pitchFamily="1" charset="-128"/>
              </a:rPr>
              <a:t>BSPR Risk Scorecard</a:t>
            </a:r>
            <a:endParaRPr lang="en-US" b="1" dirty="0">
              <a:solidFill>
                <a:srgbClr val="FFFFFF"/>
              </a:solidFill>
              <a:ea typeface="ＭＳ Ｐゴシック" pitchFamily="1" charset="-128"/>
            </a:endParaRPr>
          </a:p>
        </p:txBody>
      </p:sp>
      <p:sp>
        <p:nvSpPr>
          <p:cNvPr id="25" name="35 Rectángulo redondeado"/>
          <p:cNvSpPr/>
          <p:nvPr/>
        </p:nvSpPr>
        <p:spPr>
          <a:xfrm>
            <a:off x="1053923" y="4080261"/>
            <a:ext cx="7333014" cy="585440"/>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2400" dirty="0">
              <a:solidFill>
                <a:srgbClr val="FFFFFF"/>
              </a:solidFill>
            </a:endParaRPr>
          </a:p>
        </p:txBody>
      </p:sp>
      <p:grpSp>
        <p:nvGrpSpPr>
          <p:cNvPr id="26" name="37 Grupo"/>
          <p:cNvGrpSpPr/>
          <p:nvPr/>
        </p:nvGrpSpPr>
        <p:grpSpPr>
          <a:xfrm>
            <a:off x="628973" y="4050554"/>
            <a:ext cx="640080" cy="640080"/>
            <a:chOff x="1554076" y="1086644"/>
            <a:chExt cx="792088" cy="792088"/>
          </a:xfrm>
          <a:solidFill>
            <a:schemeClr val="bg1">
              <a:lumMod val="75000"/>
            </a:schemeClr>
          </a:solidFill>
        </p:grpSpPr>
        <p:sp>
          <p:nvSpPr>
            <p:cNvPr id="32"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dirty="0">
                <a:solidFill>
                  <a:srgbClr val="FFFFFF"/>
                </a:solidFill>
              </a:endParaRPr>
            </a:p>
          </p:txBody>
        </p:sp>
        <p:sp>
          <p:nvSpPr>
            <p:cNvPr id="33" name="39 CuadroTexto"/>
            <p:cNvSpPr txBox="1"/>
            <p:nvPr/>
          </p:nvSpPr>
          <p:spPr>
            <a:xfrm>
              <a:off x="1731566" y="1158950"/>
              <a:ext cx="437107" cy="647476"/>
            </a:xfrm>
            <a:prstGeom prst="rect">
              <a:avLst/>
            </a:prstGeom>
            <a:noFill/>
          </p:spPr>
          <p:txBody>
            <a:bodyPr wrap="square" rtlCol="0" anchor="ctr">
              <a:spAutoFit/>
            </a:bodyPr>
            <a:lstStyle/>
            <a:p>
              <a:pPr algn="ctr" eaLnBrk="0" fontAlgn="base" hangingPunct="0">
                <a:spcBef>
                  <a:spcPct val="0"/>
                </a:spcBef>
                <a:spcAft>
                  <a:spcPct val="0"/>
                </a:spcAft>
              </a:pPr>
              <a:r>
                <a:rPr lang="en-US" sz="2800" b="1" dirty="0" smtClean="0">
                  <a:solidFill>
                    <a:srgbClr val="FFFFFF"/>
                  </a:solidFill>
                  <a:ea typeface="ＭＳ Ｐゴシック" pitchFamily="1" charset="-128"/>
                </a:rPr>
                <a:t>5</a:t>
              </a:r>
              <a:endParaRPr lang="en-US" sz="2800" b="1" dirty="0">
                <a:solidFill>
                  <a:srgbClr val="FFFFFF"/>
                </a:solidFill>
                <a:ea typeface="ＭＳ Ｐゴシック" pitchFamily="1" charset="-128"/>
              </a:endParaRPr>
            </a:p>
          </p:txBody>
        </p:sp>
      </p:grpSp>
      <p:sp>
        <p:nvSpPr>
          <p:cNvPr id="34" name="40 CuadroTexto"/>
          <p:cNvSpPr txBox="1">
            <a:spLocks/>
          </p:cNvSpPr>
          <p:nvPr/>
        </p:nvSpPr>
        <p:spPr>
          <a:xfrm>
            <a:off x="1438526" y="4153161"/>
            <a:ext cx="7277175" cy="523220"/>
          </a:xfrm>
          <a:prstGeom prst="rect">
            <a:avLst/>
          </a:prstGeom>
          <a:noFill/>
        </p:spPr>
        <p:txBody>
          <a:bodyPr wrap="square" rtlCol="0">
            <a:noAutofit/>
          </a:bodyPr>
          <a:lstStyle/>
          <a:p>
            <a:r>
              <a:rPr lang="en-US" b="1" dirty="0" smtClean="0">
                <a:solidFill>
                  <a:srgbClr val="FFFFFF"/>
                </a:solidFill>
                <a:ea typeface="ＭＳ Ｐゴシック" pitchFamily="1" charset="-128"/>
              </a:rPr>
              <a:t>BSPR Additional Metrics for Monitoring</a:t>
            </a:r>
            <a:endParaRPr lang="en-US" b="1" dirty="0">
              <a:solidFill>
                <a:srgbClr val="FFFFFF"/>
              </a:solidFill>
              <a:ea typeface="ＭＳ Ｐゴシック" pitchFamily="1" charset="-128"/>
            </a:endParaRPr>
          </a:p>
        </p:txBody>
      </p:sp>
      <p:sp>
        <p:nvSpPr>
          <p:cNvPr id="35" name="35 Rectángulo redondeado"/>
          <p:cNvSpPr/>
          <p:nvPr/>
        </p:nvSpPr>
        <p:spPr>
          <a:xfrm>
            <a:off x="1053923" y="4852136"/>
            <a:ext cx="7333014" cy="585440"/>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2400" dirty="0">
              <a:solidFill>
                <a:srgbClr val="FFFFFF"/>
              </a:solidFill>
            </a:endParaRPr>
          </a:p>
        </p:txBody>
      </p:sp>
      <p:grpSp>
        <p:nvGrpSpPr>
          <p:cNvPr id="36" name="37 Grupo"/>
          <p:cNvGrpSpPr/>
          <p:nvPr/>
        </p:nvGrpSpPr>
        <p:grpSpPr>
          <a:xfrm>
            <a:off x="628973" y="4822429"/>
            <a:ext cx="640080" cy="640080"/>
            <a:chOff x="1554076" y="1086644"/>
            <a:chExt cx="792088" cy="792088"/>
          </a:xfrm>
          <a:solidFill>
            <a:schemeClr val="bg1">
              <a:lumMod val="75000"/>
            </a:schemeClr>
          </a:solidFill>
        </p:grpSpPr>
        <p:sp>
          <p:nvSpPr>
            <p:cNvPr id="37"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dirty="0">
                <a:solidFill>
                  <a:srgbClr val="FFFFFF"/>
                </a:solidFill>
              </a:endParaRPr>
            </a:p>
          </p:txBody>
        </p:sp>
        <p:sp>
          <p:nvSpPr>
            <p:cNvPr id="38" name="39 CuadroTexto"/>
            <p:cNvSpPr txBox="1"/>
            <p:nvPr/>
          </p:nvSpPr>
          <p:spPr>
            <a:xfrm>
              <a:off x="1731566" y="1158950"/>
              <a:ext cx="437107" cy="647476"/>
            </a:xfrm>
            <a:prstGeom prst="rect">
              <a:avLst/>
            </a:prstGeom>
            <a:noFill/>
          </p:spPr>
          <p:txBody>
            <a:bodyPr wrap="square" rtlCol="0" anchor="ctr">
              <a:spAutoFit/>
            </a:bodyPr>
            <a:lstStyle/>
            <a:p>
              <a:pPr algn="ctr" eaLnBrk="0" fontAlgn="base" hangingPunct="0">
                <a:spcBef>
                  <a:spcPct val="0"/>
                </a:spcBef>
                <a:spcAft>
                  <a:spcPct val="0"/>
                </a:spcAft>
              </a:pPr>
              <a:r>
                <a:rPr lang="en-US" sz="2800" b="1" dirty="0" smtClean="0">
                  <a:solidFill>
                    <a:srgbClr val="FFFFFF"/>
                  </a:solidFill>
                  <a:ea typeface="ＭＳ Ｐゴシック" pitchFamily="1" charset="-128"/>
                </a:rPr>
                <a:t>6</a:t>
              </a:r>
              <a:endParaRPr lang="en-US" sz="2800" b="1" dirty="0">
                <a:solidFill>
                  <a:srgbClr val="FFFFFF"/>
                </a:solidFill>
                <a:ea typeface="ＭＳ Ｐゴシック" pitchFamily="1" charset="-128"/>
              </a:endParaRPr>
            </a:p>
          </p:txBody>
        </p:sp>
      </p:grpSp>
      <p:sp>
        <p:nvSpPr>
          <p:cNvPr id="39" name="40 CuadroTexto"/>
          <p:cNvSpPr txBox="1">
            <a:spLocks/>
          </p:cNvSpPr>
          <p:nvPr/>
        </p:nvSpPr>
        <p:spPr>
          <a:xfrm>
            <a:off x="1438526" y="4925036"/>
            <a:ext cx="7277175" cy="523220"/>
          </a:xfrm>
          <a:prstGeom prst="rect">
            <a:avLst/>
          </a:prstGeom>
          <a:noFill/>
        </p:spPr>
        <p:txBody>
          <a:bodyPr wrap="square" rtlCol="0">
            <a:noAutofit/>
          </a:bodyPr>
          <a:lstStyle/>
          <a:p>
            <a:r>
              <a:rPr lang="en-US" b="1" dirty="0" smtClean="0">
                <a:solidFill>
                  <a:srgbClr val="FFFFFF"/>
                </a:solidFill>
                <a:ea typeface="ＭＳ Ｐゴシック" pitchFamily="1" charset="-128"/>
              </a:rPr>
              <a:t>Turnover Metrics Evolution</a:t>
            </a:r>
            <a:endParaRPr lang="en-US" b="1" dirty="0">
              <a:solidFill>
                <a:srgbClr val="FFFFFF"/>
              </a:solidFill>
              <a:ea typeface="ＭＳ Ｐゴシック" pitchFamily="1" charset="-128"/>
            </a:endParaRPr>
          </a:p>
        </p:txBody>
      </p:sp>
      <p:sp>
        <p:nvSpPr>
          <p:cNvPr id="40" name="35 Rectángulo redondeado"/>
          <p:cNvSpPr/>
          <p:nvPr/>
        </p:nvSpPr>
        <p:spPr>
          <a:xfrm>
            <a:off x="1063823" y="5610161"/>
            <a:ext cx="7333014" cy="585440"/>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2400" dirty="0">
              <a:solidFill>
                <a:srgbClr val="FFFFFF"/>
              </a:solidFill>
            </a:endParaRPr>
          </a:p>
        </p:txBody>
      </p:sp>
      <p:grpSp>
        <p:nvGrpSpPr>
          <p:cNvPr id="41" name="37 Grupo"/>
          <p:cNvGrpSpPr/>
          <p:nvPr/>
        </p:nvGrpSpPr>
        <p:grpSpPr>
          <a:xfrm>
            <a:off x="638873" y="5580454"/>
            <a:ext cx="640080" cy="640080"/>
            <a:chOff x="1554076" y="1086644"/>
            <a:chExt cx="792088" cy="792088"/>
          </a:xfrm>
          <a:solidFill>
            <a:schemeClr val="bg1">
              <a:lumMod val="75000"/>
            </a:schemeClr>
          </a:solidFill>
        </p:grpSpPr>
        <p:sp>
          <p:nvSpPr>
            <p:cNvPr id="42"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dirty="0">
                <a:solidFill>
                  <a:srgbClr val="FFFFFF"/>
                </a:solidFill>
              </a:endParaRPr>
            </a:p>
          </p:txBody>
        </p:sp>
        <p:sp>
          <p:nvSpPr>
            <p:cNvPr id="43" name="39 CuadroTexto"/>
            <p:cNvSpPr txBox="1"/>
            <p:nvPr/>
          </p:nvSpPr>
          <p:spPr>
            <a:xfrm>
              <a:off x="1731566" y="1158950"/>
              <a:ext cx="437107" cy="647476"/>
            </a:xfrm>
            <a:prstGeom prst="rect">
              <a:avLst/>
            </a:prstGeom>
            <a:noFill/>
          </p:spPr>
          <p:txBody>
            <a:bodyPr wrap="square" rtlCol="0" anchor="ctr">
              <a:spAutoFit/>
            </a:bodyPr>
            <a:lstStyle/>
            <a:p>
              <a:pPr algn="ctr" eaLnBrk="0" fontAlgn="base" hangingPunct="0">
                <a:spcBef>
                  <a:spcPct val="0"/>
                </a:spcBef>
                <a:spcAft>
                  <a:spcPct val="0"/>
                </a:spcAft>
              </a:pPr>
              <a:r>
                <a:rPr lang="en-US" sz="2800" b="1" dirty="0" smtClean="0">
                  <a:solidFill>
                    <a:srgbClr val="FFFFFF"/>
                  </a:solidFill>
                  <a:ea typeface="ＭＳ Ｐゴシック" pitchFamily="1" charset="-128"/>
                </a:rPr>
                <a:t>7</a:t>
              </a:r>
              <a:endParaRPr lang="en-US" sz="2800" b="1" dirty="0">
                <a:solidFill>
                  <a:srgbClr val="FFFFFF"/>
                </a:solidFill>
                <a:ea typeface="ＭＳ Ｐゴシック" pitchFamily="1" charset="-128"/>
              </a:endParaRPr>
            </a:p>
          </p:txBody>
        </p:sp>
      </p:grpSp>
      <p:sp>
        <p:nvSpPr>
          <p:cNvPr id="44" name="40 CuadroTexto"/>
          <p:cNvSpPr txBox="1">
            <a:spLocks/>
          </p:cNvSpPr>
          <p:nvPr/>
        </p:nvSpPr>
        <p:spPr>
          <a:xfrm>
            <a:off x="1465363" y="5646500"/>
            <a:ext cx="7277175" cy="523220"/>
          </a:xfrm>
          <a:prstGeom prst="rect">
            <a:avLst/>
          </a:prstGeom>
          <a:noFill/>
        </p:spPr>
        <p:txBody>
          <a:bodyPr wrap="square" rtlCol="0">
            <a:noAutofit/>
          </a:bodyPr>
          <a:lstStyle/>
          <a:p>
            <a:r>
              <a:rPr lang="en-US" b="1" dirty="0" smtClean="0">
                <a:solidFill>
                  <a:srgbClr val="FFFFFF"/>
                </a:solidFill>
                <a:ea typeface="ＭＳ Ｐゴシック" pitchFamily="1" charset="-128"/>
              </a:rPr>
              <a:t>Credit – Asset Quality Trends</a:t>
            </a:r>
            <a:endParaRPr lang="en-US" b="1" dirty="0">
              <a:solidFill>
                <a:srgbClr val="FFFFFF"/>
              </a:solidFill>
              <a:ea typeface="ＭＳ Ｐゴシック" pitchFamily="1" charset="-128"/>
            </a:endParaRPr>
          </a:p>
        </p:txBody>
      </p:sp>
    </p:spTree>
    <p:extLst>
      <p:ext uri="{BB962C8B-B14F-4D97-AF65-F5344CB8AC3E}">
        <p14:creationId xmlns:p14="http://schemas.microsoft.com/office/powerpoint/2010/main" val="36341989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54000" y="248488"/>
            <a:ext cx="8890000" cy="461665"/>
          </a:xfrm>
          <a:prstGeom prst="rect">
            <a:avLst/>
          </a:prstGeom>
          <a:noFill/>
        </p:spPr>
        <p:txBody>
          <a:bodyPr wrap="square" rtlCol="0">
            <a:spAutoFit/>
          </a:bodyPr>
          <a:lstStyle/>
          <a:p>
            <a:r>
              <a:rPr lang="en-US" b="1" dirty="0"/>
              <a:t>3</a:t>
            </a:r>
            <a:r>
              <a:rPr lang="en-US" b="1" dirty="0" smtClean="0"/>
              <a:t>. SBC Risk Appetite </a:t>
            </a:r>
            <a:r>
              <a:rPr lang="en-US" b="1" dirty="0"/>
              <a:t>Statement </a:t>
            </a:r>
            <a:r>
              <a:rPr lang="en-US" b="1" dirty="0" smtClean="0"/>
              <a:t>– Amber and Red metrics</a:t>
            </a:r>
            <a:endParaRPr lang="en-US" b="1" dirty="0"/>
          </a:p>
        </p:txBody>
      </p:sp>
      <p:graphicFrame>
        <p:nvGraphicFramePr>
          <p:cNvPr id="7" name="Table 6"/>
          <p:cNvGraphicFramePr>
            <a:graphicFrameLocks noGrp="1"/>
          </p:cNvGraphicFramePr>
          <p:nvPr>
            <p:extLst>
              <p:ext uri="{D42A27DB-BD31-4B8C-83A1-F6EECF244321}">
                <p14:modId xmlns:p14="http://schemas.microsoft.com/office/powerpoint/2010/main" val="3766665209"/>
              </p:ext>
            </p:extLst>
          </p:nvPr>
        </p:nvGraphicFramePr>
        <p:xfrm>
          <a:off x="316983" y="504825"/>
          <a:ext cx="8260279" cy="4944477"/>
        </p:xfrm>
        <a:graphic>
          <a:graphicData uri="http://schemas.openxmlformats.org/drawingml/2006/table">
            <a:tbl>
              <a:tblPr firstRow="1" bandRow="1"/>
              <a:tblGrid>
                <a:gridCol w="787198"/>
                <a:gridCol w="802257"/>
                <a:gridCol w="2066729"/>
                <a:gridCol w="920819"/>
                <a:gridCol w="920819"/>
                <a:gridCol w="920819"/>
                <a:gridCol w="920819"/>
                <a:gridCol w="920819"/>
              </a:tblGrid>
              <a:tr h="340653">
                <a:tc gridSpan="8">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45720" marR="45720" anchor="ctr">
                    <a:lnL>
                      <a:noFill/>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indent="0" algn="ctr" defTabSz="457200" rtl="0" eaLnBrk="1" latinLnBrk="0" hangingPunct="1">
                        <a:buFont typeface="Arial" panose="020B0604020202020204" pitchFamily="34" charset="0"/>
                        <a:buNone/>
                      </a:pP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indent="0" algn="ctr" defTabSz="457200" rtl="0" eaLnBrk="1" latinLnBrk="0" hangingPunct="1">
                        <a:buFont typeface="Arial" panose="020B0604020202020204" pitchFamily="34" charset="0"/>
                        <a:buNone/>
                      </a:pPr>
                      <a:endParaRPr lang="en-US" sz="9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r>
              <a:tr h="36537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900" b="1" dirty="0" smtClean="0">
                          <a:solidFill>
                            <a:srgbClr val="FF0000"/>
                          </a:solidFill>
                          <a:latin typeface="Arial" panose="020B0604020202020204" pitchFamily="34" charset="0"/>
                          <a:cs typeface="Arial" panose="020B0604020202020204" pitchFamily="34" charset="0"/>
                        </a:rPr>
                        <a:t>Entity</a:t>
                      </a:r>
                      <a:r>
                        <a:rPr lang="en-US" sz="900" b="1" baseline="0" dirty="0" smtClean="0">
                          <a:solidFill>
                            <a:srgbClr val="FF0000"/>
                          </a:solidFill>
                          <a:latin typeface="Arial" panose="020B0604020202020204" pitchFamily="34" charset="0"/>
                          <a:cs typeface="Arial" panose="020B0604020202020204" pitchFamily="34" charset="0"/>
                        </a:rPr>
                        <a:t> / </a:t>
                      </a:r>
                      <a:r>
                        <a:rPr lang="en-US" sz="900" b="1" dirty="0" smtClean="0">
                          <a:solidFill>
                            <a:srgbClr val="FF0000"/>
                          </a:solidFill>
                          <a:latin typeface="Arial" panose="020B0604020202020204" pitchFamily="34" charset="0"/>
                          <a:cs typeface="Arial" panose="020B0604020202020204" pitchFamily="34" charset="0"/>
                        </a:rPr>
                        <a:t>portfolio</a:t>
                      </a:r>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a:no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900" b="1" dirty="0" smtClean="0">
                          <a:solidFill>
                            <a:srgbClr val="FF0000"/>
                          </a:solidFill>
                          <a:latin typeface="Arial" panose="020B0604020202020204" pitchFamily="34" charset="0"/>
                          <a:cs typeface="Arial" panose="020B0604020202020204" pitchFamily="34" charset="0"/>
                        </a:rPr>
                        <a:t>Risk Type</a:t>
                      </a:r>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900" b="1" dirty="0" smtClean="0">
                          <a:solidFill>
                            <a:srgbClr val="FF0000"/>
                          </a:solidFill>
                          <a:latin typeface="Arial" panose="020B0604020202020204" pitchFamily="34" charset="0"/>
                          <a:cs typeface="Arial" panose="020B0604020202020204" pitchFamily="34" charset="0"/>
                        </a:rPr>
                        <a:t>Metrics</a:t>
                      </a:r>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baseline="0" dirty="0" smtClean="0">
                          <a:solidFill>
                            <a:schemeClr val="tx1"/>
                          </a:solidFill>
                          <a:latin typeface="Arial" panose="020B0604020202020204" pitchFamily="34" charset="0"/>
                          <a:ea typeface="+mn-ea"/>
                          <a:cs typeface="Arial" panose="020B0604020202020204" pitchFamily="34" charset="0"/>
                        </a:rPr>
                        <a:t>Jun 16</a:t>
                      </a:r>
                      <a:r>
                        <a:rPr lang="en-US" sz="900" b="1" kern="1200" dirty="0" smtClean="0">
                          <a:solidFill>
                            <a:schemeClr val="tx1"/>
                          </a:solidFill>
                          <a:latin typeface="Arial" panose="020B0604020202020204" pitchFamily="34" charset="0"/>
                          <a:ea typeface="+mn-ea"/>
                          <a:cs typeface="Arial" panose="020B0604020202020204" pitchFamily="34" charset="0"/>
                        </a:rPr>
                        <a:t> </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baseline="0" dirty="0" smtClean="0">
                          <a:solidFill>
                            <a:schemeClr val="tx1"/>
                          </a:solidFill>
                          <a:latin typeface="Arial" panose="020B0604020202020204" pitchFamily="34" charset="0"/>
                          <a:ea typeface="+mn-ea"/>
                          <a:cs typeface="Arial" panose="020B0604020202020204" pitchFamily="34" charset="0"/>
                        </a:rPr>
                        <a:t>May 16</a:t>
                      </a:r>
                      <a:r>
                        <a:rPr lang="en-US" sz="900" b="1" kern="1200" dirty="0" smtClean="0">
                          <a:solidFill>
                            <a:schemeClr val="tx1"/>
                          </a:solidFill>
                          <a:latin typeface="Arial" panose="020B0604020202020204" pitchFamily="34" charset="0"/>
                          <a:ea typeface="+mn-ea"/>
                          <a:cs typeface="Arial" panose="020B0604020202020204" pitchFamily="34" charset="0"/>
                        </a:rPr>
                        <a:t> </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dirty="0" smtClean="0">
                          <a:solidFill>
                            <a:schemeClr val="tx1"/>
                          </a:solidFill>
                          <a:latin typeface="Arial" panose="020B0604020202020204" pitchFamily="34" charset="0"/>
                          <a:ea typeface="+mn-ea"/>
                          <a:cs typeface="Arial" panose="020B0604020202020204" pitchFamily="34" charset="0"/>
                        </a:rPr>
                        <a:t>Apr 16</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lumMod val="95000"/>
                        </a:sysClr>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tx1"/>
                          </a:solidFill>
                          <a:latin typeface="Arial" panose="020B0604020202020204" pitchFamily="34" charset="0"/>
                          <a:ea typeface="+mn-ea"/>
                          <a:cs typeface="Arial" panose="020B0604020202020204" pitchFamily="34" charset="0"/>
                        </a:rPr>
                        <a:t>Amber Limit</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bg1"/>
                          </a:solidFill>
                          <a:latin typeface="Arial" panose="020B0604020202020204" pitchFamily="34" charset="0"/>
                          <a:ea typeface="+mn-ea"/>
                          <a:cs typeface="Arial" panose="020B0604020202020204" pitchFamily="34" charset="0"/>
                        </a:rPr>
                        <a:t>Red Limit</a:t>
                      </a:r>
                      <a:endParaRPr lang="en-US" sz="9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41753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Bancorp</a:t>
                      </a: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rowSpan="3">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1" dirty="0" smtClean="0">
                          <a:solidFill>
                            <a:schemeClr val="tx1"/>
                          </a:solidFill>
                          <a:latin typeface="Arial" panose="020B0604020202020204" pitchFamily="34" charset="0"/>
                          <a:cs typeface="Arial" panose="020B0604020202020204" pitchFamily="34" charset="0"/>
                        </a:rPr>
                        <a:t>Liquidity / Funding Risk</a:t>
                      </a:r>
                      <a:r>
                        <a:rPr lang="en-US" sz="900" b="0" i="0" kern="1200" baseline="30000" dirty="0" smtClean="0">
                          <a:solidFill>
                            <a:schemeClr val="tx1"/>
                          </a:solidFill>
                          <a:latin typeface="Arial" panose="020B0604020202020204" pitchFamily="34" charset="0"/>
                          <a:ea typeface="+mn-ea"/>
                          <a:cs typeface="Arial" panose="020B0604020202020204" pitchFamily="34" charset="0"/>
                        </a:rPr>
                        <a:t>1</a:t>
                      </a: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Stressed Survival Period (days)</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&gt; 90</a:t>
                      </a:r>
                      <a:r>
                        <a:rPr lang="en-US" sz="900" b="1" baseline="0" dirty="0" smtClean="0">
                          <a:solidFill>
                            <a:schemeClr val="tx1"/>
                          </a:solidFill>
                          <a:latin typeface="Arial" panose="020B0604020202020204" pitchFamily="34" charset="0"/>
                          <a:cs typeface="Arial" panose="020B0604020202020204" pitchFamily="34" charset="0"/>
                        </a:rPr>
                        <a:t> days</a:t>
                      </a: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&gt; 90</a:t>
                      </a:r>
                      <a:r>
                        <a:rPr lang="en-US" sz="900" b="1" baseline="0" dirty="0" smtClean="0">
                          <a:solidFill>
                            <a:schemeClr val="tx1"/>
                          </a:solidFill>
                          <a:latin typeface="Arial" panose="020B0604020202020204" pitchFamily="34" charset="0"/>
                          <a:cs typeface="Arial" panose="020B0604020202020204" pitchFamily="34" charset="0"/>
                        </a:rPr>
                        <a:t> days</a:t>
                      </a: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smtClean="0">
                          <a:solidFill>
                            <a:schemeClr val="tx1"/>
                          </a:solidFill>
                          <a:latin typeface="Arial" panose="020B0604020202020204" pitchFamily="34" charset="0"/>
                          <a:cs typeface="Arial" panose="020B0604020202020204" pitchFamily="34" charset="0"/>
                        </a:rPr>
                        <a:t>&gt; 90 </a:t>
                      </a:r>
                      <a:r>
                        <a:rPr lang="en-US" sz="900" b="1" dirty="0" smtClean="0">
                          <a:solidFill>
                            <a:schemeClr val="tx1"/>
                          </a:solidFill>
                          <a:latin typeface="Arial" panose="020B0604020202020204" pitchFamily="34" charset="0"/>
                          <a:cs typeface="Arial" panose="020B0604020202020204" pitchFamily="34" charset="0"/>
                        </a:rPr>
                        <a:t>days</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r>
                        <a:rPr lang="en-US" sz="900" dirty="0" smtClean="0">
                          <a:latin typeface="Arial" panose="020B0604020202020204" pitchFamily="34" charset="0"/>
                          <a:cs typeface="Arial" panose="020B0604020202020204" pitchFamily="34" charset="0"/>
                        </a:rPr>
                        <a:t>≤75days</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r>
                        <a:rPr lang="en-US" sz="900" dirty="0" smtClean="0">
                          <a:latin typeface="Arial" panose="020B0604020202020204" pitchFamily="34" charset="0"/>
                          <a:cs typeface="Arial" panose="020B0604020202020204" pitchFamily="34" charset="0"/>
                        </a:rPr>
                        <a:t>≤45days</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1753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kern="1200" dirty="0" smtClean="0">
                        <a:solidFill>
                          <a:schemeClr val="tx1"/>
                        </a:solidFill>
                        <a:latin typeface="Arial" panose="020B0604020202020204" pitchFamily="34" charset="0"/>
                        <a:ea typeface="+mn-ea"/>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Structural funding ratio (%)</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109%</a:t>
                      </a: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109%</a:t>
                      </a: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109%</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r>
                        <a:rPr lang="en-US" sz="900" dirty="0" smtClean="0">
                          <a:latin typeface="Arial" panose="020B0604020202020204" pitchFamily="34" charset="0"/>
                          <a:cs typeface="Arial" panose="020B0604020202020204" pitchFamily="34" charset="0"/>
                        </a:rPr>
                        <a:t>≤104%</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r>
                        <a:rPr lang="en-US" sz="900" dirty="0" smtClean="0">
                          <a:latin typeface="Arial" panose="020B0604020202020204" pitchFamily="34" charset="0"/>
                          <a:cs typeface="Arial" panose="020B0604020202020204" pitchFamily="34" charset="0"/>
                        </a:rPr>
                        <a:t>≤102%</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1753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Liquidity Coverage Ratio (%)</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147%</a:t>
                      </a: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147%</a:t>
                      </a: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152%</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r>
                        <a:rPr lang="en-US" sz="900" dirty="0" smtClean="0">
                          <a:latin typeface="Arial" panose="020B0604020202020204" pitchFamily="34" charset="0"/>
                          <a:cs typeface="Arial" panose="020B0604020202020204" pitchFamily="34" charset="0"/>
                        </a:rPr>
                        <a:t>≤110%</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r>
                        <a:rPr lang="en-US" sz="900" dirty="0" smtClean="0">
                          <a:latin typeface="Arial" panose="020B0604020202020204" pitchFamily="34" charset="0"/>
                          <a:cs typeface="Arial" panose="020B0604020202020204" pitchFamily="34" charset="0"/>
                        </a:rPr>
                        <a:t>≤100%</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1753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1" dirty="0" smtClean="0">
                          <a:solidFill>
                            <a:schemeClr val="tx1"/>
                          </a:solidFill>
                          <a:latin typeface="Arial" panose="020B0604020202020204" pitchFamily="34" charset="0"/>
                          <a:cs typeface="Arial" panose="020B0604020202020204" pitchFamily="34" charset="0"/>
                        </a:rPr>
                        <a:t>Interest Rate</a:t>
                      </a:r>
                      <a:r>
                        <a:rPr lang="en-US" sz="900" b="1" baseline="0" dirty="0" smtClean="0">
                          <a:solidFill>
                            <a:schemeClr val="tx1"/>
                          </a:solidFill>
                          <a:latin typeface="Arial" panose="020B0604020202020204" pitchFamily="34" charset="0"/>
                          <a:cs typeface="Arial" panose="020B0604020202020204" pitchFamily="34" charset="0"/>
                        </a:rPr>
                        <a:t> Risk</a:t>
                      </a:r>
                      <a:r>
                        <a:rPr lang="en-US" sz="900" b="0" i="0" kern="1200" baseline="30000" dirty="0" smtClean="0">
                          <a:solidFill>
                            <a:schemeClr val="tx1"/>
                          </a:solidFill>
                          <a:latin typeface="Arial" panose="020B0604020202020204" pitchFamily="34" charset="0"/>
                          <a:ea typeface="+mn-ea"/>
                          <a:cs typeface="Arial" panose="020B0604020202020204" pitchFamily="34" charset="0"/>
                        </a:rPr>
                        <a:t>1</a:t>
                      </a: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Net Interest Income (NII) Sensitivity (+/-100bps)</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2.1%</a:t>
                      </a: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2.1%</a:t>
                      </a: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1.6%</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≤-4.0%</a:t>
                      </a: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≤-5.0%</a:t>
                      </a: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4056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US"/>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Market Value of Equity (MVE) Sensitivity (+/-100bps)</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(1.8%)</a:t>
                      </a: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(1.8%)</a:t>
                      </a: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(1.9%)</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≤-5.4%</a:t>
                      </a: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≤-6.0%</a:t>
                      </a: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8288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gridSpan="6">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marR="45720">
                    <a:lnL w="9525" cap="flat" cmpd="sng" algn="ctr">
                      <a:solidFill>
                        <a:sysClr val="window" lastClr="FFFFFF"/>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9050" cap="flat" cmpd="sng" algn="ctr">
                      <a:solidFill>
                        <a:schemeClr val="tx1"/>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dirty="0" smtClean="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1753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rowSpan="5">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1" dirty="0" smtClean="0">
                          <a:solidFill>
                            <a:schemeClr val="tx1"/>
                          </a:solidFill>
                          <a:latin typeface="Arial" panose="020B0604020202020204" pitchFamily="34" charset="0"/>
                          <a:cs typeface="Arial" panose="020B0604020202020204" pitchFamily="34" charset="0"/>
                        </a:rPr>
                        <a:t>Operational Risk</a:t>
                      </a:r>
                    </a:p>
                  </a:txBody>
                  <a:tcPr marL="45720" marR="45720" anchor="ctr">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1" dirty="0" smtClean="0">
                          <a:solidFill>
                            <a:srgbClr val="FF0000"/>
                          </a:solidFill>
                          <a:latin typeface="Arial" panose="020B0604020202020204" pitchFamily="34" charset="0"/>
                          <a:cs typeface="Arial" panose="020B0604020202020204" pitchFamily="34" charset="0"/>
                        </a:rPr>
                        <a:t>Metrics</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baseline="0" dirty="0" smtClean="0">
                          <a:solidFill>
                            <a:schemeClr val="tx1"/>
                          </a:solidFill>
                          <a:latin typeface="Arial" panose="020B0604020202020204" pitchFamily="34" charset="0"/>
                          <a:ea typeface="+mn-ea"/>
                          <a:cs typeface="Arial" panose="020B0604020202020204" pitchFamily="34" charset="0"/>
                        </a:rPr>
                        <a:t>Jun 16</a:t>
                      </a:r>
                      <a:r>
                        <a:rPr lang="en-US" sz="900" b="1" kern="1200" dirty="0" smtClean="0">
                          <a:solidFill>
                            <a:schemeClr val="tx1"/>
                          </a:solidFill>
                          <a:latin typeface="Arial" panose="020B0604020202020204" pitchFamily="34" charset="0"/>
                          <a:ea typeface="+mn-ea"/>
                          <a:cs typeface="Arial" panose="020B0604020202020204" pitchFamily="34" charset="0"/>
                        </a:rPr>
                        <a:t> </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baseline="0" dirty="0" smtClean="0">
                          <a:solidFill>
                            <a:schemeClr val="tx1"/>
                          </a:solidFill>
                          <a:latin typeface="Arial" panose="020B0604020202020204" pitchFamily="34" charset="0"/>
                          <a:ea typeface="+mn-ea"/>
                          <a:cs typeface="Arial" panose="020B0604020202020204" pitchFamily="34" charset="0"/>
                        </a:rPr>
                        <a:t>May 16</a:t>
                      </a:r>
                      <a:r>
                        <a:rPr lang="en-US" sz="900" b="1" kern="1200" dirty="0" smtClean="0">
                          <a:solidFill>
                            <a:schemeClr val="tx1"/>
                          </a:solidFill>
                          <a:latin typeface="Arial" panose="020B0604020202020204" pitchFamily="34" charset="0"/>
                          <a:ea typeface="+mn-ea"/>
                          <a:cs typeface="Arial" panose="020B0604020202020204" pitchFamily="34" charset="0"/>
                        </a:rPr>
                        <a:t> </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dirty="0" smtClean="0">
                          <a:solidFill>
                            <a:schemeClr val="tx1"/>
                          </a:solidFill>
                          <a:latin typeface="Arial" panose="020B0604020202020204" pitchFamily="34" charset="0"/>
                          <a:ea typeface="+mn-ea"/>
                          <a:cs typeface="Arial" panose="020B0604020202020204" pitchFamily="34" charset="0"/>
                        </a:rPr>
                        <a:t>Apr 16</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tx1"/>
                          </a:solidFill>
                          <a:latin typeface="Arial" panose="020B0604020202020204" pitchFamily="34" charset="0"/>
                          <a:ea typeface="+mn-ea"/>
                          <a:cs typeface="Arial" panose="020B0604020202020204" pitchFamily="34" charset="0"/>
                        </a:rPr>
                        <a:t>Amber Limit</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bg1"/>
                          </a:solidFill>
                          <a:latin typeface="Arial" panose="020B0604020202020204" pitchFamily="34" charset="0"/>
                          <a:ea typeface="+mn-ea"/>
                          <a:cs typeface="Arial" panose="020B0604020202020204" pitchFamily="34" charset="0"/>
                        </a:rPr>
                        <a:t>Red Limit</a:t>
                      </a:r>
                      <a:endParaRPr lang="en-US" sz="9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41753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Material Operational Risk Events</a:t>
                      </a:r>
                      <a:endParaRPr lang="en-US" sz="900" b="0" i="0" kern="1200" baseline="30000" dirty="0" smtClean="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fontAlgn="b" latinLnBrk="0" hangingPunct="1"/>
                      <a:r>
                        <a:rPr lang="en-US" sz="900" b="1" i="0" kern="1200" dirty="0" smtClean="0">
                          <a:solidFill>
                            <a:schemeClr val="tx1"/>
                          </a:solidFill>
                          <a:latin typeface="Arial" panose="020B0604020202020204" pitchFamily="34" charset="0"/>
                          <a:ea typeface="+mn-ea"/>
                          <a:cs typeface="Arial" panose="020B0604020202020204" pitchFamily="34" charset="0"/>
                        </a:rPr>
                        <a:t>0</a:t>
                      </a:r>
                      <a:endParaRPr lang="en-US" sz="900" b="1" i="0"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fontAlgn="b" latinLnBrk="0" hangingPunct="1"/>
                      <a:r>
                        <a:rPr lang="en-US" sz="900" b="1" i="0" kern="1200" dirty="0" smtClean="0">
                          <a:solidFill>
                            <a:schemeClr val="tx1"/>
                          </a:solidFill>
                          <a:latin typeface="Arial" panose="020B0604020202020204" pitchFamily="34" charset="0"/>
                          <a:ea typeface="+mn-ea"/>
                          <a:cs typeface="Arial" panose="020B0604020202020204" pitchFamily="34" charset="0"/>
                        </a:rPr>
                        <a:t>1</a:t>
                      </a:r>
                      <a:endParaRPr lang="en-US" sz="900" b="1" i="0" kern="1200" dirty="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fontAlgn="b" latinLnBrk="0" hangingPunct="1"/>
                      <a:r>
                        <a:rPr lang="en-US" sz="900" b="1" i="0" kern="1200" dirty="0" smtClean="0">
                          <a:solidFill>
                            <a:schemeClr val="tx1"/>
                          </a:solidFill>
                          <a:latin typeface="Arial" panose="020B0604020202020204" pitchFamily="34" charset="0"/>
                          <a:ea typeface="+mn-ea"/>
                          <a:cs typeface="Arial" panose="020B0604020202020204" pitchFamily="34" charset="0"/>
                        </a:rPr>
                        <a:t>0</a:t>
                      </a:r>
                      <a:endParaRPr lang="en-US" sz="900" b="1" i="0" kern="1200" dirty="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r>
                        <a:rPr lang="en-US" sz="900" dirty="0" smtClean="0">
                          <a:latin typeface="Arial" panose="020B0604020202020204" pitchFamily="34" charset="0"/>
                          <a:cs typeface="Arial" panose="020B0604020202020204" pitchFamily="34" charset="0"/>
                        </a:rPr>
                        <a:t>N/A</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r>
                        <a:rPr lang="en-US" sz="900" dirty="0" smtClean="0">
                          <a:latin typeface="Arial" panose="020B0604020202020204" pitchFamily="34" charset="0"/>
                          <a:cs typeface="Arial" panose="020B0604020202020204" pitchFamily="34" charset="0"/>
                        </a:rPr>
                        <a:t>&gt;0</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8288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s-PR"/>
                    </a:p>
                  </a:txBody>
                  <a:tcPr/>
                </a:tc>
                <a:tc gridSpan="6">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marR="45720">
                    <a:lnL w="9525" cap="flat" cmpd="sng" algn="ctr">
                      <a:solidFill>
                        <a:sysClr val="window" lastClr="FFFFFF"/>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dirty="0" smtClean="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1753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s-PR"/>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1" dirty="0" smtClean="0">
                          <a:solidFill>
                            <a:srgbClr val="FF0000"/>
                          </a:solidFill>
                          <a:latin typeface="Arial" panose="020B0604020202020204" pitchFamily="34" charset="0"/>
                          <a:cs typeface="Arial" panose="020B0604020202020204" pitchFamily="34" charset="0"/>
                        </a:rPr>
                        <a:t>Metrics (Quarterly)</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fontAlgn="b" latinLnBrk="0" hangingPunct="1"/>
                      <a:endParaRPr lang="en-US" sz="900" b="1" i="0"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fontAlgn="b" latinLnBrk="0" hangingPunct="1"/>
                      <a:r>
                        <a:rPr lang="en-US" sz="900" b="1" i="0" kern="1200" dirty="0" smtClean="0">
                          <a:solidFill>
                            <a:schemeClr val="tx1"/>
                          </a:solidFill>
                          <a:latin typeface="Arial" panose="020B0604020202020204" pitchFamily="34" charset="0"/>
                          <a:ea typeface="+mn-ea"/>
                          <a:cs typeface="Arial" panose="020B0604020202020204" pitchFamily="34" charset="0"/>
                        </a:rPr>
                        <a:t>2Q16</a:t>
                      </a:r>
                      <a:endParaRPr lang="en-US" sz="900" b="1" i="0" kern="1200" dirty="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fontAlgn="b" latinLnBrk="0" hangingPunct="1"/>
                      <a:r>
                        <a:rPr lang="en-US" sz="900" b="1" i="0" kern="1200" dirty="0" smtClean="0">
                          <a:solidFill>
                            <a:schemeClr val="tx1"/>
                          </a:solidFill>
                          <a:latin typeface="Arial" panose="020B0604020202020204" pitchFamily="34" charset="0"/>
                          <a:ea typeface="+mn-ea"/>
                          <a:cs typeface="Arial" panose="020B0604020202020204" pitchFamily="34" charset="0"/>
                        </a:rPr>
                        <a:t>1Q16</a:t>
                      </a:r>
                      <a:endParaRPr lang="en-US" sz="900" b="1" i="0" kern="1200" dirty="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tx1"/>
                          </a:solidFill>
                          <a:latin typeface="Arial" panose="020B0604020202020204" pitchFamily="34" charset="0"/>
                          <a:ea typeface="+mn-ea"/>
                          <a:cs typeface="Arial" panose="020B0604020202020204" pitchFamily="34" charset="0"/>
                        </a:rPr>
                        <a:t>Amber Limit</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bg1"/>
                          </a:solidFill>
                          <a:latin typeface="Arial" panose="020B0604020202020204" pitchFamily="34" charset="0"/>
                          <a:ea typeface="+mn-ea"/>
                          <a:cs typeface="Arial" panose="020B0604020202020204" pitchFamily="34" charset="0"/>
                        </a:rPr>
                        <a:t>Red Limit</a:t>
                      </a:r>
                      <a:endParaRPr lang="en-US" sz="9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41753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Gross Op. Risk Losses / Gross Margin²</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smtClean="0">
                          <a:solidFill>
                            <a:schemeClr val="tx1"/>
                          </a:solidFill>
                          <a:latin typeface="Arial" panose="020B0604020202020204" pitchFamily="34" charset="0"/>
                          <a:ea typeface="+mn-ea"/>
                          <a:cs typeface="Arial" panose="020B0604020202020204" pitchFamily="34" charset="0"/>
                        </a:rPr>
                        <a:t>0.66%</a:t>
                      </a:r>
                      <a:endParaRPr lang="es-PR"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smtClean="0">
                          <a:solidFill>
                            <a:schemeClr val="tx1"/>
                          </a:solidFill>
                          <a:latin typeface="Arial" panose="020B0604020202020204" pitchFamily="34" charset="0"/>
                          <a:ea typeface="+mn-ea"/>
                          <a:cs typeface="Arial" panose="020B0604020202020204" pitchFamily="34" charset="0"/>
                        </a:rPr>
                        <a:t>0.49%</a:t>
                      </a:r>
                      <a:endParaRPr lang="es-PR"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r>
                        <a:rPr lang="en-US" sz="900" dirty="0" smtClean="0">
                          <a:latin typeface="Arial" panose="020B0604020202020204" pitchFamily="34" charset="0"/>
                          <a:cs typeface="Arial" panose="020B0604020202020204" pitchFamily="34" charset="0"/>
                        </a:rPr>
                        <a:t>≥0.71%</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≥0.88%</a:t>
                      </a: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bl>
          </a:graphicData>
        </a:graphic>
      </p:graphicFrame>
      <p:sp>
        <p:nvSpPr>
          <p:cNvPr id="4" name="Footnote"/>
          <p:cNvSpPr/>
          <p:nvPr/>
        </p:nvSpPr>
        <p:spPr bwMode="auto">
          <a:xfrm>
            <a:off x="360948" y="6064180"/>
            <a:ext cx="847825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0" lvl="1"/>
            <a:r>
              <a:rPr lang="en-US" sz="800" baseline="30000" dirty="0" smtClean="0">
                <a:solidFill>
                  <a:schemeClr val="tx1">
                    <a:lumMod val="65000"/>
                    <a:lumOff val="35000"/>
                  </a:schemeClr>
                </a:solidFill>
                <a:latin typeface="Arial" panose="020B0604020202020204" pitchFamily="34" charset="0"/>
                <a:cs typeface="Arial" panose="020B0604020202020204" pitchFamily="34" charset="0"/>
                <a:sym typeface="Arial"/>
              </a:rPr>
              <a:t>1 </a:t>
            </a:r>
            <a:r>
              <a:rPr lang="en-US" sz="800" dirty="0" smtClean="0">
                <a:solidFill>
                  <a:schemeClr val="tx1">
                    <a:lumMod val="65000"/>
                    <a:lumOff val="35000"/>
                  </a:schemeClr>
                </a:solidFill>
                <a:latin typeface="Arial" panose="020B0604020202020204" pitchFamily="34" charset="0"/>
                <a:cs typeface="Arial" panose="020B0604020202020204" pitchFamily="34" charset="0"/>
              </a:rPr>
              <a:t>Results </a:t>
            </a:r>
            <a:r>
              <a:rPr lang="en-US" sz="800" dirty="0">
                <a:solidFill>
                  <a:schemeClr val="tx1">
                    <a:lumMod val="65000"/>
                    <a:lumOff val="35000"/>
                  </a:schemeClr>
                </a:solidFill>
                <a:latin typeface="Arial" panose="020B0604020202020204" pitchFamily="34" charset="0"/>
                <a:cs typeface="Arial" panose="020B0604020202020204" pitchFamily="34" charset="0"/>
              </a:rPr>
              <a:t>are T-1 pending </a:t>
            </a:r>
            <a:r>
              <a:rPr lang="en-US" sz="800" dirty="0" smtClean="0">
                <a:solidFill>
                  <a:schemeClr val="tx1">
                    <a:lumMod val="65000"/>
                    <a:lumOff val="35000"/>
                  </a:schemeClr>
                </a:solidFill>
                <a:latin typeface="Arial" panose="020B0604020202020204" pitchFamily="34" charset="0"/>
                <a:cs typeface="Arial" panose="020B0604020202020204" pitchFamily="34" charset="0"/>
              </a:rPr>
              <a:t>ALCO</a:t>
            </a:r>
          </a:p>
          <a:p>
            <a:pPr marL="0" lvl="1"/>
            <a:r>
              <a:rPr lang="en-US" sz="800" dirty="0" smtClean="0">
                <a:solidFill>
                  <a:schemeClr val="tx1">
                    <a:lumMod val="65000"/>
                    <a:lumOff val="35000"/>
                  </a:schemeClr>
                </a:solidFill>
                <a:latin typeface="Arial" panose="020B0604020202020204" pitchFamily="34" charset="0"/>
                <a:cs typeface="Arial" panose="020B0604020202020204" pitchFamily="34" charset="0"/>
              </a:rPr>
              <a:t>²Figures does not include SSLLC; otherwise result would be 9.46%.</a:t>
            </a:r>
            <a:endParaRPr lang="en-US" sz="800" baseline="-25000" dirty="0" smtClean="0">
              <a:solidFill>
                <a:schemeClr val="tx1">
                  <a:lumMod val="65000"/>
                  <a:lumOff val="35000"/>
                </a:schemeClr>
              </a:solidFill>
              <a:latin typeface="Arial" panose="020B0604020202020204" pitchFamily="34" charset="0"/>
              <a:cs typeface="Arial" panose="020B0604020202020204" pitchFamily="34" charset="0"/>
              <a:sym typeface="Arial"/>
            </a:endParaRPr>
          </a:p>
        </p:txBody>
      </p:sp>
      <p:sp>
        <p:nvSpPr>
          <p:cNvPr id="5" name="Slide Number Placeholder 3"/>
          <p:cNvSpPr txBox="1">
            <a:spLocks/>
          </p:cNvSpPr>
          <p:nvPr/>
        </p:nvSpPr>
        <p:spPr>
          <a:xfrm>
            <a:off x="8149015" y="99783"/>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20</a:t>
            </a:fld>
            <a:endParaRPr lang="es-ES_tradnl" sz="1200" b="1" dirty="0">
              <a:solidFill>
                <a:srgbClr val="FF0000"/>
              </a:solidFill>
              <a:latin typeface="Arial"/>
              <a:cs typeface="Arial"/>
            </a:endParaRPr>
          </a:p>
        </p:txBody>
      </p:sp>
    </p:spTree>
    <p:extLst>
      <p:ext uri="{BB962C8B-B14F-4D97-AF65-F5344CB8AC3E}">
        <p14:creationId xmlns:p14="http://schemas.microsoft.com/office/powerpoint/2010/main" val="15083961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54000" y="248488"/>
            <a:ext cx="8890000" cy="461665"/>
          </a:xfrm>
          <a:prstGeom prst="rect">
            <a:avLst/>
          </a:prstGeom>
          <a:noFill/>
        </p:spPr>
        <p:txBody>
          <a:bodyPr wrap="square" rtlCol="0">
            <a:spAutoFit/>
          </a:bodyPr>
          <a:lstStyle/>
          <a:p>
            <a:r>
              <a:rPr lang="en-US" b="1" dirty="0"/>
              <a:t>3</a:t>
            </a:r>
            <a:r>
              <a:rPr lang="en-US" b="1" dirty="0" smtClean="0"/>
              <a:t>. SBC Risk Appetite </a:t>
            </a:r>
            <a:r>
              <a:rPr lang="en-US" b="1" dirty="0"/>
              <a:t>Statement </a:t>
            </a:r>
            <a:r>
              <a:rPr lang="en-US" b="1" dirty="0" smtClean="0"/>
              <a:t>– Amber and Red metrics</a:t>
            </a:r>
            <a:endParaRPr lang="en-US" b="1" dirty="0"/>
          </a:p>
        </p:txBody>
      </p:sp>
      <p:graphicFrame>
        <p:nvGraphicFramePr>
          <p:cNvPr id="7" name="Table 6"/>
          <p:cNvGraphicFramePr>
            <a:graphicFrameLocks noGrp="1"/>
          </p:cNvGraphicFramePr>
          <p:nvPr>
            <p:extLst>
              <p:ext uri="{D42A27DB-BD31-4B8C-83A1-F6EECF244321}">
                <p14:modId xmlns:p14="http://schemas.microsoft.com/office/powerpoint/2010/main" val="583509357"/>
              </p:ext>
            </p:extLst>
          </p:nvPr>
        </p:nvGraphicFramePr>
        <p:xfrm>
          <a:off x="316983" y="504825"/>
          <a:ext cx="8260279" cy="1764030"/>
        </p:xfrm>
        <a:graphic>
          <a:graphicData uri="http://schemas.openxmlformats.org/drawingml/2006/table">
            <a:tbl>
              <a:tblPr firstRow="1" bandRow="1"/>
              <a:tblGrid>
                <a:gridCol w="744066"/>
                <a:gridCol w="845389"/>
                <a:gridCol w="2066729"/>
                <a:gridCol w="920819"/>
                <a:gridCol w="920819"/>
                <a:gridCol w="920819"/>
                <a:gridCol w="920819"/>
                <a:gridCol w="920819"/>
              </a:tblGrid>
              <a:tr h="340653">
                <a:tc gridSpan="8">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45720" marR="45720" anchor="ctr">
                    <a:lnL>
                      <a:noFill/>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indent="0" algn="ctr" defTabSz="457200" rtl="0" eaLnBrk="1" latinLnBrk="0" hangingPunct="1">
                        <a:buFont typeface="Arial" panose="020B0604020202020204" pitchFamily="34" charset="0"/>
                        <a:buNone/>
                      </a:pP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indent="0" algn="ctr" defTabSz="457200" rtl="0" eaLnBrk="1" latinLnBrk="0" hangingPunct="1">
                        <a:buFont typeface="Arial" panose="020B0604020202020204" pitchFamily="34" charset="0"/>
                        <a:buNone/>
                      </a:pPr>
                      <a:endParaRPr lang="en-US" sz="9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r>
              <a:tr h="36537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900" b="1" dirty="0" smtClean="0">
                          <a:solidFill>
                            <a:srgbClr val="FF0000"/>
                          </a:solidFill>
                          <a:latin typeface="Arial" panose="020B0604020202020204" pitchFamily="34" charset="0"/>
                          <a:cs typeface="Arial" panose="020B0604020202020204" pitchFamily="34" charset="0"/>
                        </a:rPr>
                        <a:t>Entity</a:t>
                      </a:r>
                      <a:r>
                        <a:rPr lang="en-US" sz="900" b="1" baseline="0" dirty="0" smtClean="0">
                          <a:solidFill>
                            <a:srgbClr val="FF0000"/>
                          </a:solidFill>
                          <a:latin typeface="Arial" panose="020B0604020202020204" pitchFamily="34" charset="0"/>
                          <a:cs typeface="Arial" panose="020B0604020202020204" pitchFamily="34" charset="0"/>
                        </a:rPr>
                        <a:t> / </a:t>
                      </a:r>
                      <a:r>
                        <a:rPr lang="en-US" sz="900" b="1" dirty="0" smtClean="0">
                          <a:solidFill>
                            <a:srgbClr val="FF0000"/>
                          </a:solidFill>
                          <a:latin typeface="Arial" panose="020B0604020202020204" pitchFamily="34" charset="0"/>
                          <a:cs typeface="Arial" panose="020B0604020202020204" pitchFamily="34" charset="0"/>
                        </a:rPr>
                        <a:t>portfolio</a:t>
                      </a:r>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a:no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900" b="1" dirty="0" smtClean="0">
                          <a:solidFill>
                            <a:srgbClr val="FF0000"/>
                          </a:solidFill>
                          <a:latin typeface="Arial" panose="020B0604020202020204" pitchFamily="34" charset="0"/>
                          <a:cs typeface="Arial" panose="020B0604020202020204" pitchFamily="34" charset="0"/>
                        </a:rPr>
                        <a:t>Risk Type</a:t>
                      </a:r>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900" b="1" dirty="0" smtClean="0">
                          <a:solidFill>
                            <a:srgbClr val="FF0000"/>
                          </a:solidFill>
                          <a:latin typeface="Arial" panose="020B0604020202020204" pitchFamily="34" charset="0"/>
                          <a:cs typeface="Arial" panose="020B0604020202020204" pitchFamily="34" charset="0"/>
                        </a:rPr>
                        <a:t>Metrics</a:t>
                      </a:r>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baseline="0" dirty="0" smtClean="0">
                          <a:solidFill>
                            <a:schemeClr val="tx1"/>
                          </a:solidFill>
                          <a:latin typeface="Arial" panose="020B0604020202020204" pitchFamily="34" charset="0"/>
                          <a:ea typeface="+mn-ea"/>
                          <a:cs typeface="Arial" panose="020B0604020202020204" pitchFamily="34" charset="0"/>
                        </a:rPr>
                        <a:t>Jun 16</a:t>
                      </a:r>
                      <a:r>
                        <a:rPr lang="en-US" sz="900" b="1" kern="1200" dirty="0" smtClean="0">
                          <a:solidFill>
                            <a:schemeClr val="tx1"/>
                          </a:solidFill>
                          <a:latin typeface="Arial" panose="020B0604020202020204" pitchFamily="34" charset="0"/>
                          <a:ea typeface="+mn-ea"/>
                          <a:cs typeface="Arial" panose="020B0604020202020204" pitchFamily="34" charset="0"/>
                        </a:rPr>
                        <a:t> </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baseline="0" dirty="0" smtClean="0">
                          <a:solidFill>
                            <a:schemeClr val="tx1"/>
                          </a:solidFill>
                          <a:latin typeface="Arial" panose="020B0604020202020204" pitchFamily="34" charset="0"/>
                          <a:ea typeface="+mn-ea"/>
                          <a:cs typeface="Arial" panose="020B0604020202020204" pitchFamily="34" charset="0"/>
                        </a:rPr>
                        <a:t>May 16</a:t>
                      </a:r>
                      <a:r>
                        <a:rPr lang="en-US" sz="900" b="1" kern="1200" dirty="0" smtClean="0">
                          <a:solidFill>
                            <a:schemeClr val="tx1"/>
                          </a:solidFill>
                          <a:latin typeface="Arial" panose="020B0604020202020204" pitchFamily="34" charset="0"/>
                          <a:ea typeface="+mn-ea"/>
                          <a:cs typeface="Arial" panose="020B0604020202020204" pitchFamily="34" charset="0"/>
                        </a:rPr>
                        <a:t> </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dirty="0" smtClean="0">
                          <a:solidFill>
                            <a:schemeClr val="tx1"/>
                          </a:solidFill>
                          <a:latin typeface="Arial" panose="020B0604020202020204" pitchFamily="34" charset="0"/>
                          <a:ea typeface="+mn-ea"/>
                          <a:cs typeface="Arial" panose="020B0604020202020204" pitchFamily="34" charset="0"/>
                        </a:rPr>
                        <a:t>Apr 16</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lumMod val="95000"/>
                        </a:sysClr>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tx1"/>
                          </a:solidFill>
                          <a:latin typeface="Arial" panose="020B0604020202020204" pitchFamily="34" charset="0"/>
                          <a:ea typeface="+mn-ea"/>
                          <a:cs typeface="Arial" panose="020B0604020202020204" pitchFamily="34" charset="0"/>
                        </a:rPr>
                        <a:t>Amber Limit</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bg1"/>
                          </a:solidFill>
                          <a:latin typeface="Arial" panose="020B0604020202020204" pitchFamily="34" charset="0"/>
                          <a:ea typeface="+mn-ea"/>
                          <a:cs typeface="Arial" panose="020B0604020202020204" pitchFamily="34" charset="0"/>
                        </a:rPr>
                        <a:t>Red Limit</a:t>
                      </a:r>
                      <a:endParaRPr lang="en-US" sz="9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41753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Bancorp</a:t>
                      </a: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1" dirty="0" smtClean="0">
                          <a:solidFill>
                            <a:schemeClr val="tx1"/>
                          </a:solidFill>
                          <a:latin typeface="Arial" panose="020B0604020202020204" pitchFamily="34" charset="0"/>
                          <a:cs typeface="Arial" panose="020B0604020202020204" pitchFamily="34" charset="0"/>
                        </a:rPr>
                        <a:t>Model</a:t>
                      </a:r>
                      <a:r>
                        <a:rPr lang="en-US" sz="900" b="1" baseline="0" dirty="0" smtClean="0">
                          <a:solidFill>
                            <a:schemeClr val="tx1"/>
                          </a:solidFill>
                          <a:latin typeface="Arial" panose="020B0604020202020204" pitchFamily="34" charset="0"/>
                          <a:cs typeface="Arial" panose="020B0604020202020204" pitchFamily="34" charset="0"/>
                        </a:rPr>
                        <a:t> </a:t>
                      </a:r>
                      <a:r>
                        <a:rPr lang="en-US" sz="900" b="1" dirty="0" smtClean="0">
                          <a:solidFill>
                            <a:schemeClr val="tx1"/>
                          </a:solidFill>
                          <a:latin typeface="Arial" panose="020B0604020202020204" pitchFamily="34" charset="0"/>
                          <a:cs typeface="Arial" panose="020B0604020202020204" pitchFamily="34" charset="0"/>
                        </a:rPr>
                        <a:t>Risk</a:t>
                      </a:r>
                    </a:p>
                  </a:txBody>
                  <a:tcPr marL="45720" marR="45720" anchor="ctr">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Legacy Tier 1 Models in Production w/o Appropriate Approval</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2</a:t>
                      </a: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2</a:t>
                      </a: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2</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r>
                        <a:rPr lang="en-US" sz="900" dirty="0" smtClean="0">
                          <a:latin typeface="Arial" panose="020B0604020202020204" pitchFamily="34" charset="0"/>
                          <a:cs typeface="Arial" panose="020B0604020202020204" pitchFamily="34" charset="0"/>
                        </a:rPr>
                        <a:t>N/A</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r>
                        <a:rPr lang="en-US" sz="900" dirty="0" smtClean="0">
                          <a:latin typeface="Arial" panose="020B0604020202020204" pitchFamily="34" charset="0"/>
                          <a:cs typeface="Arial" panose="020B0604020202020204" pitchFamily="34" charset="0"/>
                        </a:rPr>
                        <a:t>Until Q1 2017 &gt;2+Q1 2017 &gt;0</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1753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1" dirty="0" smtClean="0">
                          <a:solidFill>
                            <a:schemeClr val="tx1"/>
                          </a:solidFill>
                          <a:latin typeface="Arial" panose="020B0604020202020204" pitchFamily="34" charset="0"/>
                          <a:cs typeface="Arial" panose="020B0604020202020204" pitchFamily="34" charset="0"/>
                        </a:rPr>
                        <a:t>Compliance</a:t>
                      </a:r>
                      <a:r>
                        <a:rPr lang="en-US" sz="900" b="1" baseline="0" dirty="0" smtClean="0">
                          <a:solidFill>
                            <a:schemeClr val="tx1"/>
                          </a:solidFill>
                          <a:latin typeface="Arial" panose="020B0604020202020204" pitchFamily="34" charset="0"/>
                          <a:cs typeface="Arial" panose="020B0604020202020204" pitchFamily="34" charset="0"/>
                        </a:rPr>
                        <a:t> &amp; Reputational</a:t>
                      </a:r>
                      <a:r>
                        <a:rPr lang="en-US" sz="900" b="1" dirty="0" smtClean="0">
                          <a:solidFill>
                            <a:schemeClr val="tx1"/>
                          </a:solidFill>
                          <a:latin typeface="Arial" panose="020B0604020202020204" pitchFamily="34" charset="0"/>
                          <a:cs typeface="Arial" panose="020B0604020202020204" pitchFamily="34" charset="0"/>
                        </a:rPr>
                        <a:t> Risk</a:t>
                      </a:r>
                    </a:p>
                  </a:txBody>
                  <a:tcPr marL="45720" marR="45720" anchor="ctr">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Open MRIAs or equivalent regulatory matters Requiring Immediate Attention</a:t>
                      </a:r>
                      <a:endParaRPr lang="en-US" sz="900" b="0" i="0" kern="1200" baseline="30000" dirty="0" smtClean="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fontAlgn="b" latinLnBrk="0" hangingPunct="1"/>
                      <a:r>
                        <a:rPr lang="en-US" sz="900" b="1" i="0" kern="1200" dirty="0" smtClean="0">
                          <a:solidFill>
                            <a:schemeClr val="tx1"/>
                          </a:solidFill>
                          <a:latin typeface="Arial" panose="020B0604020202020204" pitchFamily="34" charset="0"/>
                          <a:ea typeface="+mn-ea"/>
                          <a:cs typeface="Arial" panose="020B0604020202020204" pitchFamily="34" charset="0"/>
                        </a:rPr>
                        <a:t>0</a:t>
                      </a:r>
                      <a:endParaRPr lang="en-US" sz="900" b="1" i="0"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fontAlgn="b" latinLnBrk="0" hangingPunct="1"/>
                      <a:r>
                        <a:rPr lang="en-US" sz="900" b="1" i="0" kern="1200" dirty="0" smtClean="0">
                          <a:solidFill>
                            <a:schemeClr val="tx1"/>
                          </a:solidFill>
                          <a:latin typeface="Arial" panose="020B0604020202020204" pitchFamily="34" charset="0"/>
                          <a:ea typeface="+mn-ea"/>
                          <a:cs typeface="Arial" panose="020B0604020202020204" pitchFamily="34" charset="0"/>
                        </a:rPr>
                        <a:t>0</a:t>
                      </a:r>
                      <a:endParaRPr lang="en-US" sz="900" b="1" i="0" kern="1200" dirty="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fontAlgn="b" latinLnBrk="0" hangingPunct="1"/>
                      <a:r>
                        <a:rPr lang="en-US" sz="900" b="1" i="0" kern="1200" dirty="0" smtClean="0">
                          <a:solidFill>
                            <a:schemeClr val="tx1"/>
                          </a:solidFill>
                          <a:latin typeface="Arial" panose="020B0604020202020204" pitchFamily="34" charset="0"/>
                          <a:ea typeface="+mn-ea"/>
                          <a:cs typeface="Arial" panose="020B0604020202020204" pitchFamily="34" charset="0"/>
                        </a:rPr>
                        <a:t>0</a:t>
                      </a:r>
                      <a:endParaRPr lang="en-US" sz="900" b="1" i="0" kern="1200" dirty="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fontAlgn="b" latinLnBrk="0" hangingPunct="1"/>
                      <a:r>
                        <a:rPr lang="en-US" sz="900" b="0" i="0" kern="1200" dirty="0" smtClean="0">
                          <a:solidFill>
                            <a:schemeClr val="tx1"/>
                          </a:solidFill>
                          <a:latin typeface="Arial" panose="020B0604020202020204" pitchFamily="34" charset="0"/>
                          <a:ea typeface="+mn-ea"/>
                          <a:cs typeface="Arial" panose="020B0604020202020204" pitchFamily="34" charset="0"/>
                        </a:rPr>
                        <a:t>N/A</a:t>
                      </a:r>
                      <a:endParaRPr lang="en-US" sz="900" b="0" i="0"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b"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&gt;0</a:t>
                      </a: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bl>
          </a:graphicData>
        </a:graphic>
      </p:graphicFrame>
      <p:sp>
        <p:nvSpPr>
          <p:cNvPr id="4" name="Slide Number Placeholder 3"/>
          <p:cNvSpPr txBox="1">
            <a:spLocks/>
          </p:cNvSpPr>
          <p:nvPr/>
        </p:nvSpPr>
        <p:spPr>
          <a:xfrm>
            <a:off x="8149015" y="99783"/>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21</a:t>
            </a:fld>
            <a:endParaRPr lang="es-ES_tradnl" sz="1200" b="1" dirty="0">
              <a:solidFill>
                <a:srgbClr val="FF0000"/>
              </a:solidFill>
              <a:latin typeface="Arial"/>
              <a:cs typeface="Arial"/>
            </a:endParaRPr>
          </a:p>
        </p:txBody>
      </p:sp>
    </p:spTree>
    <p:extLst>
      <p:ext uri="{BB962C8B-B14F-4D97-AF65-F5344CB8AC3E}">
        <p14:creationId xmlns:p14="http://schemas.microsoft.com/office/powerpoint/2010/main" val="23934218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54000" y="248488"/>
            <a:ext cx="8890000" cy="461665"/>
          </a:xfrm>
          <a:prstGeom prst="rect">
            <a:avLst/>
          </a:prstGeom>
          <a:noFill/>
        </p:spPr>
        <p:txBody>
          <a:bodyPr wrap="square" rtlCol="0">
            <a:spAutoFit/>
          </a:bodyPr>
          <a:lstStyle/>
          <a:p>
            <a:r>
              <a:rPr lang="en-US" b="1" dirty="0"/>
              <a:t>4</a:t>
            </a:r>
            <a:r>
              <a:rPr lang="en-US" b="1" dirty="0" smtClean="0"/>
              <a:t>. BSPR Risk Scorecard – Limit Breaches</a:t>
            </a:r>
            <a:endParaRPr lang="en-US" b="1" dirty="0"/>
          </a:p>
        </p:txBody>
      </p:sp>
      <p:graphicFrame>
        <p:nvGraphicFramePr>
          <p:cNvPr id="7" name="Table 6"/>
          <p:cNvGraphicFramePr>
            <a:graphicFrameLocks noGrp="1"/>
          </p:cNvGraphicFramePr>
          <p:nvPr>
            <p:extLst>
              <p:ext uri="{D42A27DB-BD31-4B8C-83A1-F6EECF244321}">
                <p14:modId xmlns:p14="http://schemas.microsoft.com/office/powerpoint/2010/main" val="3081844778"/>
              </p:ext>
            </p:extLst>
          </p:nvPr>
        </p:nvGraphicFramePr>
        <p:xfrm>
          <a:off x="316986" y="504825"/>
          <a:ext cx="8522214" cy="5552733"/>
        </p:xfrm>
        <a:graphic>
          <a:graphicData uri="http://schemas.openxmlformats.org/drawingml/2006/table">
            <a:tbl>
              <a:tblPr firstRow="1" bandRow="1"/>
              <a:tblGrid>
                <a:gridCol w="663918"/>
                <a:gridCol w="974071"/>
                <a:gridCol w="1143000"/>
                <a:gridCol w="762000"/>
                <a:gridCol w="724211"/>
                <a:gridCol w="685800"/>
                <a:gridCol w="533400"/>
                <a:gridCol w="457200"/>
                <a:gridCol w="2578614"/>
              </a:tblGrid>
              <a:tr h="340653">
                <a:tc gridSpan="8">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45720" marR="45720" anchor="ctr">
                    <a:lnL>
                      <a:noFill/>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indent="0" algn="ctr" defTabSz="457200" rtl="0" eaLnBrk="1" latinLnBrk="0" hangingPunct="1">
                        <a:buFont typeface="Arial" panose="020B0604020202020204" pitchFamily="34" charset="0"/>
                        <a:buNone/>
                      </a:pP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indent="0" algn="ctr" defTabSz="457200" rtl="0" eaLnBrk="1" latinLnBrk="0" hangingPunct="1">
                        <a:buFont typeface="Arial" panose="020B0604020202020204" pitchFamily="34" charset="0"/>
                        <a:buNone/>
                      </a:pPr>
                      <a:endParaRPr lang="en-US" sz="9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45720" marR="45720" anchor="ctr">
                    <a:lnL>
                      <a:noFill/>
                    </a:lnL>
                    <a:lnR w="12700" cap="flat" cmpd="sng" algn="ctr">
                      <a:solidFill>
                        <a:sysClr val="window" lastClr="FFFFFF"/>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36537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900" b="1" dirty="0" smtClean="0">
                          <a:solidFill>
                            <a:srgbClr val="FF0000"/>
                          </a:solidFill>
                          <a:latin typeface="Arial" panose="020B0604020202020204" pitchFamily="34" charset="0"/>
                          <a:cs typeface="Arial" panose="020B0604020202020204" pitchFamily="34" charset="0"/>
                        </a:rPr>
                        <a:t>Entity</a:t>
                      </a:r>
                      <a:r>
                        <a:rPr lang="en-US" sz="900" b="1" baseline="0" dirty="0" smtClean="0">
                          <a:solidFill>
                            <a:srgbClr val="FF0000"/>
                          </a:solidFill>
                          <a:latin typeface="Arial" panose="020B0604020202020204" pitchFamily="34" charset="0"/>
                          <a:cs typeface="Arial" panose="020B0604020202020204" pitchFamily="34" charset="0"/>
                        </a:rPr>
                        <a:t> / </a:t>
                      </a:r>
                      <a:r>
                        <a:rPr lang="en-US" sz="900" b="1" dirty="0" smtClean="0">
                          <a:solidFill>
                            <a:srgbClr val="FF0000"/>
                          </a:solidFill>
                          <a:latin typeface="Arial" panose="020B0604020202020204" pitchFamily="34" charset="0"/>
                          <a:cs typeface="Arial" panose="020B0604020202020204" pitchFamily="34" charset="0"/>
                        </a:rPr>
                        <a:t>portfolio</a:t>
                      </a:r>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a:no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900" b="1" dirty="0" smtClean="0">
                          <a:solidFill>
                            <a:srgbClr val="FF0000"/>
                          </a:solidFill>
                          <a:latin typeface="Arial" panose="020B0604020202020204" pitchFamily="34" charset="0"/>
                          <a:cs typeface="Arial" panose="020B0604020202020204" pitchFamily="34" charset="0"/>
                        </a:rPr>
                        <a:t>Risk Type</a:t>
                      </a:r>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900" b="1" dirty="0" smtClean="0">
                          <a:solidFill>
                            <a:srgbClr val="FF0000"/>
                          </a:solidFill>
                          <a:latin typeface="Arial" panose="020B0604020202020204" pitchFamily="34" charset="0"/>
                          <a:cs typeface="Arial" panose="020B0604020202020204" pitchFamily="34" charset="0"/>
                        </a:rPr>
                        <a:t>Metrics</a:t>
                      </a:r>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baseline="0" dirty="0" smtClean="0">
                          <a:solidFill>
                            <a:schemeClr val="tx1"/>
                          </a:solidFill>
                          <a:latin typeface="Arial" panose="020B0604020202020204" pitchFamily="34" charset="0"/>
                          <a:ea typeface="+mn-ea"/>
                          <a:cs typeface="Arial" panose="020B0604020202020204" pitchFamily="34" charset="0"/>
                        </a:rPr>
                        <a:t>Jun 16</a:t>
                      </a:r>
                      <a:r>
                        <a:rPr lang="en-US" sz="900" b="1" kern="1200" dirty="0" smtClean="0">
                          <a:solidFill>
                            <a:schemeClr val="tx1"/>
                          </a:solidFill>
                          <a:latin typeface="Arial" panose="020B0604020202020204" pitchFamily="34" charset="0"/>
                          <a:ea typeface="+mn-ea"/>
                          <a:cs typeface="Arial" panose="020B0604020202020204" pitchFamily="34" charset="0"/>
                        </a:rPr>
                        <a:t> </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baseline="0" dirty="0" smtClean="0">
                          <a:solidFill>
                            <a:schemeClr val="tx1"/>
                          </a:solidFill>
                          <a:latin typeface="Arial" panose="020B0604020202020204" pitchFamily="34" charset="0"/>
                          <a:ea typeface="+mn-ea"/>
                          <a:cs typeface="Arial" panose="020B0604020202020204" pitchFamily="34" charset="0"/>
                        </a:rPr>
                        <a:t>May 16</a:t>
                      </a:r>
                      <a:r>
                        <a:rPr lang="en-US" sz="900" b="1" kern="1200" dirty="0" smtClean="0">
                          <a:solidFill>
                            <a:schemeClr val="tx1"/>
                          </a:solidFill>
                          <a:latin typeface="Arial" panose="020B0604020202020204" pitchFamily="34" charset="0"/>
                          <a:ea typeface="+mn-ea"/>
                          <a:cs typeface="Arial" panose="020B0604020202020204" pitchFamily="34" charset="0"/>
                        </a:rPr>
                        <a:t> </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dirty="0" smtClean="0">
                          <a:solidFill>
                            <a:schemeClr val="tx1"/>
                          </a:solidFill>
                          <a:latin typeface="Arial" panose="020B0604020202020204" pitchFamily="34" charset="0"/>
                          <a:ea typeface="+mn-ea"/>
                          <a:cs typeface="Arial" panose="020B0604020202020204" pitchFamily="34" charset="0"/>
                        </a:rPr>
                        <a:t>Apr 16</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lumMod val="95000"/>
                        </a:sysClr>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tx1"/>
                          </a:solidFill>
                          <a:latin typeface="Arial" panose="020B0604020202020204" pitchFamily="34" charset="0"/>
                          <a:ea typeface="+mn-ea"/>
                          <a:cs typeface="Arial" panose="020B0604020202020204" pitchFamily="34" charset="0"/>
                        </a:rPr>
                        <a:t>Amber Limit</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bg1"/>
                          </a:solidFill>
                          <a:latin typeface="Arial" panose="020B0604020202020204" pitchFamily="34" charset="0"/>
                          <a:ea typeface="+mn-ea"/>
                          <a:cs typeface="Arial" panose="020B0604020202020204" pitchFamily="34" charset="0"/>
                        </a:rPr>
                        <a:t>Red Limit</a:t>
                      </a:r>
                      <a:endParaRPr lang="en-US" sz="9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indent="0" algn="ctr" defTabSz="457200" rtl="0" eaLnBrk="1" latinLnBrk="0" hangingPunct="1">
                        <a:buFont typeface="Arial" panose="020B0604020202020204" pitchFamily="34" charset="0"/>
                        <a:buNone/>
                      </a:pPr>
                      <a:r>
                        <a:rPr lang="en-US" sz="900" b="1" kern="1200" dirty="0" smtClean="0">
                          <a:solidFill>
                            <a:schemeClr val="bg1"/>
                          </a:solidFill>
                          <a:latin typeface="Arial" panose="020B0604020202020204" pitchFamily="34" charset="0"/>
                          <a:ea typeface="+mn-ea"/>
                          <a:cs typeface="Arial" panose="020B0604020202020204" pitchFamily="34" charset="0"/>
                        </a:rPr>
                        <a:t>Action Plan</a:t>
                      </a:r>
                      <a:endParaRPr lang="en-US" sz="9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12700" cap="flat" cmpd="sng" algn="ctr">
                      <a:solidFill>
                        <a:srgbClr val="FFC000"/>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417537">
                <a:tc rowSpan="5">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BSPR</a:t>
                      </a: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1" dirty="0" smtClean="0">
                          <a:solidFill>
                            <a:schemeClr val="tx1"/>
                          </a:solidFill>
                          <a:latin typeface="Arial" panose="020B0604020202020204" pitchFamily="34" charset="0"/>
                          <a:cs typeface="Arial" panose="020B0604020202020204" pitchFamily="34" charset="0"/>
                        </a:rPr>
                        <a:t>Strategic</a:t>
                      </a:r>
                    </a:p>
                  </a:txBody>
                  <a:tcPr marL="45720" marR="45720" anchor="ctr">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0" kern="1200" dirty="0" smtClean="0">
                          <a:solidFill>
                            <a:schemeClr val="tx1"/>
                          </a:solidFill>
                          <a:latin typeface="Arial" panose="020B0604020202020204" pitchFamily="34" charset="0"/>
                          <a:ea typeface="+mn-ea"/>
                          <a:cs typeface="Arial" panose="020B0604020202020204" pitchFamily="34" charset="0"/>
                        </a:rPr>
                        <a:t>Number of Puerto Rico Public Institutions in Default</a:t>
                      </a:r>
                      <a:endParaRPr lang="en-US" sz="900" b="0" kern="1200" dirty="0">
                        <a:solidFill>
                          <a:schemeClr val="tx1"/>
                        </a:solidFill>
                        <a:latin typeface="Arial" panose="020B0604020202020204" pitchFamily="34" charset="0"/>
                        <a:ea typeface="+mn-ea"/>
                        <a:cs typeface="Arial" panose="020B0604020202020204" pitchFamily="34" charset="0"/>
                      </a:endParaRPr>
                    </a:p>
                  </a:txBody>
                  <a:tcPr marL="45720" marR="45720">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1" kern="1200" dirty="0" smtClean="0">
                          <a:solidFill>
                            <a:schemeClr val="tx1"/>
                          </a:solidFill>
                          <a:latin typeface="Arial" panose="020B0604020202020204" pitchFamily="34" charset="0"/>
                          <a:ea typeface="+mn-ea"/>
                          <a:cs typeface="Arial" panose="020B0604020202020204" pitchFamily="34" charset="0"/>
                        </a:rPr>
                        <a:t>3</a:t>
                      </a: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1" kern="1200" dirty="0" smtClean="0">
                          <a:solidFill>
                            <a:schemeClr val="tx1"/>
                          </a:solidFill>
                          <a:latin typeface="Arial" panose="020B0604020202020204" pitchFamily="34" charset="0"/>
                          <a:ea typeface="+mn-ea"/>
                          <a:cs typeface="Arial" panose="020B0604020202020204" pitchFamily="34" charset="0"/>
                        </a:rPr>
                        <a:t>3</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1" kern="1200" dirty="0" smtClean="0">
                          <a:solidFill>
                            <a:schemeClr val="tx1"/>
                          </a:solidFill>
                          <a:latin typeface="Arial" panose="020B0604020202020204" pitchFamily="34" charset="0"/>
                          <a:ea typeface="+mn-ea"/>
                          <a:cs typeface="Arial" panose="020B0604020202020204" pitchFamily="34" charset="0"/>
                        </a:rPr>
                        <a:t>2</a:t>
                      </a:r>
                    </a:p>
                  </a:txBody>
                  <a:tcPr marL="45720" marR="45720" anchor="ctr">
                    <a:lnL w="12700" cap="flat" cmpd="sng" algn="ctr">
                      <a:solidFill>
                        <a:schemeClr val="bg1"/>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0" kern="1200" dirty="0">
                          <a:solidFill>
                            <a:schemeClr val="tx1"/>
                          </a:solidFill>
                          <a:latin typeface="Arial" panose="020B0604020202020204" pitchFamily="34" charset="0"/>
                          <a:ea typeface="+mn-ea"/>
                          <a:cs typeface="Arial" panose="020B0604020202020204" pitchFamily="34" charset="0"/>
                        </a:rPr>
                        <a:t>-</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0" kern="1200" dirty="0">
                          <a:solidFill>
                            <a:schemeClr val="tx1"/>
                          </a:solidFill>
                          <a:latin typeface="Arial" panose="020B0604020202020204" pitchFamily="34" charset="0"/>
                          <a:ea typeface="+mn-ea"/>
                          <a:cs typeface="Arial" panose="020B0604020202020204" pitchFamily="34" charset="0"/>
                        </a:rPr>
                        <a:t>≥1</a:t>
                      </a: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0" kern="1200" dirty="0" smtClean="0">
                          <a:solidFill>
                            <a:schemeClr val="tx1"/>
                          </a:solidFill>
                          <a:latin typeface="Arial" panose="020B0604020202020204" pitchFamily="34" charset="0"/>
                          <a:ea typeface="+mn-ea"/>
                          <a:cs typeface="Arial" panose="020B0604020202020204" pitchFamily="34" charset="0"/>
                        </a:rPr>
                        <a:t>Close Monitoring of PR Economic Environment</a:t>
                      </a:r>
                      <a:endParaRPr lang="en-US" sz="900" b="0" kern="1200" dirty="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a:noFill/>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1463040">
                <a:tc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0" kern="1200" dirty="0" smtClean="0">
                          <a:solidFill>
                            <a:schemeClr val="tx1"/>
                          </a:solidFill>
                          <a:latin typeface="Arial" panose="020B0604020202020204" pitchFamily="34" charset="0"/>
                          <a:ea typeface="+mn-ea"/>
                          <a:cs typeface="Arial" panose="020B0604020202020204" pitchFamily="34" charset="0"/>
                        </a:rPr>
                        <a:t>Government Events/Actions that could result in a payment capacity reduction or changing in the current debt collection priority legal framework</a:t>
                      </a:r>
                    </a:p>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0" kern="1200" dirty="0" smtClean="0">
                        <a:solidFill>
                          <a:schemeClr val="tx1"/>
                        </a:solidFill>
                        <a:latin typeface="Arial" panose="020B0604020202020204" pitchFamily="34" charset="0"/>
                        <a:ea typeface="+mn-ea"/>
                        <a:cs typeface="Arial" panose="020B0604020202020204" pitchFamily="34" charset="0"/>
                      </a:endParaRPr>
                    </a:p>
                  </a:txBody>
                  <a:tcPr marL="45720" marR="45720">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1" kern="1200" dirty="0" smtClean="0">
                          <a:solidFill>
                            <a:schemeClr val="tx1"/>
                          </a:solidFill>
                          <a:latin typeface="Arial" panose="020B0604020202020204" pitchFamily="34" charset="0"/>
                          <a:ea typeface="+mn-ea"/>
                          <a:cs typeface="Arial" panose="020B0604020202020204" pitchFamily="34" charset="0"/>
                        </a:rPr>
                        <a:t>8</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1" kern="1200" dirty="0" smtClean="0">
                          <a:solidFill>
                            <a:schemeClr val="tx1"/>
                          </a:solidFill>
                          <a:latin typeface="Arial" panose="020B0604020202020204" pitchFamily="34" charset="0"/>
                          <a:ea typeface="+mn-ea"/>
                          <a:cs typeface="Arial" panose="020B0604020202020204" pitchFamily="34" charset="0"/>
                        </a:rPr>
                        <a:t>6</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1" kern="1200" dirty="0" smtClean="0">
                          <a:solidFill>
                            <a:schemeClr val="tx1"/>
                          </a:solidFill>
                          <a:latin typeface="Arial" panose="020B0604020202020204" pitchFamily="34" charset="0"/>
                          <a:ea typeface="+mn-ea"/>
                          <a:cs typeface="Arial" panose="020B0604020202020204" pitchFamily="34" charset="0"/>
                        </a:rPr>
                        <a:t>3</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0" kern="1200" dirty="0">
                          <a:solidFill>
                            <a:schemeClr val="tx1"/>
                          </a:solidFill>
                          <a:latin typeface="Arial" panose="020B0604020202020204" pitchFamily="34" charset="0"/>
                          <a:ea typeface="+mn-ea"/>
                          <a:cs typeface="Arial" panose="020B0604020202020204" pitchFamily="34" charset="0"/>
                        </a:rPr>
                        <a:t>-</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0" kern="1200" dirty="0">
                          <a:solidFill>
                            <a:schemeClr val="tx1"/>
                          </a:solidFill>
                          <a:latin typeface="Arial" panose="020B0604020202020204" pitchFamily="34" charset="0"/>
                          <a:ea typeface="+mn-ea"/>
                          <a:cs typeface="Arial" panose="020B0604020202020204" pitchFamily="34" charset="0"/>
                        </a:rPr>
                        <a:t>≥1</a:t>
                      </a: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0" kern="1200" dirty="0" smtClean="0">
                          <a:solidFill>
                            <a:schemeClr val="tx1"/>
                          </a:solidFill>
                          <a:latin typeface="Arial" panose="020B0604020202020204" pitchFamily="34" charset="0"/>
                          <a:ea typeface="+mn-ea"/>
                          <a:cs typeface="Arial" panose="020B0604020202020204" pitchFamily="34" charset="0"/>
                        </a:rPr>
                        <a:t>Close Monitoring of PR Government Actions.</a:t>
                      </a:r>
                    </a:p>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0" kern="1200" dirty="0" smtClean="0">
                          <a:solidFill>
                            <a:schemeClr val="tx1"/>
                          </a:solidFill>
                          <a:latin typeface="Arial" panose="020B0604020202020204" pitchFamily="34" charset="0"/>
                          <a:ea typeface="+mn-ea"/>
                          <a:cs typeface="Arial" panose="020B0604020202020204" pitchFamily="34" charset="0"/>
                        </a:rPr>
                        <a:t>Deleverage in Public Sector</a:t>
                      </a:r>
                    </a:p>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0" kern="1200" dirty="0" smtClean="0">
                          <a:solidFill>
                            <a:schemeClr val="tx1"/>
                          </a:solidFill>
                          <a:latin typeface="Arial" panose="020B0604020202020204" pitchFamily="34" charset="0"/>
                          <a:ea typeface="+mn-ea"/>
                          <a:cs typeface="Arial" panose="020B0604020202020204" pitchFamily="34" charset="0"/>
                        </a:rPr>
                        <a:t>Contain delinquency</a:t>
                      </a:r>
                    </a:p>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0" kern="1200" dirty="0" smtClean="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a:noFill/>
                    </a:lnR>
                    <a:lnT w="9525" cap="flat" cmpd="sng" algn="ctr">
                      <a:solidFill>
                        <a:sysClr val="window" lastClr="FFFFFF">
                          <a:lumMod val="75000"/>
                        </a:sysClr>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r>
              <a:tr h="329223">
                <a:tc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rowSpan="3">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ctr"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1" kern="1200" dirty="0" smtClean="0">
                          <a:solidFill>
                            <a:schemeClr val="tx1"/>
                          </a:solidFill>
                          <a:latin typeface="Arial" panose="020B0604020202020204" pitchFamily="34" charset="0"/>
                          <a:ea typeface="ＭＳ Ｐゴシック"/>
                          <a:cs typeface="Arial" panose="020B0604020202020204" pitchFamily="34" charset="0"/>
                        </a:rPr>
                        <a:t>Credit Risk</a:t>
                      </a:r>
                    </a:p>
                    <a:p>
                      <a:pPr marL="0" marR="0" lvl="1" indent="0" algn="l" defTabSz="457200" rtl="0" eaLnBrk="1" fontAlgn="ctr"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0" kern="1200" dirty="0" smtClean="0">
                          <a:solidFill>
                            <a:schemeClr val="tx1"/>
                          </a:solidFill>
                          <a:latin typeface="Arial" panose="020B0604020202020204" pitchFamily="34" charset="0"/>
                          <a:ea typeface="+mn-ea"/>
                          <a:cs typeface="Arial" panose="020B0604020202020204" pitchFamily="34" charset="0"/>
                        </a:rPr>
                        <a:t>Deviation of YTD Provisions (as % of budget</a:t>
                      </a:r>
                    </a:p>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0" kern="1200" dirty="0" smtClean="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s-PR" sz="900" b="1" kern="1200" dirty="0" smtClean="0">
                          <a:solidFill>
                            <a:schemeClr val="tx1"/>
                          </a:solidFill>
                          <a:latin typeface="Arial" panose="020B0604020202020204" pitchFamily="34" charset="0"/>
                          <a:ea typeface="+mn-ea"/>
                          <a:cs typeface="Arial" panose="020B0604020202020204" pitchFamily="34" charset="0"/>
                        </a:rPr>
                        <a:t>3%</a:t>
                      </a:r>
                      <a:endParaRPr lang="es-PR" sz="900" b="1"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1" kern="1200" dirty="0">
                          <a:solidFill>
                            <a:schemeClr val="tx1"/>
                          </a:solidFill>
                          <a:latin typeface="Arial" panose="020B0604020202020204" pitchFamily="34" charset="0"/>
                          <a:ea typeface="+mn-ea"/>
                          <a:cs typeface="Arial" panose="020B0604020202020204" pitchFamily="34" charset="0"/>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1" kern="1200" dirty="0">
                          <a:solidFill>
                            <a:schemeClr val="tx1"/>
                          </a:solidFill>
                          <a:latin typeface="Arial" panose="020B0604020202020204" pitchFamily="34" charset="0"/>
                          <a:ea typeface="+mn-ea"/>
                          <a:cs typeface="Arial" panose="020B0604020202020204" pitchFamily="34" charset="0"/>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0" kern="1200" dirty="0">
                          <a:solidFill>
                            <a:schemeClr val="tx1"/>
                          </a:solidFill>
                          <a:latin typeface="Arial" panose="020B0604020202020204" pitchFamily="34" charset="0"/>
                          <a:ea typeface="+mn-ea"/>
                          <a:cs typeface="Arial" panose="020B0604020202020204" pitchFamily="34" charset="0"/>
                        </a:rPr>
                        <a:t> ≥1%</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0" kern="1200" dirty="0">
                          <a:solidFill>
                            <a:schemeClr val="tx1"/>
                          </a:solidFill>
                          <a:latin typeface="Arial" panose="020B0604020202020204" pitchFamily="34" charset="0"/>
                          <a:ea typeface="+mn-ea"/>
                          <a:cs typeface="Arial" panose="020B0604020202020204" pitchFamily="34" charset="0"/>
                        </a:rPr>
                        <a:t>≥15%</a:t>
                      </a: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0" kern="1200" dirty="0" smtClean="0">
                          <a:solidFill>
                            <a:schemeClr val="tx1"/>
                          </a:solidFill>
                          <a:latin typeface="Arial" panose="020B0604020202020204" pitchFamily="34" charset="0"/>
                          <a:ea typeface="+mn-ea"/>
                          <a:cs typeface="Arial" panose="020B0604020202020204" pitchFamily="34" charset="0"/>
                        </a:rPr>
                        <a:t>Recoveries Strategy Meetings held on a monthly basis</a:t>
                      </a:r>
                    </a:p>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0" kern="1200" dirty="0" smtClean="0">
                          <a:solidFill>
                            <a:schemeClr val="tx1"/>
                          </a:solidFill>
                          <a:latin typeface="Arial" panose="020B0604020202020204" pitchFamily="34" charset="0"/>
                          <a:ea typeface="+mn-ea"/>
                          <a:cs typeface="Arial" panose="020B0604020202020204" pitchFamily="34" charset="0"/>
                        </a:rPr>
                        <a:t>Restructuring offerings</a:t>
                      </a:r>
                    </a:p>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0" kern="1200" dirty="0" smtClean="0">
                          <a:solidFill>
                            <a:schemeClr val="tx1"/>
                          </a:solidFill>
                          <a:latin typeface="Arial" panose="020B0604020202020204" pitchFamily="34" charset="0"/>
                          <a:ea typeface="+mn-ea"/>
                          <a:cs typeface="Arial" panose="020B0604020202020204" pitchFamily="34" charset="0"/>
                        </a:rPr>
                        <a:t>Underwriting Policies were strengthen </a:t>
                      </a:r>
                    </a:p>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0" kern="1200" dirty="0" smtClean="0">
                          <a:solidFill>
                            <a:schemeClr val="tx1"/>
                          </a:solidFill>
                          <a:latin typeface="Arial" panose="020B0604020202020204" pitchFamily="34" charset="0"/>
                          <a:ea typeface="+mn-ea"/>
                          <a:cs typeface="Arial" panose="020B0604020202020204" pitchFamily="34" charset="0"/>
                        </a:rPr>
                        <a:t>Request additional collateral</a:t>
                      </a:r>
                    </a:p>
                  </a:txBody>
                  <a:tcPr marL="45720" marR="45720" anchor="ctr">
                    <a:lnL w="9525" cap="flat" cmpd="sng" algn="ctr">
                      <a:solidFill>
                        <a:sysClr val="window" lastClr="FFFFFF">
                          <a:lumMod val="75000"/>
                        </a:sysClr>
                      </a:solidFill>
                      <a:prstDash val="solid"/>
                      <a:round/>
                      <a:headEnd type="none" w="med" len="med"/>
                      <a:tailEnd type="none" w="med" len="med"/>
                    </a:lnL>
                    <a:lnR>
                      <a:noFill/>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365379">
                <a:tc vMerge="1">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sz="900" b="1" dirty="0" smtClean="0">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0" kern="1200" dirty="0">
                          <a:solidFill>
                            <a:schemeClr val="tx1"/>
                          </a:solidFill>
                          <a:latin typeface="Arial" panose="020B0604020202020204" pitchFamily="34" charset="0"/>
                          <a:ea typeface="+mn-ea"/>
                          <a:cs typeface="Arial" panose="020B0604020202020204" pitchFamily="34" charset="0"/>
                        </a:rPr>
                        <a:t>Deviation of YTD Provisions (Corporate criteria) (as % of budget)</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s-PR" sz="900" b="1" kern="1200" dirty="0" smtClean="0">
                          <a:solidFill>
                            <a:schemeClr val="tx1"/>
                          </a:solidFill>
                          <a:latin typeface="Arial" panose="020B0604020202020204" pitchFamily="34" charset="0"/>
                          <a:ea typeface="+mn-ea"/>
                          <a:cs typeface="Arial" panose="020B0604020202020204" pitchFamily="34" charset="0"/>
                        </a:rPr>
                        <a:t>16%</a:t>
                      </a:r>
                      <a:endParaRPr lang="es-PR" sz="900" b="1"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1" kern="1200" dirty="0">
                          <a:solidFill>
                            <a:schemeClr val="tx1"/>
                          </a:solidFill>
                          <a:latin typeface="Arial" panose="020B0604020202020204" pitchFamily="34" charset="0"/>
                          <a:ea typeface="+mn-ea"/>
                          <a:cs typeface="Arial" panose="020B0604020202020204" pitchFamily="34" charset="0"/>
                        </a:rPr>
                        <a:t>23%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1" kern="1200" dirty="0">
                          <a:solidFill>
                            <a:schemeClr val="tx1"/>
                          </a:solidFill>
                          <a:latin typeface="Arial" panose="020B0604020202020204" pitchFamily="34" charset="0"/>
                          <a:ea typeface="+mn-ea"/>
                          <a:cs typeface="Arial" panose="020B0604020202020204" pitchFamily="34" charset="0"/>
                        </a:rPr>
                        <a:t>20%</a:t>
                      </a:r>
                    </a:p>
                  </a:txBody>
                  <a:tcPr marL="0" marR="0" marT="0" marB="0" anchor="ctr">
                    <a:lnL w="12700" cap="flat" cmpd="sng" algn="ctr">
                      <a:solidFill>
                        <a:schemeClr val="bg1"/>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0" kern="1200" dirty="0">
                          <a:solidFill>
                            <a:schemeClr val="tx1"/>
                          </a:solidFill>
                          <a:latin typeface="Arial" panose="020B0604020202020204" pitchFamily="34" charset="0"/>
                          <a:ea typeface="+mn-ea"/>
                          <a:cs typeface="Arial" panose="020B0604020202020204" pitchFamily="34" charset="0"/>
                        </a:rPr>
                        <a:t> ≥1%</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0" kern="1200" dirty="0">
                          <a:solidFill>
                            <a:schemeClr val="tx1"/>
                          </a:solidFill>
                          <a:latin typeface="Arial" panose="020B0604020202020204" pitchFamily="34" charset="0"/>
                          <a:ea typeface="+mn-ea"/>
                          <a:cs typeface="Arial" panose="020B0604020202020204" pitchFamily="34" charset="0"/>
                        </a:rPr>
                        <a:t>≥15%</a:t>
                      </a: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0" kern="1200" dirty="0" smtClean="0">
                          <a:solidFill>
                            <a:schemeClr val="tx1"/>
                          </a:solidFill>
                          <a:latin typeface="Arial" panose="020B0604020202020204" pitchFamily="34" charset="0"/>
                          <a:ea typeface="+mn-ea"/>
                          <a:cs typeface="Arial" panose="020B0604020202020204" pitchFamily="34" charset="0"/>
                        </a:rPr>
                        <a:t>Recoveries Strategy Meetings held on a monthly basis</a:t>
                      </a:r>
                    </a:p>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0" kern="1200" dirty="0" smtClean="0">
                          <a:solidFill>
                            <a:schemeClr val="tx1"/>
                          </a:solidFill>
                          <a:latin typeface="Arial" panose="020B0604020202020204" pitchFamily="34" charset="0"/>
                          <a:ea typeface="+mn-ea"/>
                          <a:cs typeface="Arial" panose="020B0604020202020204" pitchFamily="34" charset="0"/>
                        </a:rPr>
                        <a:t>Restructuring offerings</a:t>
                      </a:r>
                    </a:p>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0" kern="1200" dirty="0" smtClean="0">
                          <a:solidFill>
                            <a:schemeClr val="tx1"/>
                          </a:solidFill>
                          <a:latin typeface="Arial" panose="020B0604020202020204" pitchFamily="34" charset="0"/>
                          <a:ea typeface="+mn-ea"/>
                          <a:cs typeface="Arial" panose="020B0604020202020204" pitchFamily="34" charset="0"/>
                        </a:rPr>
                        <a:t>Underwriting Policies were strengthen </a:t>
                      </a:r>
                    </a:p>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0" kern="1200" dirty="0" smtClean="0">
                          <a:solidFill>
                            <a:schemeClr val="tx1"/>
                          </a:solidFill>
                          <a:latin typeface="Arial" panose="020B0604020202020204" pitchFamily="34" charset="0"/>
                          <a:ea typeface="+mn-ea"/>
                          <a:cs typeface="Arial" panose="020B0604020202020204" pitchFamily="34" charset="0"/>
                        </a:rPr>
                        <a:t>Pending to close forbearance agreement with Betteroads.</a:t>
                      </a:r>
                    </a:p>
                  </a:txBody>
                  <a:tcPr marL="45720" marR="45720">
                    <a:lnL w="9525" cap="flat" cmpd="sng" algn="ctr">
                      <a:solidFill>
                        <a:sysClr val="window" lastClr="FFFFFF">
                          <a:lumMod val="75000"/>
                        </a:sysClr>
                      </a:solidFill>
                      <a:prstDash val="solid"/>
                      <a:round/>
                      <a:headEnd type="none" w="med" len="med"/>
                      <a:tailEnd type="none" w="med" len="med"/>
                    </a:lnL>
                    <a:lnR>
                      <a:noFill/>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365379">
                <a:tc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sz="900" b="1" dirty="0" smtClean="0">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0" kern="1200" dirty="0" smtClean="0">
                          <a:solidFill>
                            <a:schemeClr val="tx1"/>
                          </a:solidFill>
                          <a:latin typeface="Arial" panose="020B0604020202020204" pitchFamily="34" charset="0"/>
                          <a:ea typeface="+mn-ea"/>
                          <a:cs typeface="Arial" panose="020B0604020202020204" pitchFamily="34" charset="0"/>
                        </a:rPr>
                        <a:t>Adversely Classified Asset (ACA) Ratio</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1" kern="1200" dirty="0" smtClean="0">
                          <a:solidFill>
                            <a:schemeClr val="tx1"/>
                          </a:solidFill>
                          <a:latin typeface="Arial" panose="020B0604020202020204" pitchFamily="34" charset="0"/>
                          <a:ea typeface="+mn-ea"/>
                          <a:cs typeface="Arial" panose="020B0604020202020204" pitchFamily="34" charset="0"/>
                        </a:rPr>
                        <a:t>45.2%</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1" kern="1200" dirty="0" smtClean="0">
                          <a:solidFill>
                            <a:schemeClr val="tx1"/>
                          </a:solidFill>
                          <a:latin typeface="Arial" panose="020B0604020202020204" pitchFamily="34" charset="0"/>
                          <a:ea typeface="+mn-ea"/>
                          <a:cs typeface="Arial" panose="020B0604020202020204" pitchFamily="34" charset="0"/>
                        </a:rPr>
                        <a:t>45.2%</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1" kern="1200" dirty="0" smtClean="0">
                          <a:solidFill>
                            <a:schemeClr val="tx1"/>
                          </a:solidFill>
                          <a:latin typeface="Arial" panose="020B0604020202020204" pitchFamily="34" charset="0"/>
                          <a:ea typeface="+mn-ea"/>
                          <a:cs typeface="Arial" panose="020B0604020202020204" pitchFamily="34" charset="0"/>
                        </a:rPr>
                        <a:t>45.5%</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0" kern="1200" dirty="0">
                          <a:solidFill>
                            <a:schemeClr val="tx1"/>
                          </a:solidFill>
                          <a:latin typeface="Arial" panose="020B0604020202020204" pitchFamily="34" charset="0"/>
                          <a:ea typeface="+mn-ea"/>
                          <a:cs typeface="Arial" panose="020B0604020202020204" pitchFamily="34" charset="0"/>
                        </a:rPr>
                        <a:t>≥33.0%</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0" kern="1200" dirty="0">
                          <a:solidFill>
                            <a:schemeClr val="tx1"/>
                          </a:solidFill>
                          <a:latin typeface="Arial" panose="020B0604020202020204" pitchFamily="34" charset="0"/>
                          <a:ea typeface="+mn-ea"/>
                          <a:cs typeface="Arial" panose="020B0604020202020204" pitchFamily="34" charset="0"/>
                        </a:rPr>
                        <a:t>≥40.0%</a:t>
                      </a: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0" kern="1200" dirty="0" smtClean="0">
                          <a:solidFill>
                            <a:schemeClr val="tx1"/>
                          </a:solidFill>
                          <a:latin typeface="Arial" panose="020B0604020202020204" pitchFamily="34" charset="0"/>
                          <a:ea typeface="+mn-ea"/>
                          <a:cs typeface="Arial" panose="020B0604020202020204" pitchFamily="34" charset="0"/>
                        </a:rPr>
                        <a:t>Monitoring in accordance to Bank’s Loan Classification Policy</a:t>
                      </a:r>
                    </a:p>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0" kern="1200" dirty="0" smtClean="0">
                          <a:solidFill>
                            <a:schemeClr val="tx1"/>
                          </a:solidFill>
                          <a:latin typeface="Arial" panose="020B0604020202020204" pitchFamily="34" charset="0"/>
                          <a:ea typeface="+mn-ea"/>
                          <a:cs typeface="Arial" panose="020B0604020202020204" pitchFamily="34" charset="0"/>
                        </a:rPr>
                        <a:t>Trends and related issues are monitored by Credit Analysts</a:t>
                      </a:r>
                    </a:p>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0" kern="1200" dirty="0" smtClean="0">
                          <a:solidFill>
                            <a:schemeClr val="tx1"/>
                          </a:solidFill>
                          <a:latin typeface="Arial" panose="020B0604020202020204" pitchFamily="34" charset="0"/>
                          <a:ea typeface="+mn-ea"/>
                          <a:cs typeface="Arial" panose="020B0604020202020204" pitchFamily="34" charset="0"/>
                        </a:rPr>
                        <a:t>Case by case analysis</a:t>
                      </a:r>
                    </a:p>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0" kern="1200" dirty="0" smtClean="0">
                          <a:solidFill>
                            <a:schemeClr val="tx1"/>
                          </a:solidFill>
                          <a:latin typeface="Arial" panose="020B0604020202020204" pitchFamily="34" charset="0"/>
                          <a:ea typeface="+mn-ea"/>
                          <a:cs typeface="Arial" panose="020B0604020202020204" pitchFamily="34" charset="0"/>
                        </a:rPr>
                        <a:t>Effective governance over credit risk within the Bank</a:t>
                      </a:r>
                    </a:p>
                  </a:txBody>
                  <a:tcPr marL="45720" marR="45720">
                    <a:lnL w="9525" cap="flat" cmpd="sng" algn="ctr">
                      <a:solidFill>
                        <a:sysClr val="window" lastClr="FFFFFF">
                          <a:lumMod val="75000"/>
                        </a:sysClr>
                      </a:solidFill>
                      <a:prstDash val="solid"/>
                      <a:round/>
                      <a:headEnd type="none" w="med" len="med"/>
                      <a:tailEnd type="none" w="med" len="med"/>
                    </a:lnL>
                    <a:lnR>
                      <a:noFill/>
                    </a:lnR>
                    <a:lnT w="9525" cap="flat" cmpd="sng" algn="ctr">
                      <a:solidFill>
                        <a:sysClr val="window" lastClr="FFFFFF">
                          <a:lumMod val="75000"/>
                        </a:sysClr>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 name="Slide Number Placeholder 3"/>
          <p:cNvSpPr txBox="1">
            <a:spLocks/>
          </p:cNvSpPr>
          <p:nvPr/>
        </p:nvSpPr>
        <p:spPr>
          <a:xfrm>
            <a:off x="8149015" y="99783"/>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22</a:t>
            </a:fld>
            <a:endParaRPr lang="es-ES_tradnl" sz="1200" b="1" dirty="0">
              <a:solidFill>
                <a:srgbClr val="FF0000"/>
              </a:solidFill>
              <a:latin typeface="Arial"/>
              <a:cs typeface="Arial"/>
            </a:endParaRPr>
          </a:p>
        </p:txBody>
      </p:sp>
    </p:spTree>
    <p:extLst>
      <p:ext uri="{BB962C8B-B14F-4D97-AF65-F5344CB8AC3E}">
        <p14:creationId xmlns:p14="http://schemas.microsoft.com/office/powerpoint/2010/main" val="15304284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54000" y="248488"/>
            <a:ext cx="8890000" cy="461665"/>
          </a:xfrm>
          <a:prstGeom prst="rect">
            <a:avLst/>
          </a:prstGeom>
          <a:noFill/>
        </p:spPr>
        <p:txBody>
          <a:bodyPr wrap="square" rtlCol="0">
            <a:spAutoFit/>
          </a:bodyPr>
          <a:lstStyle/>
          <a:p>
            <a:r>
              <a:rPr lang="en-US" b="1" dirty="0"/>
              <a:t>4</a:t>
            </a:r>
            <a:r>
              <a:rPr lang="en-US" b="1" dirty="0" smtClean="0"/>
              <a:t>. BSPR Risk Scorecard – Limit Breaches</a:t>
            </a:r>
            <a:endParaRPr lang="en-US" b="1" dirty="0"/>
          </a:p>
        </p:txBody>
      </p:sp>
      <p:graphicFrame>
        <p:nvGraphicFramePr>
          <p:cNvPr id="7" name="Table 6"/>
          <p:cNvGraphicFramePr>
            <a:graphicFrameLocks noGrp="1"/>
          </p:cNvGraphicFramePr>
          <p:nvPr>
            <p:extLst>
              <p:ext uri="{D42A27DB-BD31-4B8C-83A1-F6EECF244321}">
                <p14:modId xmlns:p14="http://schemas.microsoft.com/office/powerpoint/2010/main" val="2029218287"/>
              </p:ext>
            </p:extLst>
          </p:nvPr>
        </p:nvGraphicFramePr>
        <p:xfrm>
          <a:off x="316986" y="504825"/>
          <a:ext cx="8522214" cy="4912653"/>
        </p:xfrm>
        <a:graphic>
          <a:graphicData uri="http://schemas.openxmlformats.org/drawingml/2006/table">
            <a:tbl>
              <a:tblPr firstRow="1" bandRow="1"/>
              <a:tblGrid>
                <a:gridCol w="663918"/>
                <a:gridCol w="974071"/>
                <a:gridCol w="1143000"/>
                <a:gridCol w="762000"/>
                <a:gridCol w="724211"/>
                <a:gridCol w="685800"/>
                <a:gridCol w="533400"/>
                <a:gridCol w="514287"/>
                <a:gridCol w="2521527"/>
              </a:tblGrid>
              <a:tr h="340653">
                <a:tc gridSpan="8">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45720" marR="45720" anchor="ctr">
                    <a:lnL>
                      <a:noFill/>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indent="0" algn="ctr" defTabSz="457200" rtl="0" eaLnBrk="1" latinLnBrk="0" hangingPunct="1">
                        <a:buFont typeface="Arial" panose="020B0604020202020204" pitchFamily="34" charset="0"/>
                        <a:buNone/>
                      </a:pP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indent="0" algn="ctr" defTabSz="457200" rtl="0" eaLnBrk="1" latinLnBrk="0" hangingPunct="1">
                        <a:buFont typeface="Arial" panose="020B0604020202020204" pitchFamily="34" charset="0"/>
                        <a:buNone/>
                      </a:pPr>
                      <a:endParaRPr lang="en-US" sz="9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45720" marR="45720" anchor="ctr">
                    <a:lnL>
                      <a:noFill/>
                    </a:lnL>
                    <a:lnR w="12700" cap="flat" cmpd="sng" algn="ctr">
                      <a:solidFill>
                        <a:sysClr val="window" lastClr="FFFFFF"/>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36537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900" b="1" dirty="0" smtClean="0">
                          <a:solidFill>
                            <a:srgbClr val="FF0000"/>
                          </a:solidFill>
                          <a:latin typeface="Arial" panose="020B0604020202020204" pitchFamily="34" charset="0"/>
                          <a:cs typeface="Arial" panose="020B0604020202020204" pitchFamily="34" charset="0"/>
                        </a:rPr>
                        <a:t>Entity</a:t>
                      </a:r>
                      <a:r>
                        <a:rPr lang="en-US" sz="900" b="1" baseline="0" dirty="0" smtClean="0">
                          <a:solidFill>
                            <a:srgbClr val="FF0000"/>
                          </a:solidFill>
                          <a:latin typeface="Arial" panose="020B0604020202020204" pitchFamily="34" charset="0"/>
                          <a:cs typeface="Arial" panose="020B0604020202020204" pitchFamily="34" charset="0"/>
                        </a:rPr>
                        <a:t> / </a:t>
                      </a:r>
                      <a:r>
                        <a:rPr lang="en-US" sz="900" b="1" dirty="0" smtClean="0">
                          <a:solidFill>
                            <a:srgbClr val="FF0000"/>
                          </a:solidFill>
                          <a:latin typeface="Arial" panose="020B0604020202020204" pitchFamily="34" charset="0"/>
                          <a:cs typeface="Arial" panose="020B0604020202020204" pitchFamily="34" charset="0"/>
                        </a:rPr>
                        <a:t>portfolio</a:t>
                      </a:r>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a:no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900" b="1" dirty="0" smtClean="0">
                          <a:solidFill>
                            <a:srgbClr val="FF0000"/>
                          </a:solidFill>
                          <a:latin typeface="Arial" panose="020B0604020202020204" pitchFamily="34" charset="0"/>
                          <a:cs typeface="Arial" panose="020B0604020202020204" pitchFamily="34" charset="0"/>
                        </a:rPr>
                        <a:t>Risk Type</a:t>
                      </a:r>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900" b="1" dirty="0" smtClean="0">
                          <a:solidFill>
                            <a:srgbClr val="FF0000"/>
                          </a:solidFill>
                          <a:latin typeface="Arial" panose="020B0604020202020204" pitchFamily="34" charset="0"/>
                          <a:cs typeface="Arial" panose="020B0604020202020204" pitchFamily="34" charset="0"/>
                        </a:rPr>
                        <a:t>Metrics</a:t>
                      </a:r>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baseline="0" dirty="0" smtClean="0">
                          <a:solidFill>
                            <a:schemeClr val="tx1"/>
                          </a:solidFill>
                          <a:latin typeface="Arial" panose="020B0604020202020204" pitchFamily="34" charset="0"/>
                          <a:ea typeface="+mn-ea"/>
                          <a:cs typeface="Arial" panose="020B0604020202020204" pitchFamily="34" charset="0"/>
                        </a:rPr>
                        <a:t>Jun 16</a:t>
                      </a:r>
                      <a:r>
                        <a:rPr lang="en-US" sz="900" b="1" kern="1200" dirty="0" smtClean="0">
                          <a:solidFill>
                            <a:schemeClr val="tx1"/>
                          </a:solidFill>
                          <a:latin typeface="Arial" panose="020B0604020202020204" pitchFamily="34" charset="0"/>
                          <a:ea typeface="+mn-ea"/>
                          <a:cs typeface="Arial" panose="020B0604020202020204" pitchFamily="34" charset="0"/>
                        </a:rPr>
                        <a:t> </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baseline="0" dirty="0" smtClean="0">
                          <a:solidFill>
                            <a:schemeClr val="tx1"/>
                          </a:solidFill>
                          <a:latin typeface="Arial" panose="020B0604020202020204" pitchFamily="34" charset="0"/>
                          <a:ea typeface="+mn-ea"/>
                          <a:cs typeface="Arial" panose="020B0604020202020204" pitchFamily="34" charset="0"/>
                        </a:rPr>
                        <a:t>May 16</a:t>
                      </a:r>
                      <a:r>
                        <a:rPr lang="en-US" sz="900" b="1" kern="1200" dirty="0" smtClean="0">
                          <a:solidFill>
                            <a:schemeClr val="tx1"/>
                          </a:solidFill>
                          <a:latin typeface="Arial" panose="020B0604020202020204" pitchFamily="34" charset="0"/>
                          <a:ea typeface="+mn-ea"/>
                          <a:cs typeface="Arial" panose="020B0604020202020204" pitchFamily="34" charset="0"/>
                        </a:rPr>
                        <a:t> </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dirty="0" smtClean="0">
                          <a:solidFill>
                            <a:schemeClr val="tx1"/>
                          </a:solidFill>
                          <a:latin typeface="Arial" panose="020B0604020202020204" pitchFamily="34" charset="0"/>
                          <a:ea typeface="+mn-ea"/>
                          <a:cs typeface="Arial" panose="020B0604020202020204" pitchFamily="34" charset="0"/>
                        </a:rPr>
                        <a:t>Apr 16</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lumMod val="95000"/>
                        </a:sysClr>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tx1"/>
                          </a:solidFill>
                          <a:latin typeface="Arial" panose="020B0604020202020204" pitchFamily="34" charset="0"/>
                          <a:ea typeface="+mn-ea"/>
                          <a:cs typeface="Arial" panose="020B0604020202020204" pitchFamily="34" charset="0"/>
                        </a:rPr>
                        <a:t>Amber Limit</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bg1"/>
                          </a:solidFill>
                          <a:latin typeface="Arial" panose="020B0604020202020204" pitchFamily="34" charset="0"/>
                          <a:ea typeface="+mn-ea"/>
                          <a:cs typeface="Arial" panose="020B0604020202020204" pitchFamily="34" charset="0"/>
                        </a:rPr>
                        <a:t>Red Limit</a:t>
                      </a:r>
                      <a:endParaRPr lang="en-US" sz="9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indent="0" algn="ctr" defTabSz="457200" rtl="0" eaLnBrk="1" latinLnBrk="0" hangingPunct="1">
                        <a:buFont typeface="Arial" panose="020B0604020202020204" pitchFamily="34" charset="0"/>
                        <a:buNone/>
                      </a:pPr>
                      <a:r>
                        <a:rPr lang="en-US" sz="900" b="1" kern="1200" dirty="0" smtClean="0">
                          <a:solidFill>
                            <a:schemeClr val="bg1"/>
                          </a:solidFill>
                          <a:latin typeface="Arial" panose="020B0604020202020204" pitchFamily="34" charset="0"/>
                          <a:ea typeface="+mn-ea"/>
                          <a:cs typeface="Arial" panose="020B0604020202020204" pitchFamily="34" charset="0"/>
                        </a:rPr>
                        <a:t>Action Plan</a:t>
                      </a:r>
                      <a:endParaRPr lang="en-US" sz="9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12700" cap="flat" cmpd="sng" algn="ctr">
                      <a:solidFill>
                        <a:srgbClr val="FFC000"/>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822960">
                <a:tc rowSpan="5">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BSPR</a:t>
                      </a: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5">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1" dirty="0" smtClean="0">
                          <a:solidFill>
                            <a:schemeClr val="tx1"/>
                          </a:solidFill>
                          <a:latin typeface="Arial" panose="020B0604020202020204" pitchFamily="34" charset="0"/>
                          <a:cs typeface="Arial" panose="020B0604020202020204" pitchFamily="34" charset="0"/>
                        </a:rPr>
                        <a:t>Operational</a:t>
                      </a:r>
                    </a:p>
                  </a:txBody>
                  <a:tcPr marL="45720" marR="45720" anchor="ctr">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900" b="0" kern="1200" dirty="0" smtClean="0">
                          <a:solidFill>
                            <a:schemeClr val="tx1"/>
                          </a:solidFill>
                          <a:latin typeface="Arial" panose="020B0604020202020204" pitchFamily="34" charset="0"/>
                          <a:ea typeface="+mn-ea"/>
                          <a:cs typeface="Arial" panose="020B0604020202020204" pitchFamily="34" charset="0"/>
                        </a:rPr>
                        <a:t>Employee Voluntary Attrition To Total Number Of Employees</a:t>
                      </a:r>
                    </a:p>
                  </a:txBody>
                  <a:tcPr marL="0" marR="0" marT="0" marB="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ctr" latinLnBrk="0" hangingPunct="1"/>
                      <a:r>
                        <a:rPr lang="en-US" sz="900" b="1" kern="1200" dirty="0">
                          <a:solidFill>
                            <a:schemeClr val="tx1"/>
                          </a:solidFill>
                          <a:latin typeface="Arial" panose="020B0604020202020204" pitchFamily="34" charset="0"/>
                          <a:ea typeface="+mn-ea"/>
                          <a:cs typeface="Arial" panose="020B0604020202020204" pitchFamily="34" charset="0"/>
                        </a:rPr>
                        <a:t>8.3%</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ctr" latinLnBrk="0" hangingPunct="1"/>
                      <a:r>
                        <a:rPr lang="en-US" sz="900" b="1" kern="1200" dirty="0">
                          <a:solidFill>
                            <a:schemeClr val="tx1"/>
                          </a:solidFill>
                          <a:latin typeface="Arial" panose="020B0604020202020204" pitchFamily="34" charset="0"/>
                          <a:ea typeface="+mn-ea"/>
                          <a:cs typeface="Arial" panose="020B0604020202020204" pitchFamily="34" charset="0"/>
                        </a:rPr>
                        <a:t>8.4%</a:t>
                      </a:r>
                    </a:p>
                  </a:txBody>
                  <a:tcPr marL="0" marR="0" marT="0" marB="0" anchor="ctr">
                    <a:lnL w="12700" cap="flat" cmpd="sng" algn="ctr">
                      <a:solidFill>
                        <a:schemeClr val="bg1"/>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ctr" latinLnBrk="0" hangingPunct="1"/>
                      <a:r>
                        <a:rPr lang="en-US" sz="900" b="1" kern="1200" dirty="0" smtClean="0">
                          <a:solidFill>
                            <a:schemeClr val="tx1"/>
                          </a:solidFill>
                          <a:latin typeface="Arial" panose="020B0604020202020204" pitchFamily="34" charset="0"/>
                          <a:ea typeface="+mn-ea"/>
                          <a:cs typeface="Arial" panose="020B0604020202020204" pitchFamily="34" charset="0"/>
                        </a:rPr>
                        <a:t>8.4%</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0" kern="1200" dirty="0">
                          <a:solidFill>
                            <a:schemeClr val="tx1"/>
                          </a:solidFill>
                          <a:latin typeface="Arial" panose="020B0604020202020204" pitchFamily="34" charset="0"/>
                          <a:ea typeface="+mn-ea"/>
                          <a:cs typeface="Arial" panose="020B0604020202020204" pitchFamily="34" charset="0"/>
                        </a:rPr>
                        <a:t>≥7.0%</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0" kern="1200" dirty="0">
                          <a:solidFill>
                            <a:schemeClr val="tx1"/>
                          </a:solidFill>
                          <a:latin typeface="Arial" panose="020B0604020202020204" pitchFamily="34" charset="0"/>
                          <a:ea typeface="+mn-ea"/>
                          <a:cs typeface="Arial" panose="020B0604020202020204" pitchFamily="34" charset="0"/>
                        </a:rPr>
                        <a:t>≥10.0%</a:t>
                      </a: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lvl="1" indent="0" algn="l" defTabSz="914400" rtl="0" eaLnBrk="1" fontAlgn="ctr" latinLnBrk="0" hangingPunct="1">
                        <a:lnSpc>
                          <a:spcPct val="100000"/>
                        </a:lnSpc>
                        <a:spcBef>
                          <a:spcPts val="0"/>
                        </a:spcBef>
                        <a:spcAft>
                          <a:spcPts val="0"/>
                        </a:spcAft>
                        <a:buClrTx/>
                        <a:buSzTx/>
                        <a:buFontTx/>
                        <a:buNone/>
                        <a:tabLst/>
                        <a:defRPr/>
                      </a:pPr>
                      <a:r>
                        <a:rPr lang="en-US" sz="900" b="0" kern="1200" dirty="0" smtClean="0">
                          <a:solidFill>
                            <a:schemeClr val="tx1"/>
                          </a:solidFill>
                          <a:latin typeface="Arial" panose="020B0604020202020204" pitchFamily="34" charset="0"/>
                          <a:ea typeface="+mn-ea"/>
                          <a:cs typeface="Arial" panose="020B0604020202020204" pitchFamily="34" charset="0"/>
                        </a:rPr>
                        <a:t>Meetings held to monitor and revised the current head count and unfilled positions</a:t>
                      </a:r>
                    </a:p>
                    <a:p>
                      <a:pPr marL="0" marR="0" lvl="1" indent="0" algn="l" defTabSz="914400" rtl="0" eaLnBrk="1" fontAlgn="ctr" latinLnBrk="0" hangingPunct="1">
                        <a:lnSpc>
                          <a:spcPct val="100000"/>
                        </a:lnSpc>
                        <a:spcBef>
                          <a:spcPts val="0"/>
                        </a:spcBef>
                        <a:spcAft>
                          <a:spcPts val="0"/>
                        </a:spcAft>
                        <a:buClrTx/>
                        <a:buSzTx/>
                        <a:buFontTx/>
                        <a:buNone/>
                        <a:tabLst/>
                        <a:defRPr/>
                      </a:pPr>
                      <a:r>
                        <a:rPr lang="en-US" sz="900" b="0" kern="1200" dirty="0" smtClean="0">
                          <a:solidFill>
                            <a:schemeClr val="tx1"/>
                          </a:solidFill>
                          <a:latin typeface="Arial" panose="020B0604020202020204" pitchFamily="34" charset="0"/>
                          <a:ea typeface="+mn-ea"/>
                          <a:cs typeface="Arial" panose="020B0604020202020204" pitchFamily="34" charset="0"/>
                        </a:rPr>
                        <a:t>Engagement initiatives</a:t>
                      </a:r>
                    </a:p>
                    <a:p>
                      <a:pPr marL="0" marR="0" lvl="1" indent="0" algn="l" defTabSz="914400" rtl="0" eaLnBrk="1" fontAlgn="ctr" latinLnBrk="0" hangingPunct="1">
                        <a:lnSpc>
                          <a:spcPct val="100000"/>
                        </a:lnSpc>
                        <a:spcBef>
                          <a:spcPts val="0"/>
                        </a:spcBef>
                        <a:spcAft>
                          <a:spcPts val="0"/>
                        </a:spcAft>
                        <a:buClrTx/>
                        <a:buSzTx/>
                        <a:buFontTx/>
                        <a:buNone/>
                        <a:tabLst/>
                        <a:defRPr/>
                      </a:pPr>
                      <a:r>
                        <a:rPr lang="en-US" sz="900" b="0" kern="1200" dirty="0" smtClean="0">
                          <a:solidFill>
                            <a:schemeClr val="tx1"/>
                          </a:solidFill>
                          <a:latin typeface="Arial" panose="020B0604020202020204" pitchFamily="34" charset="0"/>
                          <a:ea typeface="+mn-ea"/>
                          <a:cs typeface="Arial" panose="020B0604020202020204" pitchFamily="34" charset="0"/>
                        </a:rPr>
                        <a:t>Career development plans </a:t>
                      </a:r>
                    </a:p>
                    <a:p>
                      <a:pPr marL="0" marR="0" lvl="1" indent="0" algn="l" defTabSz="914400" rtl="0" eaLnBrk="1" fontAlgn="ctr" latinLnBrk="0" hangingPunct="1">
                        <a:lnSpc>
                          <a:spcPct val="100000"/>
                        </a:lnSpc>
                        <a:spcBef>
                          <a:spcPts val="0"/>
                        </a:spcBef>
                        <a:spcAft>
                          <a:spcPts val="0"/>
                        </a:spcAft>
                        <a:buClrTx/>
                        <a:buSzTx/>
                        <a:buFontTx/>
                        <a:buNone/>
                        <a:tabLst/>
                        <a:defRPr/>
                      </a:pPr>
                      <a:r>
                        <a:rPr lang="en-US" sz="900" b="0" kern="1200" dirty="0" smtClean="0">
                          <a:solidFill>
                            <a:schemeClr val="tx1"/>
                          </a:solidFill>
                          <a:latin typeface="Arial" panose="020B0604020202020204" pitchFamily="34" charset="0"/>
                          <a:ea typeface="+mn-ea"/>
                          <a:cs typeface="Arial" panose="020B0604020202020204" pitchFamily="34" charset="0"/>
                        </a:rPr>
                        <a:t>Engagement initiatives</a:t>
                      </a:r>
                    </a:p>
                  </a:txBody>
                  <a:tcPr marL="45720" marR="45720" anchor="ctr">
                    <a:lnL w="9525" cap="flat" cmpd="sng" algn="ctr">
                      <a:solidFill>
                        <a:sysClr val="window" lastClr="FFFFFF">
                          <a:lumMod val="75000"/>
                        </a:sysClr>
                      </a:solidFill>
                      <a:prstDash val="solid"/>
                      <a:round/>
                      <a:headEnd type="none" w="med" len="med"/>
                      <a:tailEnd type="none" w="med" len="med"/>
                    </a:lnL>
                    <a:lnR>
                      <a:noFill/>
                    </a:lnR>
                    <a:lnT w="12700" cap="flat" cmpd="sng" algn="ctr">
                      <a:solidFill>
                        <a:sysClr val="windowText" lastClr="000000"/>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822960">
                <a:tc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900" b="0" kern="1200" dirty="0">
                          <a:solidFill>
                            <a:schemeClr val="tx1"/>
                          </a:solidFill>
                          <a:latin typeface="Arial" panose="020B0604020202020204" pitchFamily="34" charset="0"/>
                          <a:ea typeface="+mn-ea"/>
                          <a:cs typeface="Arial" panose="020B0604020202020204" pitchFamily="34" charset="0"/>
                        </a:rPr>
                        <a:t>Total percentage of unfilled positions from its current headcount (Including temporary employees)</a:t>
                      </a:r>
                    </a:p>
                  </a:txBody>
                  <a:tcPr marL="0" marR="0" marT="0" marB="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ctr" latinLnBrk="0" hangingPunct="1"/>
                      <a:r>
                        <a:rPr lang="en-US" sz="900" b="1" kern="1200" dirty="0">
                          <a:solidFill>
                            <a:schemeClr val="tx1"/>
                          </a:solidFill>
                          <a:latin typeface="Arial" panose="020B0604020202020204" pitchFamily="34" charset="0"/>
                          <a:ea typeface="+mn-ea"/>
                          <a:cs typeface="Arial" panose="020B0604020202020204" pitchFamily="34" charset="0"/>
                        </a:rPr>
                        <a:t>5.77%</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algn="ctr" defTabSz="457200" rtl="0" eaLnBrk="1" fontAlgn="ctr" latinLnBrk="0" hangingPunct="1"/>
                      <a:r>
                        <a:rPr lang="en-US" sz="900" b="1" kern="1200" dirty="0">
                          <a:solidFill>
                            <a:schemeClr val="tx1"/>
                          </a:solidFill>
                          <a:latin typeface="Arial" panose="020B0604020202020204" pitchFamily="34" charset="0"/>
                          <a:ea typeface="+mn-ea"/>
                          <a:cs typeface="Arial" panose="020B0604020202020204" pitchFamily="34" charset="0"/>
                        </a:rPr>
                        <a:t>4.17%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ctr" latinLnBrk="0" hangingPunct="1"/>
                      <a:r>
                        <a:rPr lang="en-US" sz="900" b="1" kern="1200" dirty="0">
                          <a:solidFill>
                            <a:schemeClr val="tx1"/>
                          </a:solidFill>
                          <a:latin typeface="Arial" panose="020B0604020202020204" pitchFamily="34" charset="0"/>
                          <a:ea typeface="+mn-ea"/>
                          <a:cs typeface="Arial" panose="020B0604020202020204" pitchFamily="34" charset="0"/>
                        </a:rPr>
                        <a:t>6.01%</a:t>
                      </a:r>
                    </a:p>
                  </a:txBody>
                  <a:tcPr marL="0" marR="0" marT="0" marB="0" anchor="ctr">
                    <a:lnL w="12700" cap="flat" cmpd="sng" algn="ctr">
                      <a:solidFill>
                        <a:schemeClr val="bg1"/>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0" kern="1200" dirty="0">
                          <a:solidFill>
                            <a:schemeClr val="tx1"/>
                          </a:solidFill>
                          <a:latin typeface="Arial" panose="020B0604020202020204" pitchFamily="34" charset="0"/>
                          <a:ea typeface="+mn-ea"/>
                          <a:cs typeface="Arial" panose="020B0604020202020204" pitchFamily="34" charset="0"/>
                        </a:rPr>
                        <a:t>≥3.00%</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0" kern="1200" dirty="0">
                          <a:solidFill>
                            <a:schemeClr val="tx1"/>
                          </a:solidFill>
                          <a:latin typeface="Arial" panose="020B0604020202020204" pitchFamily="34" charset="0"/>
                          <a:ea typeface="+mn-ea"/>
                          <a:cs typeface="Arial" panose="020B0604020202020204" pitchFamily="34" charset="0"/>
                        </a:rPr>
                        <a:t>≥5.10%</a:t>
                      </a: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lvl="1" indent="0" algn="l" defTabSz="914400" rtl="0" eaLnBrk="1" fontAlgn="ctr" latinLnBrk="0" hangingPunct="1">
                        <a:lnSpc>
                          <a:spcPct val="100000"/>
                        </a:lnSpc>
                        <a:spcBef>
                          <a:spcPts val="0"/>
                        </a:spcBef>
                        <a:spcAft>
                          <a:spcPts val="0"/>
                        </a:spcAft>
                        <a:buClrTx/>
                        <a:buSzTx/>
                        <a:buFontTx/>
                        <a:buNone/>
                        <a:tabLst/>
                        <a:defRPr/>
                      </a:pPr>
                      <a:r>
                        <a:rPr lang="en-US" sz="900" b="0" kern="1200" dirty="0" smtClean="0">
                          <a:solidFill>
                            <a:schemeClr val="tx1"/>
                          </a:solidFill>
                          <a:latin typeface="Arial" panose="020B0604020202020204" pitchFamily="34" charset="0"/>
                          <a:ea typeface="+mn-ea"/>
                          <a:cs typeface="Arial" panose="020B0604020202020204" pitchFamily="34" charset="0"/>
                        </a:rPr>
                        <a:t>Meetings held to monitor and revised the current head count and unfilled positions</a:t>
                      </a:r>
                    </a:p>
                    <a:p>
                      <a:pPr marL="0" marR="0" lvl="1" indent="0" algn="l" defTabSz="914400" rtl="0" eaLnBrk="1" fontAlgn="ctr" latinLnBrk="0" hangingPunct="1">
                        <a:lnSpc>
                          <a:spcPct val="100000"/>
                        </a:lnSpc>
                        <a:spcBef>
                          <a:spcPts val="0"/>
                        </a:spcBef>
                        <a:spcAft>
                          <a:spcPts val="0"/>
                        </a:spcAft>
                        <a:buClrTx/>
                        <a:buSzTx/>
                        <a:buFontTx/>
                        <a:buNone/>
                        <a:tabLst/>
                        <a:defRPr/>
                      </a:pPr>
                      <a:r>
                        <a:rPr lang="en-US" sz="900" b="0" kern="1200" dirty="0" smtClean="0">
                          <a:solidFill>
                            <a:schemeClr val="tx1"/>
                          </a:solidFill>
                          <a:latin typeface="Arial" panose="020B0604020202020204" pitchFamily="34" charset="0"/>
                          <a:ea typeface="+mn-ea"/>
                          <a:cs typeface="Arial" panose="020B0604020202020204" pitchFamily="34" charset="0"/>
                        </a:rPr>
                        <a:t>Engagement initiatives</a:t>
                      </a:r>
                    </a:p>
                    <a:p>
                      <a:pPr marL="0" marR="0" lvl="1" indent="0" algn="l" defTabSz="914400" rtl="0" eaLnBrk="1" fontAlgn="ctr" latinLnBrk="0" hangingPunct="1">
                        <a:lnSpc>
                          <a:spcPct val="100000"/>
                        </a:lnSpc>
                        <a:spcBef>
                          <a:spcPts val="0"/>
                        </a:spcBef>
                        <a:spcAft>
                          <a:spcPts val="0"/>
                        </a:spcAft>
                        <a:buClrTx/>
                        <a:buSzTx/>
                        <a:buFontTx/>
                        <a:buNone/>
                        <a:tabLst/>
                        <a:defRPr/>
                      </a:pPr>
                      <a:r>
                        <a:rPr lang="en-US" sz="900" b="0" kern="1200" dirty="0" smtClean="0">
                          <a:solidFill>
                            <a:schemeClr val="tx1"/>
                          </a:solidFill>
                          <a:latin typeface="Arial" panose="020B0604020202020204" pitchFamily="34" charset="0"/>
                          <a:ea typeface="+mn-ea"/>
                          <a:cs typeface="Arial" panose="020B0604020202020204" pitchFamily="34" charset="0"/>
                        </a:rPr>
                        <a:t>Career development plans </a:t>
                      </a:r>
                    </a:p>
                    <a:p>
                      <a:pPr marL="0" marR="0" lvl="1" indent="0" algn="l" defTabSz="914400" rtl="0" eaLnBrk="1" fontAlgn="ctr" latinLnBrk="0" hangingPunct="1">
                        <a:lnSpc>
                          <a:spcPct val="100000"/>
                        </a:lnSpc>
                        <a:spcBef>
                          <a:spcPts val="0"/>
                        </a:spcBef>
                        <a:spcAft>
                          <a:spcPts val="0"/>
                        </a:spcAft>
                        <a:buClrTx/>
                        <a:buSzTx/>
                        <a:buFontTx/>
                        <a:buNone/>
                        <a:tabLst/>
                        <a:defRPr/>
                      </a:pPr>
                      <a:r>
                        <a:rPr lang="en-US" sz="900" b="0" kern="1200" dirty="0" smtClean="0">
                          <a:solidFill>
                            <a:schemeClr val="tx1"/>
                          </a:solidFill>
                          <a:latin typeface="Arial" panose="020B0604020202020204" pitchFamily="34" charset="0"/>
                          <a:ea typeface="+mn-ea"/>
                          <a:cs typeface="Arial" panose="020B0604020202020204" pitchFamily="34" charset="0"/>
                        </a:rPr>
                        <a:t>Engagement initiatives</a:t>
                      </a:r>
                    </a:p>
                  </a:txBody>
                  <a:tcPr marL="45720" marR="45720" anchor="ctr">
                    <a:lnL w="9525" cap="flat" cmpd="sng" algn="ctr">
                      <a:solidFill>
                        <a:sysClr val="window" lastClr="FFFFFF">
                          <a:lumMod val="75000"/>
                        </a:sysClr>
                      </a:solidFill>
                      <a:prstDash val="solid"/>
                      <a:round/>
                      <a:headEnd type="none" w="med" len="med"/>
                      <a:tailEnd type="none" w="med" len="med"/>
                    </a:lnL>
                    <a:lnR>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914400">
                <a:tc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ctr"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900" b="0" kern="1200" dirty="0" smtClean="0">
                          <a:solidFill>
                            <a:schemeClr val="tx1"/>
                          </a:solidFill>
                          <a:latin typeface="Arial" panose="020B0604020202020204" pitchFamily="34" charset="0"/>
                          <a:ea typeface="+mn-ea"/>
                          <a:cs typeface="Arial" panose="020B0604020202020204" pitchFamily="34" charset="0"/>
                        </a:rPr>
                        <a:t>Percentage Of Employees Who Have Completed The Compliance Training Program On A Yearly Basis</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ctr" latinLnBrk="0" hangingPunct="1">
                        <a:lnSpc>
                          <a:spcPct val="100000"/>
                        </a:lnSpc>
                        <a:spcBef>
                          <a:spcPts val="0"/>
                        </a:spcBef>
                        <a:spcAft>
                          <a:spcPts val="0"/>
                        </a:spcAft>
                        <a:buClrTx/>
                        <a:buSzTx/>
                        <a:buFontTx/>
                        <a:buNone/>
                        <a:tabLst/>
                        <a:defRPr/>
                      </a:pPr>
                      <a:r>
                        <a:rPr lang="en-US" sz="900" b="1" kern="1200" dirty="0" smtClean="0">
                          <a:solidFill>
                            <a:schemeClr val="tx1"/>
                          </a:solidFill>
                          <a:latin typeface="Arial" panose="020B0604020202020204" pitchFamily="34" charset="0"/>
                          <a:ea typeface="+mn-ea"/>
                          <a:cs typeface="Arial" panose="020B0604020202020204" pitchFamily="34" charset="0"/>
                        </a:rPr>
                        <a:t>97.51%</a:t>
                      </a:r>
                      <a:r>
                        <a:rPr lang="en-US" sz="900" b="1" kern="1200" dirty="0">
                          <a:solidFill>
                            <a:schemeClr val="tx1"/>
                          </a:solidFill>
                          <a:latin typeface="Arial" panose="020B0604020202020204" pitchFamily="34" charset="0"/>
                          <a:ea typeface="+mn-ea"/>
                          <a:cs typeface="Arial" panose="020B0604020202020204" pitchFamily="34" charset="0"/>
                        </a:rPr>
                        <a:t> </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ctr" latinLnBrk="0" hangingPunct="1"/>
                      <a:r>
                        <a:rPr lang="en-US" sz="900" b="1" kern="1200" dirty="0">
                          <a:solidFill>
                            <a:schemeClr val="tx1"/>
                          </a:solidFill>
                          <a:latin typeface="Arial" panose="020B0604020202020204" pitchFamily="34" charset="0"/>
                          <a:ea typeface="+mn-ea"/>
                          <a:cs typeface="Arial" panose="020B0604020202020204" pitchFamily="34" charset="0"/>
                        </a:rPr>
                        <a:t>97.51%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ctr" latinLnBrk="0" hangingPunct="1"/>
                      <a:r>
                        <a:rPr lang="en-US" sz="900" b="1" kern="1200" dirty="0">
                          <a:solidFill>
                            <a:schemeClr val="tx1"/>
                          </a:solidFill>
                          <a:latin typeface="Arial" panose="020B0604020202020204" pitchFamily="34" charset="0"/>
                          <a:ea typeface="+mn-ea"/>
                          <a:cs typeface="Arial" panose="020B0604020202020204" pitchFamily="34" charset="0"/>
                        </a:rPr>
                        <a:t>97.21%</a:t>
                      </a:r>
                    </a:p>
                  </a:txBody>
                  <a:tcPr marL="0" marR="0" marT="0" marB="0" anchor="ctr">
                    <a:lnL w="12700" cap="flat" cmpd="sng" algn="ctr">
                      <a:solidFill>
                        <a:schemeClr val="bg1"/>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0" kern="1200" dirty="0">
                          <a:solidFill>
                            <a:schemeClr val="tx1"/>
                          </a:solidFill>
                          <a:latin typeface="Arial" panose="020B0604020202020204" pitchFamily="34" charset="0"/>
                          <a:ea typeface="+mn-ea"/>
                          <a:cs typeface="Arial" panose="020B0604020202020204" pitchFamily="34" charset="0"/>
                        </a:rPr>
                        <a:t>≤98.00%</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0" kern="1200" dirty="0">
                          <a:solidFill>
                            <a:schemeClr val="tx1"/>
                          </a:solidFill>
                          <a:latin typeface="Arial" panose="020B0604020202020204" pitchFamily="34" charset="0"/>
                          <a:ea typeface="+mn-ea"/>
                          <a:cs typeface="Arial" panose="020B0604020202020204" pitchFamily="34" charset="0"/>
                        </a:rPr>
                        <a:t>≤95.00%</a:t>
                      </a: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900" b="0" kern="1200" dirty="0" smtClean="0">
                          <a:solidFill>
                            <a:schemeClr val="tx1"/>
                          </a:solidFill>
                          <a:latin typeface="Arial" panose="020B0604020202020204" pitchFamily="34" charset="0"/>
                          <a:ea typeface="+mn-ea"/>
                          <a:cs typeface="Arial" panose="020B0604020202020204" pitchFamily="34" charset="0"/>
                        </a:rPr>
                        <a:t>Reminders are sent more often to employees</a:t>
                      </a:r>
                    </a:p>
                    <a:p>
                      <a:pPr marL="0" marR="0" indent="0" algn="l" defTabSz="914400" rtl="0" eaLnBrk="1" fontAlgn="ctr" latinLnBrk="0" hangingPunct="1">
                        <a:lnSpc>
                          <a:spcPct val="100000"/>
                        </a:lnSpc>
                        <a:spcBef>
                          <a:spcPts val="0"/>
                        </a:spcBef>
                        <a:spcAft>
                          <a:spcPts val="0"/>
                        </a:spcAft>
                        <a:buClrTx/>
                        <a:buSzTx/>
                        <a:buFontTx/>
                        <a:buNone/>
                        <a:tabLst/>
                        <a:defRPr/>
                      </a:pPr>
                      <a:r>
                        <a:rPr lang="en-US" sz="900" b="0" kern="1200" dirty="0" smtClean="0">
                          <a:solidFill>
                            <a:schemeClr val="tx1"/>
                          </a:solidFill>
                          <a:latin typeface="Arial" panose="020B0604020202020204" pitchFamily="34" charset="0"/>
                          <a:ea typeface="+mn-ea"/>
                          <a:cs typeface="Arial" panose="020B0604020202020204" pitchFamily="34" charset="0"/>
                        </a:rPr>
                        <a:t>Written disciplinary actions</a:t>
                      </a:r>
                    </a:p>
                    <a:p>
                      <a:pPr marL="0" marR="0" indent="0" algn="l" defTabSz="914400" rtl="0" eaLnBrk="1" fontAlgn="ctr" latinLnBrk="0" hangingPunct="1">
                        <a:lnSpc>
                          <a:spcPct val="100000"/>
                        </a:lnSpc>
                        <a:spcBef>
                          <a:spcPts val="0"/>
                        </a:spcBef>
                        <a:spcAft>
                          <a:spcPts val="0"/>
                        </a:spcAft>
                        <a:buClrTx/>
                        <a:buSzTx/>
                        <a:buFontTx/>
                        <a:buNone/>
                        <a:tabLst/>
                        <a:defRPr/>
                      </a:pPr>
                      <a:r>
                        <a:rPr lang="en-US" sz="900" b="0" kern="1200" dirty="0" smtClean="0">
                          <a:solidFill>
                            <a:schemeClr val="tx1"/>
                          </a:solidFill>
                          <a:latin typeface="Arial" panose="020B0604020202020204" pitchFamily="34" charset="0"/>
                          <a:ea typeface="+mn-ea"/>
                          <a:cs typeface="Arial" panose="020B0604020202020204" pitchFamily="34" charset="0"/>
                        </a:rPr>
                        <a:t>Reinforce the  training process</a:t>
                      </a:r>
                    </a:p>
                  </a:txBody>
                  <a:tcPr marL="45720" marR="45720" anchor="ctr">
                    <a:lnL w="9525" cap="flat" cmpd="sng" algn="ctr">
                      <a:solidFill>
                        <a:sysClr val="window" lastClr="FFFFFF">
                          <a:lumMod val="75000"/>
                        </a:sysClr>
                      </a:solidFill>
                      <a:prstDash val="solid"/>
                      <a:round/>
                      <a:headEnd type="none" w="med" len="med"/>
                      <a:tailEnd type="none" w="med" len="med"/>
                    </a:lnL>
                    <a:lnR>
                      <a:noFill/>
                    </a:lnR>
                    <a:lnT w="19050" cap="flat" cmpd="sng" algn="ctr">
                      <a:solidFill>
                        <a:schemeClr val="bg1">
                          <a:lumMod val="9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822960">
                <a:tc vMerge="1">
                  <a:txBody>
                    <a:bodyPr/>
                    <a:lstStyle/>
                    <a:p>
                      <a:endParaRPr lang="en-US"/>
                    </a:p>
                  </a:txBody>
                  <a:tcPr/>
                </a:tc>
                <a:tc vMerge="1">
                  <a:txBody>
                    <a:bodyPr/>
                    <a:lstStyle/>
                    <a:p>
                      <a:endParaRPr lang="en-US"/>
                    </a:p>
                  </a:txBody>
                  <a:tcPr/>
                </a:tc>
                <a:tc>
                  <a:txBody>
                    <a:bodyPr/>
                    <a:lstStyle/>
                    <a:p>
                      <a:pPr algn="l" fontAlgn="ctr"/>
                      <a:r>
                        <a:rPr lang="en-US" sz="900" b="0" i="0" kern="1200" baseline="0" dirty="0">
                          <a:solidFill>
                            <a:schemeClr val="tx1"/>
                          </a:solidFill>
                          <a:latin typeface="Arial" panose="020B0604020202020204" pitchFamily="34" charset="0"/>
                          <a:ea typeface="+mn-ea"/>
                          <a:cs typeface="Arial" panose="020B0604020202020204" pitchFamily="34" charset="0"/>
                        </a:rPr>
                        <a:t>Deviation of  YTD Net Operational Losses (as % of budget)</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smtClean="0">
                          <a:solidFill>
                            <a:schemeClr val="tx1"/>
                          </a:solidFill>
                          <a:latin typeface="Arial" panose="020B0604020202020204" pitchFamily="34" charset="0"/>
                          <a:ea typeface="ＭＳ Ｐゴシック"/>
                          <a:cs typeface="Arial" panose="020B0604020202020204" pitchFamily="34" charset="0"/>
                        </a:rPr>
                        <a:t>15%</a:t>
                      </a:r>
                      <a:endParaRPr lang="es-PR" sz="900" b="1" kern="1200" dirty="0">
                        <a:solidFill>
                          <a:schemeClr val="tx1"/>
                        </a:solidFill>
                        <a:latin typeface="Arial" panose="020B0604020202020204" pitchFamily="34" charset="0"/>
                        <a:ea typeface="ＭＳ Ｐゴシック"/>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ＭＳ Ｐゴシック"/>
                          <a:cs typeface="Arial" panose="020B0604020202020204" pitchFamily="34" charset="0"/>
                        </a:rPr>
                        <a:t>10%</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smtClean="0">
                          <a:solidFill>
                            <a:schemeClr val="tx1"/>
                          </a:solidFill>
                          <a:latin typeface="Arial" panose="020B0604020202020204" pitchFamily="34" charset="0"/>
                          <a:ea typeface="ＭＳ Ｐゴシック"/>
                          <a:cs typeface="Arial" panose="020B0604020202020204" pitchFamily="34" charset="0"/>
                        </a:rPr>
                        <a:t>(18%)</a:t>
                      </a:r>
                      <a:endParaRPr lang="es-PR" sz="900" b="1" kern="1200" dirty="0">
                        <a:solidFill>
                          <a:schemeClr val="tx1"/>
                        </a:solidFill>
                        <a:latin typeface="Arial" panose="020B0604020202020204" pitchFamily="34" charset="0"/>
                        <a:ea typeface="ＭＳ Ｐゴシック"/>
                        <a:cs typeface="Arial" panose="020B0604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dirty="0">
                          <a:solidFill>
                            <a:schemeClr val="tx1"/>
                          </a:solidFill>
                          <a:latin typeface="Arial" panose="020B0604020202020204" pitchFamily="34" charset="0"/>
                          <a:ea typeface="+mn-ea"/>
                          <a:cs typeface="Arial" panose="020B0604020202020204" pitchFamily="34" charset="0"/>
                        </a:rPr>
                        <a:t> ≥1% </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dirty="0">
                          <a:solidFill>
                            <a:schemeClr val="tx1"/>
                          </a:solidFill>
                          <a:latin typeface="Arial" panose="020B0604020202020204" pitchFamily="34" charset="0"/>
                          <a:ea typeface="+mn-ea"/>
                          <a:cs typeface="Arial" panose="020B0604020202020204" pitchFamily="34" charset="0"/>
                        </a:rPr>
                        <a:t>≥15%</a:t>
                      </a: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900" b="0" kern="1200" dirty="0" smtClean="0">
                          <a:solidFill>
                            <a:schemeClr val="tx1"/>
                          </a:solidFill>
                          <a:latin typeface="Arial" panose="020B0604020202020204" pitchFamily="34" charset="0"/>
                          <a:ea typeface="+mn-ea"/>
                          <a:cs typeface="Arial" panose="020B0604020202020204" pitchFamily="34" charset="0"/>
                        </a:rPr>
                        <a:t>Results driven by external fraud (credit cards).</a:t>
                      </a:r>
                    </a:p>
                    <a:p>
                      <a:pPr marL="0" marR="0" indent="0" algn="l" defTabSz="914400" rtl="0" eaLnBrk="1" fontAlgn="ctr" latinLnBrk="0" hangingPunct="1">
                        <a:lnSpc>
                          <a:spcPct val="100000"/>
                        </a:lnSpc>
                        <a:spcBef>
                          <a:spcPts val="0"/>
                        </a:spcBef>
                        <a:spcAft>
                          <a:spcPts val="0"/>
                        </a:spcAft>
                        <a:buClrTx/>
                        <a:buSzTx/>
                        <a:buFontTx/>
                        <a:buNone/>
                        <a:tabLst/>
                        <a:defRPr/>
                      </a:pPr>
                      <a:endParaRPr lang="en-US" sz="900" b="0" kern="1200" dirty="0" smtClean="0">
                        <a:solidFill>
                          <a:schemeClr val="tx1"/>
                        </a:solidFill>
                        <a:latin typeface="Arial" panose="020B0604020202020204" pitchFamily="34" charset="0"/>
                        <a:ea typeface="+mn-ea"/>
                        <a:cs typeface="Arial" panose="020B0604020202020204" pitchFamily="34" charset="0"/>
                      </a:endParaRPr>
                    </a:p>
                    <a:p>
                      <a:pPr marL="0" marR="0" indent="0" algn="l" defTabSz="914400" rtl="0" eaLnBrk="1" fontAlgn="ctr"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Fraud monitoring rules are being strengthen, and migration to Chip Technology (Master Card Credit Cards) expected in September,</a:t>
                      </a:r>
                      <a:r>
                        <a:rPr lang="en-US" sz="900" baseline="0" dirty="0" smtClean="0">
                          <a:latin typeface="Arial" panose="020B0604020202020204" pitchFamily="34" charset="0"/>
                          <a:cs typeface="Arial" panose="020B0604020202020204" pitchFamily="34" charset="0"/>
                        </a:rPr>
                        <a:t> 2016</a:t>
                      </a:r>
                      <a:r>
                        <a:rPr lang="en-US" sz="900" dirty="0" smtClean="0">
                          <a:latin typeface="Arial" panose="020B0604020202020204" pitchFamily="34" charset="0"/>
                          <a:cs typeface="Arial" panose="020B0604020202020204" pitchFamily="34" charset="0"/>
                        </a:rPr>
                        <a:t>.</a:t>
                      </a:r>
                    </a:p>
                  </a:txBody>
                  <a:tcPr marL="45720" marR="45720">
                    <a:lnL w="9525" cap="flat" cmpd="sng" algn="ctr">
                      <a:solidFill>
                        <a:sysClr val="window" lastClr="FFFFFF">
                          <a:lumMod val="75000"/>
                        </a:sysClr>
                      </a:solidFill>
                      <a:prstDash val="solid"/>
                      <a:round/>
                      <a:headEnd type="none" w="med" len="med"/>
                      <a:tailEnd type="none" w="med" len="med"/>
                    </a:lnL>
                    <a:lnR>
                      <a:noFill/>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822960">
                <a:tc vMerge="1">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sz="900" b="1" dirty="0" smtClean="0">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900" b="0" kern="1200" dirty="0">
                          <a:solidFill>
                            <a:schemeClr val="tx1"/>
                          </a:solidFill>
                          <a:latin typeface="Arial" panose="020B0604020202020204" pitchFamily="34" charset="0"/>
                          <a:ea typeface="+mn-ea"/>
                          <a:cs typeface="Arial" panose="020B0604020202020204" pitchFamily="34" charset="0"/>
                        </a:rPr>
                        <a:t>Level of Concentration in High Risk Vendors to Total Tier 1 Vendors</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ctr" latinLnBrk="0" hangingPunct="1"/>
                      <a:r>
                        <a:rPr lang="en-US" sz="900" b="1" kern="1200" dirty="0" smtClean="0">
                          <a:solidFill>
                            <a:schemeClr val="tx1"/>
                          </a:solidFill>
                          <a:latin typeface="Arial" panose="020B0604020202020204" pitchFamily="34" charset="0"/>
                          <a:ea typeface="+mn-ea"/>
                          <a:cs typeface="Arial" panose="020B0604020202020204" pitchFamily="34" charset="0"/>
                        </a:rPr>
                        <a:t> 59%</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ctr" latinLnBrk="0" hangingPunct="1"/>
                      <a:r>
                        <a:rPr lang="en-US" sz="900" b="1" kern="1200" dirty="0" smtClean="0">
                          <a:solidFill>
                            <a:schemeClr val="tx1"/>
                          </a:solidFill>
                          <a:latin typeface="Arial" panose="020B0604020202020204" pitchFamily="34" charset="0"/>
                          <a:ea typeface="+mn-ea"/>
                          <a:cs typeface="Arial" panose="020B0604020202020204" pitchFamily="34" charset="0"/>
                        </a:rPr>
                        <a:t>57%</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ctr" latinLnBrk="0" hangingPunct="1"/>
                      <a:r>
                        <a:rPr lang="en-US" sz="900" b="1" kern="1200" dirty="0" smtClean="0">
                          <a:solidFill>
                            <a:schemeClr val="tx1"/>
                          </a:solidFill>
                          <a:latin typeface="Arial" panose="020B0604020202020204" pitchFamily="34" charset="0"/>
                          <a:ea typeface="+mn-ea"/>
                          <a:cs typeface="Arial" panose="020B0604020202020204" pitchFamily="34" charset="0"/>
                        </a:rPr>
                        <a:t>45%</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0" kern="1200" dirty="0">
                          <a:solidFill>
                            <a:schemeClr val="tx1"/>
                          </a:solidFill>
                          <a:latin typeface="Arial" panose="020B0604020202020204" pitchFamily="34" charset="0"/>
                          <a:ea typeface="+mn-ea"/>
                          <a:cs typeface="Arial" panose="020B0604020202020204" pitchFamily="34" charset="0"/>
                        </a:rPr>
                        <a:t>≥46%</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0" kern="1200" dirty="0">
                          <a:solidFill>
                            <a:schemeClr val="tx1"/>
                          </a:solidFill>
                          <a:latin typeface="Arial" panose="020B0604020202020204" pitchFamily="34" charset="0"/>
                          <a:ea typeface="+mn-ea"/>
                          <a:cs typeface="Arial" panose="020B0604020202020204" pitchFamily="34" charset="0"/>
                        </a:rPr>
                        <a:t>≥60%</a:t>
                      </a: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900" b="0" kern="1200" dirty="0" smtClean="0">
                          <a:solidFill>
                            <a:schemeClr val="tx1"/>
                          </a:solidFill>
                          <a:latin typeface="Arial" panose="020B0604020202020204" pitchFamily="34" charset="0"/>
                          <a:ea typeface="+mn-ea"/>
                          <a:cs typeface="Arial" panose="020B0604020202020204" pitchFamily="34" charset="0"/>
                        </a:rPr>
                        <a:t>Adjust appetite limit since the  indicator measures only the inherent risk, not the residual risk  which is measured in other metric.</a:t>
                      </a:r>
                    </a:p>
                  </a:txBody>
                  <a:tcPr marL="45720" marR="45720">
                    <a:lnL w="9525" cap="flat" cmpd="sng" algn="ctr">
                      <a:solidFill>
                        <a:sysClr val="window" lastClr="FFFFFF">
                          <a:lumMod val="75000"/>
                        </a:sysClr>
                      </a:solidFill>
                      <a:prstDash val="solid"/>
                      <a:round/>
                      <a:headEnd type="none" w="med" len="med"/>
                      <a:tailEnd type="none" w="med" len="med"/>
                    </a:lnL>
                    <a:lnR>
                      <a:noFill/>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 name="Slide Number Placeholder 3"/>
          <p:cNvSpPr txBox="1">
            <a:spLocks/>
          </p:cNvSpPr>
          <p:nvPr/>
        </p:nvSpPr>
        <p:spPr>
          <a:xfrm>
            <a:off x="8149015" y="99783"/>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23</a:t>
            </a:fld>
            <a:endParaRPr lang="es-ES_tradnl" sz="1200" b="1" dirty="0">
              <a:solidFill>
                <a:srgbClr val="FF0000"/>
              </a:solidFill>
              <a:latin typeface="Arial"/>
              <a:cs typeface="Arial"/>
            </a:endParaRPr>
          </a:p>
        </p:txBody>
      </p:sp>
    </p:spTree>
    <p:extLst>
      <p:ext uri="{BB962C8B-B14F-4D97-AF65-F5344CB8AC3E}">
        <p14:creationId xmlns:p14="http://schemas.microsoft.com/office/powerpoint/2010/main" val="29917329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2934815021"/>
              </p:ext>
            </p:extLst>
          </p:nvPr>
        </p:nvGraphicFramePr>
        <p:xfrm>
          <a:off x="316986" y="504825"/>
          <a:ext cx="8522214" cy="1803693"/>
        </p:xfrm>
        <a:graphic>
          <a:graphicData uri="http://schemas.openxmlformats.org/drawingml/2006/table">
            <a:tbl>
              <a:tblPr firstRow="1" bandRow="1"/>
              <a:tblGrid>
                <a:gridCol w="663918"/>
                <a:gridCol w="974071"/>
                <a:gridCol w="1143000"/>
                <a:gridCol w="762000"/>
                <a:gridCol w="724211"/>
                <a:gridCol w="685800"/>
                <a:gridCol w="533400"/>
                <a:gridCol w="514287"/>
                <a:gridCol w="2521527"/>
              </a:tblGrid>
              <a:tr h="340653">
                <a:tc gridSpan="8">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45720" marR="45720" anchor="ctr">
                    <a:lnL>
                      <a:noFill/>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indent="0" algn="ctr" defTabSz="457200" rtl="0" eaLnBrk="1" latinLnBrk="0" hangingPunct="1">
                        <a:buFont typeface="Arial" panose="020B0604020202020204" pitchFamily="34" charset="0"/>
                        <a:buNone/>
                      </a:pP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indent="0" algn="ctr" defTabSz="457200" rtl="0" eaLnBrk="1" latinLnBrk="0" hangingPunct="1">
                        <a:buFont typeface="Arial" panose="020B0604020202020204" pitchFamily="34" charset="0"/>
                        <a:buNone/>
                      </a:pPr>
                      <a:endParaRPr lang="en-US" sz="9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45720" marR="45720" anchor="ctr">
                    <a:lnL>
                      <a:noFill/>
                    </a:lnL>
                    <a:lnR w="12700" cap="flat" cmpd="sng" algn="ctr">
                      <a:solidFill>
                        <a:sysClr val="window" lastClr="FFFFFF"/>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36537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900" b="1" dirty="0" smtClean="0">
                          <a:solidFill>
                            <a:srgbClr val="FF0000"/>
                          </a:solidFill>
                          <a:latin typeface="Arial" panose="020B0604020202020204" pitchFamily="34" charset="0"/>
                          <a:cs typeface="Arial" panose="020B0604020202020204" pitchFamily="34" charset="0"/>
                        </a:rPr>
                        <a:t>Entity</a:t>
                      </a:r>
                      <a:r>
                        <a:rPr lang="en-US" sz="900" b="1" baseline="0" dirty="0" smtClean="0">
                          <a:solidFill>
                            <a:srgbClr val="FF0000"/>
                          </a:solidFill>
                          <a:latin typeface="Arial" panose="020B0604020202020204" pitchFamily="34" charset="0"/>
                          <a:cs typeface="Arial" panose="020B0604020202020204" pitchFamily="34" charset="0"/>
                        </a:rPr>
                        <a:t> / </a:t>
                      </a:r>
                      <a:r>
                        <a:rPr lang="en-US" sz="900" b="1" dirty="0" smtClean="0">
                          <a:solidFill>
                            <a:srgbClr val="FF0000"/>
                          </a:solidFill>
                          <a:latin typeface="Arial" panose="020B0604020202020204" pitchFamily="34" charset="0"/>
                          <a:cs typeface="Arial" panose="020B0604020202020204" pitchFamily="34" charset="0"/>
                        </a:rPr>
                        <a:t>portfolio</a:t>
                      </a:r>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a:no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900" b="1" dirty="0" smtClean="0">
                          <a:solidFill>
                            <a:srgbClr val="FF0000"/>
                          </a:solidFill>
                          <a:latin typeface="Arial" panose="020B0604020202020204" pitchFamily="34" charset="0"/>
                          <a:cs typeface="Arial" panose="020B0604020202020204" pitchFamily="34" charset="0"/>
                        </a:rPr>
                        <a:t>Risk Type</a:t>
                      </a:r>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900" b="1" dirty="0" smtClean="0">
                          <a:solidFill>
                            <a:srgbClr val="FF0000"/>
                          </a:solidFill>
                          <a:latin typeface="Arial" panose="020B0604020202020204" pitchFamily="34" charset="0"/>
                          <a:cs typeface="Arial" panose="020B0604020202020204" pitchFamily="34" charset="0"/>
                        </a:rPr>
                        <a:t>Metrics</a:t>
                      </a:r>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baseline="0" dirty="0" smtClean="0">
                          <a:solidFill>
                            <a:schemeClr val="tx1"/>
                          </a:solidFill>
                          <a:latin typeface="Arial" panose="020B0604020202020204" pitchFamily="34" charset="0"/>
                          <a:ea typeface="+mn-ea"/>
                          <a:cs typeface="Arial" panose="020B0604020202020204" pitchFamily="34" charset="0"/>
                        </a:rPr>
                        <a:t>Jun 16</a:t>
                      </a:r>
                      <a:r>
                        <a:rPr lang="en-US" sz="900" b="1" kern="1200" dirty="0" smtClean="0">
                          <a:solidFill>
                            <a:schemeClr val="tx1"/>
                          </a:solidFill>
                          <a:latin typeface="Arial" panose="020B0604020202020204" pitchFamily="34" charset="0"/>
                          <a:ea typeface="+mn-ea"/>
                          <a:cs typeface="Arial" panose="020B0604020202020204" pitchFamily="34" charset="0"/>
                        </a:rPr>
                        <a:t> </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baseline="0" dirty="0" smtClean="0">
                          <a:solidFill>
                            <a:schemeClr val="tx1"/>
                          </a:solidFill>
                          <a:latin typeface="Arial" panose="020B0604020202020204" pitchFamily="34" charset="0"/>
                          <a:ea typeface="+mn-ea"/>
                          <a:cs typeface="Arial" panose="020B0604020202020204" pitchFamily="34" charset="0"/>
                        </a:rPr>
                        <a:t>May 16</a:t>
                      </a:r>
                      <a:r>
                        <a:rPr lang="en-US" sz="900" b="1" kern="1200" dirty="0" smtClean="0">
                          <a:solidFill>
                            <a:schemeClr val="tx1"/>
                          </a:solidFill>
                          <a:latin typeface="Arial" panose="020B0604020202020204" pitchFamily="34" charset="0"/>
                          <a:ea typeface="+mn-ea"/>
                          <a:cs typeface="Arial" panose="020B0604020202020204" pitchFamily="34" charset="0"/>
                        </a:rPr>
                        <a:t> </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dirty="0" smtClean="0">
                          <a:solidFill>
                            <a:schemeClr val="tx1"/>
                          </a:solidFill>
                          <a:latin typeface="Arial" panose="020B0604020202020204" pitchFamily="34" charset="0"/>
                          <a:ea typeface="+mn-ea"/>
                          <a:cs typeface="Arial" panose="020B0604020202020204" pitchFamily="34" charset="0"/>
                        </a:rPr>
                        <a:t>Apr 16</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lumMod val="95000"/>
                        </a:sysClr>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tx1"/>
                          </a:solidFill>
                          <a:latin typeface="Arial" panose="020B0604020202020204" pitchFamily="34" charset="0"/>
                          <a:ea typeface="+mn-ea"/>
                          <a:cs typeface="Arial" panose="020B0604020202020204" pitchFamily="34" charset="0"/>
                        </a:rPr>
                        <a:t>Amber Limit</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bg1"/>
                          </a:solidFill>
                          <a:latin typeface="Arial" panose="020B0604020202020204" pitchFamily="34" charset="0"/>
                          <a:ea typeface="+mn-ea"/>
                          <a:cs typeface="Arial" panose="020B0604020202020204" pitchFamily="34" charset="0"/>
                        </a:rPr>
                        <a:t>Red Limit</a:t>
                      </a:r>
                      <a:endParaRPr lang="en-US" sz="9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indent="0" algn="ctr" defTabSz="457200" rtl="0" eaLnBrk="1" latinLnBrk="0" hangingPunct="1">
                        <a:buFont typeface="Arial" panose="020B0604020202020204" pitchFamily="34" charset="0"/>
                        <a:buNone/>
                      </a:pPr>
                      <a:r>
                        <a:rPr lang="en-US" sz="900" b="1" kern="1200" dirty="0" smtClean="0">
                          <a:solidFill>
                            <a:schemeClr val="bg1"/>
                          </a:solidFill>
                          <a:latin typeface="Arial" panose="020B0604020202020204" pitchFamily="34" charset="0"/>
                          <a:ea typeface="+mn-ea"/>
                          <a:cs typeface="Arial" panose="020B0604020202020204" pitchFamily="34" charset="0"/>
                        </a:rPr>
                        <a:t>Action Plan</a:t>
                      </a:r>
                      <a:endParaRPr lang="en-US" sz="9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12700" cap="flat" cmpd="sng" algn="ctr">
                      <a:solidFill>
                        <a:srgbClr val="FFC000"/>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5486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BSPR</a:t>
                      </a: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1" dirty="0" smtClean="0">
                          <a:solidFill>
                            <a:schemeClr val="tx1"/>
                          </a:solidFill>
                          <a:latin typeface="Arial" panose="020B0604020202020204" pitchFamily="34" charset="0"/>
                          <a:cs typeface="Arial" panose="020B0604020202020204" pitchFamily="34" charset="0"/>
                        </a:rPr>
                        <a:t>Compliance</a:t>
                      </a:r>
                    </a:p>
                  </a:txBody>
                  <a:tcPr marL="45720" marR="45720" anchor="ctr">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900" b="0" kern="1200" dirty="0">
                          <a:solidFill>
                            <a:schemeClr val="tx1"/>
                          </a:solidFill>
                          <a:latin typeface="Arial" panose="020B0604020202020204" pitchFamily="34" charset="0"/>
                          <a:ea typeface="+mn-ea"/>
                          <a:cs typeface="Arial" panose="020B0604020202020204" pitchFamily="34" charset="0"/>
                        </a:rPr>
                        <a:t>Internal Audit recommendations past due</a:t>
                      </a:r>
                    </a:p>
                  </a:txBody>
                  <a:tcPr marL="0" marR="0" marT="0" marB="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ctr" latinLnBrk="0" hangingPunct="1"/>
                      <a:r>
                        <a:rPr lang="en-US" sz="900" b="1" kern="1200" dirty="0" smtClean="0">
                          <a:solidFill>
                            <a:schemeClr val="tx1"/>
                          </a:solidFill>
                          <a:latin typeface="Arial" panose="020B0604020202020204" pitchFamily="34" charset="0"/>
                          <a:ea typeface="+mn-ea"/>
                          <a:cs typeface="Arial" panose="020B0604020202020204" pitchFamily="34" charset="0"/>
                        </a:rPr>
                        <a:t>4</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algn="ctr" defTabSz="457200" rtl="0" eaLnBrk="1" fontAlgn="ctr" latinLnBrk="0" hangingPunct="1"/>
                      <a:r>
                        <a:rPr lang="en-US" sz="900" b="1" kern="1200" dirty="0">
                          <a:solidFill>
                            <a:schemeClr val="tx1"/>
                          </a:solidFill>
                          <a:latin typeface="Arial" panose="020B0604020202020204" pitchFamily="34" charset="0"/>
                          <a:ea typeface="+mn-ea"/>
                          <a:cs typeface="Arial" panose="020B0604020202020204" pitchFamily="34" charset="0"/>
                        </a:rPr>
                        <a:t>3</a:t>
                      </a:r>
                    </a:p>
                  </a:txBody>
                  <a:tcPr marL="0" marR="0" marT="0" marB="0" anchor="ctr">
                    <a:lnL w="12700" cap="flat" cmpd="sng" algn="ctr">
                      <a:solidFill>
                        <a:schemeClr val="bg1"/>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algn="ctr" defTabSz="457200" rtl="0" eaLnBrk="1" fontAlgn="ctr" latinLnBrk="0" hangingPunct="1"/>
                      <a:r>
                        <a:rPr lang="en-US" sz="900" b="1" kern="1200" dirty="0">
                          <a:solidFill>
                            <a:schemeClr val="tx1"/>
                          </a:solidFill>
                          <a:latin typeface="Arial" panose="020B0604020202020204" pitchFamily="34" charset="0"/>
                          <a:ea typeface="+mn-ea"/>
                          <a:cs typeface="Arial" panose="020B0604020202020204" pitchFamily="34" charset="0"/>
                        </a:rPr>
                        <a:t>3</a:t>
                      </a:r>
                    </a:p>
                  </a:txBody>
                  <a:tcPr marL="0" marR="0" marT="0" marB="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algn="ctr" defTabSz="457200" rtl="0" eaLnBrk="1" fontAlgn="ctr" latinLnBrk="0" hangingPunct="1"/>
                      <a:r>
                        <a:rPr lang="en-US" sz="900" b="0" kern="1200" dirty="0">
                          <a:solidFill>
                            <a:schemeClr val="tx1"/>
                          </a:solidFill>
                          <a:latin typeface="Arial" panose="020B0604020202020204" pitchFamily="34" charset="0"/>
                          <a:ea typeface="+mn-ea"/>
                          <a:cs typeface="Arial" panose="020B0604020202020204" pitchFamily="34" charset="0"/>
                        </a:rPr>
                        <a:t> - </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ctr" latinLnBrk="0" hangingPunct="1"/>
                      <a:r>
                        <a:rPr lang="en-US" sz="900" b="0" kern="1200" dirty="0">
                          <a:solidFill>
                            <a:schemeClr val="tx1"/>
                          </a:solidFill>
                          <a:latin typeface="Arial" panose="020B0604020202020204" pitchFamily="34" charset="0"/>
                          <a:ea typeface="+mn-ea"/>
                          <a:cs typeface="Arial" panose="020B0604020202020204" pitchFamily="34" charset="0"/>
                        </a:rPr>
                        <a:t>≥1</a:t>
                      </a: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lvl="1" indent="0" algn="l" defTabSz="457200" rtl="0" eaLnBrk="1" fontAlgn="ctr" latinLnBrk="0" hangingPunct="1">
                        <a:lnSpc>
                          <a:spcPct val="100000"/>
                        </a:lnSpc>
                        <a:spcBef>
                          <a:spcPts val="0"/>
                        </a:spcBef>
                        <a:spcAft>
                          <a:spcPts val="0"/>
                        </a:spcAft>
                        <a:buClrTx/>
                        <a:buSzTx/>
                        <a:buFontTx/>
                        <a:buNone/>
                        <a:tabLst/>
                        <a:defRPr/>
                      </a:pPr>
                      <a:r>
                        <a:rPr lang="en-US" sz="900" b="0" kern="1200" dirty="0" smtClean="0">
                          <a:solidFill>
                            <a:schemeClr val="tx1"/>
                          </a:solidFill>
                          <a:latin typeface="Arial" panose="020B0604020202020204" pitchFamily="34" charset="0"/>
                          <a:ea typeface="+mn-ea"/>
                          <a:cs typeface="Arial" panose="020B0604020202020204" pitchFamily="34" charset="0"/>
                        </a:rPr>
                        <a:t>All recommendations have been addressed with the corresponding remediation plans. </a:t>
                      </a:r>
                    </a:p>
                  </a:txBody>
                  <a:tcPr marL="45720" marR="45720" anchor="ctr">
                    <a:lnL w="9525" cap="flat" cmpd="sng" algn="ctr">
                      <a:solidFill>
                        <a:sysClr val="window" lastClr="FFFFFF">
                          <a:lumMod val="75000"/>
                        </a:sysClr>
                      </a:solidFill>
                      <a:prstDash val="solid"/>
                      <a:round/>
                      <a:headEnd type="none" w="med" len="med"/>
                      <a:tailEnd type="none" w="med" len="med"/>
                    </a:lnL>
                    <a:lnR>
                      <a:noFill/>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5486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457200" rtl="0" eaLnBrk="1" fontAlgn="ctr" latinLnBrk="0" hangingPunct="1"/>
                      <a:r>
                        <a:rPr lang="en-US" sz="900" b="0" kern="1200" dirty="0">
                          <a:solidFill>
                            <a:schemeClr val="tx1"/>
                          </a:solidFill>
                          <a:latin typeface="Arial" panose="020B0604020202020204" pitchFamily="34" charset="0"/>
                          <a:ea typeface="+mn-ea"/>
                          <a:cs typeface="Arial" panose="020B0604020202020204" pitchFamily="34" charset="0"/>
                        </a:rPr>
                        <a:t>Loan Review incidences past due</a:t>
                      </a:r>
                    </a:p>
                  </a:txBody>
                  <a:tcPr marL="0" marR="0" marT="0" marB="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ctr" latinLnBrk="0" hangingPunct="1"/>
                      <a:r>
                        <a:rPr lang="en-US" sz="900" b="1" kern="1200" dirty="0" smtClean="0">
                          <a:solidFill>
                            <a:schemeClr val="tx1"/>
                          </a:solidFill>
                          <a:latin typeface="Arial" panose="020B0604020202020204" pitchFamily="34" charset="0"/>
                          <a:ea typeface="+mn-ea"/>
                          <a:cs typeface="Arial" panose="020B0604020202020204" pitchFamily="34" charset="0"/>
                        </a:rPr>
                        <a:t>11</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algn="ctr" defTabSz="457200" rtl="0" eaLnBrk="1" fontAlgn="ctr" latinLnBrk="0" hangingPunct="1"/>
                      <a:r>
                        <a:rPr lang="en-US" sz="900" b="1" kern="1200" dirty="0">
                          <a:solidFill>
                            <a:schemeClr val="tx1"/>
                          </a:solidFill>
                          <a:latin typeface="Arial" panose="020B0604020202020204" pitchFamily="34" charset="0"/>
                          <a:ea typeface="+mn-ea"/>
                          <a:cs typeface="Arial" panose="020B0604020202020204" pitchFamily="34" charset="0"/>
                        </a:rPr>
                        <a:t>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algn="ctr" defTabSz="457200" rtl="0" eaLnBrk="1" fontAlgn="ctr" latinLnBrk="0" hangingPunct="1"/>
                      <a:r>
                        <a:rPr lang="en-US" sz="900" b="1" kern="1200" dirty="0">
                          <a:solidFill>
                            <a:schemeClr val="tx1"/>
                          </a:solidFill>
                          <a:latin typeface="Arial" panose="020B0604020202020204" pitchFamily="34" charset="0"/>
                          <a:ea typeface="+mn-ea"/>
                          <a:cs typeface="Arial" panose="020B0604020202020204" pitchFamily="34" charset="0"/>
                        </a:rPr>
                        <a:t>9</a:t>
                      </a:r>
                    </a:p>
                  </a:txBody>
                  <a:tcPr marL="0" marR="0" marT="0" marB="0" anchor="ctr">
                    <a:lnL w="12700" cap="flat" cmpd="sng" algn="ctr">
                      <a:solidFill>
                        <a:schemeClr val="bg1"/>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algn="ctr" defTabSz="457200" rtl="0" eaLnBrk="1" fontAlgn="ctr" latinLnBrk="0" hangingPunct="1"/>
                      <a:r>
                        <a:rPr lang="en-US" sz="900" b="0" kern="1200" dirty="0">
                          <a:solidFill>
                            <a:schemeClr val="tx1"/>
                          </a:solidFill>
                          <a:latin typeface="Arial" panose="020B0604020202020204" pitchFamily="34" charset="0"/>
                          <a:ea typeface="+mn-ea"/>
                          <a:cs typeface="Arial" panose="020B0604020202020204" pitchFamily="34" charset="0"/>
                        </a:rPr>
                        <a:t> - </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ctr" latinLnBrk="0" hangingPunct="1"/>
                      <a:r>
                        <a:rPr lang="en-US" sz="900" b="0" kern="1200" dirty="0">
                          <a:solidFill>
                            <a:schemeClr val="tx1"/>
                          </a:solidFill>
                          <a:latin typeface="Arial" panose="020B0604020202020204" pitchFamily="34" charset="0"/>
                          <a:ea typeface="+mn-ea"/>
                          <a:cs typeface="Arial" panose="020B0604020202020204" pitchFamily="34" charset="0"/>
                        </a:rPr>
                        <a:t>≥1</a:t>
                      </a: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lvl="1" indent="0" algn="l" defTabSz="457200" rtl="0" eaLnBrk="1" fontAlgn="ctr" latinLnBrk="0" hangingPunct="1">
                        <a:lnSpc>
                          <a:spcPct val="100000"/>
                        </a:lnSpc>
                        <a:spcBef>
                          <a:spcPts val="0"/>
                        </a:spcBef>
                        <a:spcAft>
                          <a:spcPts val="0"/>
                        </a:spcAft>
                        <a:buClrTx/>
                        <a:buSzTx/>
                        <a:buFontTx/>
                        <a:buNone/>
                        <a:tabLst/>
                        <a:defRPr/>
                      </a:pPr>
                      <a:r>
                        <a:rPr lang="en-US" sz="900" b="0" kern="1200" dirty="0" smtClean="0">
                          <a:solidFill>
                            <a:schemeClr val="tx1"/>
                          </a:solidFill>
                          <a:latin typeface="Arial" panose="020B0604020202020204" pitchFamily="34" charset="0"/>
                          <a:ea typeface="+mn-ea"/>
                          <a:cs typeface="Arial" panose="020B0604020202020204" pitchFamily="34" charset="0"/>
                        </a:rPr>
                        <a:t>All incidences have been addressed with the</a:t>
                      </a:r>
                      <a:r>
                        <a:rPr lang="en-US" sz="900" b="0" kern="1200" baseline="0" dirty="0" smtClean="0">
                          <a:solidFill>
                            <a:schemeClr val="tx1"/>
                          </a:solidFill>
                          <a:latin typeface="Arial" panose="020B0604020202020204" pitchFamily="34" charset="0"/>
                          <a:ea typeface="+mn-ea"/>
                          <a:cs typeface="Arial" panose="020B0604020202020204" pitchFamily="34" charset="0"/>
                        </a:rPr>
                        <a:t> corresponding </a:t>
                      </a:r>
                      <a:r>
                        <a:rPr lang="en-US" sz="900" b="0" kern="1200" dirty="0" smtClean="0">
                          <a:solidFill>
                            <a:schemeClr val="tx1"/>
                          </a:solidFill>
                          <a:latin typeface="Arial" panose="020B0604020202020204" pitchFamily="34" charset="0"/>
                          <a:ea typeface="+mn-ea"/>
                          <a:cs typeface="Arial" panose="020B0604020202020204" pitchFamily="34" charset="0"/>
                        </a:rPr>
                        <a:t>remediation plans. </a:t>
                      </a:r>
                    </a:p>
                    <a:p>
                      <a:pPr marL="0" algn="l" defTabSz="457200" rtl="0" eaLnBrk="1" fontAlgn="ctr" latinLnBrk="0" hangingPunct="1"/>
                      <a:endParaRPr lang="en-US" sz="900" b="0" kern="1200" dirty="0" smtClean="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a:noFill/>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 name="TextBox 3"/>
          <p:cNvSpPr txBox="1"/>
          <p:nvPr/>
        </p:nvSpPr>
        <p:spPr>
          <a:xfrm>
            <a:off x="254000" y="248488"/>
            <a:ext cx="8890000" cy="461665"/>
          </a:xfrm>
          <a:prstGeom prst="rect">
            <a:avLst/>
          </a:prstGeom>
          <a:noFill/>
        </p:spPr>
        <p:txBody>
          <a:bodyPr wrap="square" rtlCol="0">
            <a:spAutoFit/>
          </a:bodyPr>
          <a:lstStyle/>
          <a:p>
            <a:r>
              <a:rPr lang="en-US" b="1" dirty="0"/>
              <a:t>4</a:t>
            </a:r>
            <a:r>
              <a:rPr lang="en-US" b="1" dirty="0" smtClean="0"/>
              <a:t>. BSPR Risk Scorecard – Limit Breaches</a:t>
            </a:r>
            <a:endParaRPr lang="en-US" b="1" dirty="0"/>
          </a:p>
        </p:txBody>
      </p:sp>
      <p:sp>
        <p:nvSpPr>
          <p:cNvPr id="5" name="Slide Number Placeholder 3"/>
          <p:cNvSpPr txBox="1">
            <a:spLocks/>
          </p:cNvSpPr>
          <p:nvPr/>
        </p:nvSpPr>
        <p:spPr>
          <a:xfrm>
            <a:off x="8149015" y="99783"/>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24</a:t>
            </a:fld>
            <a:endParaRPr lang="es-ES_tradnl" sz="1200" b="1" dirty="0">
              <a:solidFill>
                <a:srgbClr val="FF0000"/>
              </a:solidFill>
              <a:latin typeface="Arial"/>
              <a:cs typeface="Arial"/>
            </a:endParaRPr>
          </a:p>
        </p:txBody>
      </p:sp>
    </p:spTree>
    <p:extLst>
      <p:ext uri="{BB962C8B-B14F-4D97-AF65-F5344CB8AC3E}">
        <p14:creationId xmlns:p14="http://schemas.microsoft.com/office/powerpoint/2010/main" val="20494614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a:xfrm>
            <a:off x="331786" y="2562225"/>
            <a:ext cx="8586703" cy="1463040"/>
          </a:xfrm>
          <a:prstGeom prst="round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1" indent="-285750" algn="just" eaLnBrk="0" fontAlgn="base" hangingPunct="0">
              <a:spcBef>
                <a:spcPct val="0"/>
              </a:spcBef>
              <a:spcAft>
                <a:spcPts val="300"/>
              </a:spcAft>
              <a:buClr>
                <a:srgbClr val="E10819"/>
              </a:buClr>
              <a:buSzPct val="100000"/>
              <a:defRPr/>
            </a:pPr>
            <a:r>
              <a:rPr lang="en-US" sz="1200" b="1" dirty="0" smtClean="0">
                <a:solidFill>
                  <a:prstClr val="black"/>
                </a:solidFill>
                <a:latin typeface="Arial" panose="020B0604020202020204" pitchFamily="34" charset="0"/>
                <a:cs typeface="Arial" panose="020B0604020202020204" pitchFamily="34" charset="0"/>
              </a:rPr>
              <a:t>Trigger/Limit Breach Description</a:t>
            </a:r>
            <a:r>
              <a:rPr lang="en-US" sz="1200" b="1" dirty="0">
                <a:solidFill>
                  <a:prstClr val="black"/>
                </a:solidFill>
                <a:latin typeface="Arial" panose="020B0604020202020204" pitchFamily="34" charset="0"/>
                <a:cs typeface="Arial" panose="020B0604020202020204" pitchFamily="34" charset="0"/>
              </a:rPr>
              <a:t>:</a:t>
            </a:r>
            <a:r>
              <a:rPr lang="en-US" sz="1200" dirty="0">
                <a:solidFill>
                  <a:prstClr val="black"/>
                </a:solidFill>
                <a:latin typeface="Arial" panose="020B0604020202020204" pitchFamily="34" charset="0"/>
                <a:cs typeface="Arial" panose="020B0604020202020204" pitchFamily="34" charset="0"/>
              </a:rPr>
              <a:t> </a:t>
            </a:r>
          </a:p>
          <a:p>
            <a:pPr marL="285750" lvl="1" indent="-228600" fontAlgn="auto">
              <a:spcBef>
                <a:spcPts val="0"/>
              </a:spcBef>
              <a:spcAft>
                <a:spcPts val="300"/>
              </a:spcAft>
              <a:buClr>
                <a:srgbClr val="E10819"/>
              </a:buClr>
              <a:buSzPct val="100000"/>
              <a:buBlip>
                <a:blip r:embed="rId4"/>
              </a:buBlip>
              <a:tabLst>
                <a:tab pos="914400" algn="l"/>
              </a:tabLst>
              <a:defRPr/>
            </a:pPr>
            <a:r>
              <a:rPr lang="en-US" sz="1200" dirty="0" smtClean="0">
                <a:solidFill>
                  <a:prstClr val="black"/>
                </a:solidFill>
                <a:latin typeface="Arial" panose="020B0604020202020204" pitchFamily="34" charset="0"/>
                <a:cs typeface="Arial" panose="020B0604020202020204" pitchFamily="34" charset="0"/>
              </a:rPr>
              <a:t>Number </a:t>
            </a:r>
            <a:r>
              <a:rPr lang="en-US" sz="1200" dirty="0">
                <a:solidFill>
                  <a:prstClr val="black"/>
                </a:solidFill>
                <a:latin typeface="Arial" panose="020B0604020202020204" pitchFamily="34" charset="0"/>
                <a:cs typeface="Arial" panose="020B0604020202020204" pitchFamily="34" charset="0"/>
              </a:rPr>
              <a:t>of public institutions in default </a:t>
            </a:r>
            <a:r>
              <a:rPr lang="en-US" sz="1200" dirty="0" smtClean="0">
                <a:solidFill>
                  <a:prstClr val="black"/>
                </a:solidFill>
                <a:latin typeface="Arial" panose="020B0604020202020204" pitchFamily="34" charset="0"/>
                <a:cs typeface="Arial" panose="020B0604020202020204" pitchFamily="34" charset="0"/>
              </a:rPr>
              <a:t>are</a:t>
            </a:r>
            <a:r>
              <a:rPr lang="en-US" sz="1200" dirty="0">
                <a:solidFill>
                  <a:prstClr val="black"/>
                </a:solidFill>
                <a:latin typeface="Arial" panose="020B0604020202020204" pitchFamily="34" charset="0"/>
                <a:cs typeface="Arial" panose="020B0604020202020204" pitchFamily="34" charset="0"/>
              </a:rPr>
              <a:t>:  </a:t>
            </a:r>
          </a:p>
          <a:p>
            <a:pPr marL="742950" lvl="2" indent="-228600">
              <a:spcAft>
                <a:spcPts val="300"/>
              </a:spcAft>
              <a:buSzPct val="100000"/>
              <a:buFont typeface="Arial" panose="020B0604020202020204" pitchFamily="34" charset="0"/>
              <a:buChar char="•"/>
              <a:tabLst>
                <a:tab pos="914400" algn="l"/>
              </a:tabLst>
              <a:defRPr/>
            </a:pPr>
            <a:r>
              <a:rPr lang="en-US" sz="1200" dirty="0">
                <a:solidFill>
                  <a:prstClr val="black"/>
                </a:solidFill>
                <a:latin typeface="Arial" panose="020B0604020202020204" pitchFamily="34" charset="0"/>
                <a:cs typeface="Arial" panose="020B0604020202020204" pitchFamily="34" charset="0"/>
              </a:rPr>
              <a:t>Puerto Rico Public Finance Corporation (PFC)</a:t>
            </a:r>
          </a:p>
          <a:p>
            <a:pPr marL="742950" lvl="2" indent="-228600">
              <a:spcAft>
                <a:spcPts val="300"/>
              </a:spcAft>
              <a:buSzPct val="100000"/>
              <a:buFont typeface="Arial" panose="020B0604020202020204" pitchFamily="34" charset="0"/>
              <a:buChar char="•"/>
              <a:tabLst>
                <a:tab pos="914400" algn="l"/>
              </a:tabLst>
              <a:defRPr/>
            </a:pPr>
            <a:r>
              <a:rPr lang="en-US" sz="1200" dirty="0">
                <a:solidFill>
                  <a:prstClr val="black"/>
                </a:solidFill>
                <a:latin typeface="Arial" panose="020B0604020202020204" pitchFamily="34" charset="0"/>
                <a:cs typeface="Arial" panose="020B0604020202020204" pitchFamily="34" charset="0"/>
              </a:rPr>
              <a:t>Puerto Rico Infrastructure Financial Authority (PRIFA)</a:t>
            </a:r>
          </a:p>
          <a:p>
            <a:pPr marL="742950" lvl="2" indent="-228600">
              <a:spcAft>
                <a:spcPts val="300"/>
              </a:spcAft>
              <a:buSzPct val="100000"/>
              <a:buFont typeface="Arial" panose="020B0604020202020204" pitchFamily="34" charset="0"/>
              <a:buChar char="•"/>
              <a:tabLst>
                <a:tab pos="914400" algn="l"/>
              </a:tabLst>
              <a:defRPr/>
            </a:pPr>
            <a:r>
              <a:rPr lang="en-US" sz="1200" dirty="0">
                <a:solidFill>
                  <a:prstClr val="black"/>
                </a:solidFill>
                <a:latin typeface="Arial" panose="020B0604020202020204" pitchFamily="34" charset="0"/>
                <a:cs typeface="Arial" panose="020B0604020202020204" pitchFamily="34" charset="0"/>
              </a:rPr>
              <a:t>Government Development Bank of Puerto Rico GDB</a:t>
            </a:r>
          </a:p>
        </p:txBody>
      </p:sp>
      <p:graphicFrame>
        <p:nvGraphicFramePr>
          <p:cNvPr id="5" name="Chart 4"/>
          <p:cNvGraphicFramePr/>
          <p:nvPr>
            <p:extLst>
              <p:ext uri="{D42A27DB-BD31-4B8C-83A1-F6EECF244321}">
                <p14:modId xmlns:p14="http://schemas.microsoft.com/office/powerpoint/2010/main" val="2926640013"/>
              </p:ext>
            </p:extLst>
          </p:nvPr>
        </p:nvGraphicFramePr>
        <p:xfrm>
          <a:off x="6542465" y="1581150"/>
          <a:ext cx="2465765" cy="1010907"/>
        </p:xfrm>
        <a:graphic>
          <a:graphicData uri="http://schemas.openxmlformats.org/drawingml/2006/chart">
            <c:chart xmlns:c="http://schemas.openxmlformats.org/drawingml/2006/chart" xmlns:r="http://schemas.openxmlformats.org/officeDocument/2006/relationships" r:id="rId5"/>
          </a:graphicData>
        </a:graphic>
      </p:graphicFrame>
      <p:sp>
        <p:nvSpPr>
          <p:cNvPr id="152" name="5 Marcador de número de diapositiva"/>
          <p:cNvSpPr>
            <a:spLocks noGrp="1"/>
          </p:cNvSpPr>
          <p:nvPr>
            <p:ph type="sldNum" sz="quarter" idx="10"/>
          </p:nvPr>
        </p:nvSpPr>
        <p:spPr>
          <a:xfrm>
            <a:off x="0" y="6375400"/>
            <a:ext cx="436563" cy="482600"/>
          </a:xfrm>
          <a:prstGeom prst="rect">
            <a:avLst/>
          </a:prstGeom>
        </p:spPr>
        <p:txBody>
          <a:bodyPr/>
          <a:lstStyle>
            <a:lvl1pPr algn="l">
              <a:defRPr sz="1050">
                <a:solidFill>
                  <a:schemeClr val="bg1"/>
                </a:solidFill>
              </a:defRPr>
            </a:lvl1pPr>
          </a:lstStyle>
          <a:p>
            <a:pPr>
              <a:defRPr/>
            </a:pPr>
            <a:fld id="{106BA978-0AD2-4251-852D-59FEEE1C7C09}" type="slidenum">
              <a:rPr lang="en-US" smtClean="0">
                <a:solidFill>
                  <a:prstClr val="white"/>
                </a:solidFill>
              </a:rPr>
              <a:pPr>
                <a:defRPr/>
              </a:pPr>
              <a:t>25</a:t>
            </a:fld>
            <a:endParaRPr lang="en-US" dirty="0">
              <a:solidFill>
                <a:prstClr val="white"/>
              </a:solidFill>
            </a:endParaRPr>
          </a:p>
        </p:txBody>
      </p:sp>
      <p:sp>
        <p:nvSpPr>
          <p:cNvPr id="40" name="Slide Number Placeholder 3"/>
          <p:cNvSpPr txBox="1">
            <a:spLocks/>
          </p:cNvSpPr>
          <p:nvPr/>
        </p:nvSpPr>
        <p:spPr>
          <a:xfrm>
            <a:off x="8149015" y="99783"/>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25</a:t>
            </a:fld>
            <a:endParaRPr lang="es-ES_tradnl" sz="1200" b="1" dirty="0">
              <a:solidFill>
                <a:srgbClr val="FF0000"/>
              </a:solidFill>
              <a:latin typeface="Arial"/>
              <a:cs typeface="Arial"/>
            </a:endParaRPr>
          </a:p>
        </p:txBody>
      </p:sp>
      <p:sp>
        <p:nvSpPr>
          <p:cNvPr id="23" name="Rounded Rectangle 22"/>
          <p:cNvSpPr/>
          <p:nvPr/>
        </p:nvSpPr>
        <p:spPr>
          <a:xfrm>
            <a:off x="331786" y="4133850"/>
            <a:ext cx="8592548" cy="731520"/>
          </a:xfrm>
          <a:prstGeom prst="round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1" indent="-285750" algn="just" eaLnBrk="0" fontAlgn="base" hangingPunct="0">
              <a:spcBef>
                <a:spcPct val="0"/>
              </a:spcBef>
              <a:spcAft>
                <a:spcPts val="300"/>
              </a:spcAft>
              <a:buClr>
                <a:srgbClr val="E10819"/>
              </a:buClr>
              <a:buSzPct val="100000"/>
              <a:defRPr/>
            </a:pPr>
            <a:r>
              <a:rPr lang="en-US" sz="1200" b="1" dirty="0" smtClean="0">
                <a:solidFill>
                  <a:prstClr val="black"/>
                </a:solidFill>
                <a:latin typeface="Arial" panose="020B0604020202020204" pitchFamily="34" charset="0"/>
                <a:cs typeface="Arial" panose="020B0604020202020204" pitchFamily="34" charset="0"/>
              </a:rPr>
              <a:t>Action Plan :</a:t>
            </a:r>
          </a:p>
          <a:p>
            <a:pPr marL="228600" lvl="1" indent="-228600">
              <a:buSzPct val="100000"/>
              <a:buBlip>
                <a:blip r:embed="rId4"/>
              </a:buBlip>
              <a:defRPr/>
            </a:pPr>
            <a:r>
              <a:rPr lang="en-US" sz="1200" dirty="0">
                <a:solidFill>
                  <a:schemeClr val="tx1"/>
                </a:solidFill>
                <a:latin typeface="Arial" panose="020B0604020202020204" pitchFamily="34" charset="0"/>
                <a:cs typeface="Arial" panose="020B0604020202020204" pitchFamily="34" charset="0"/>
              </a:rPr>
              <a:t>Monitor and reduce in government exposure which is aligned with Corporate strategy.</a:t>
            </a:r>
            <a:endParaRPr lang="en-US" sz="1200" dirty="0" smtClean="0">
              <a:solidFill>
                <a:schemeClr val="tx1"/>
              </a:solidFill>
              <a:latin typeface="Arial" panose="020B0604020202020204" pitchFamily="34" charset="0"/>
              <a:cs typeface="Arial" panose="020B0604020202020204" pitchFamily="34" charset="0"/>
            </a:endParaRPr>
          </a:p>
        </p:txBody>
      </p:sp>
      <p:graphicFrame>
        <p:nvGraphicFramePr>
          <p:cNvPr id="33" name="Table 32"/>
          <p:cNvGraphicFramePr>
            <a:graphicFrameLocks noGrp="1"/>
          </p:cNvGraphicFramePr>
          <p:nvPr>
            <p:extLst>
              <p:ext uri="{D42A27DB-BD31-4B8C-83A1-F6EECF244321}">
                <p14:modId xmlns:p14="http://schemas.microsoft.com/office/powerpoint/2010/main" val="521255469"/>
              </p:ext>
            </p:extLst>
          </p:nvPr>
        </p:nvGraphicFramePr>
        <p:xfrm>
          <a:off x="304800" y="732459"/>
          <a:ext cx="8613690" cy="771749"/>
        </p:xfrm>
        <a:graphic>
          <a:graphicData uri="http://schemas.openxmlformats.org/drawingml/2006/table">
            <a:tbl>
              <a:tblPr>
                <a:effectLst/>
              </a:tblPr>
              <a:tblGrid>
                <a:gridCol w="1054253"/>
                <a:gridCol w="2307050"/>
                <a:gridCol w="672262"/>
                <a:gridCol w="672262"/>
                <a:gridCol w="672262"/>
                <a:gridCol w="672262"/>
                <a:gridCol w="896345"/>
                <a:gridCol w="896345"/>
                <a:gridCol w="770649"/>
              </a:tblGrid>
              <a:tr h="214607">
                <a:tc>
                  <a:txBody>
                    <a:bodyPr/>
                    <a:lstStyle/>
                    <a:p>
                      <a:pPr algn="ctr" fontAlgn="ctr"/>
                      <a:r>
                        <a:rPr lang="en-US" sz="900" b="0" i="0" u="none" strike="noStrike" dirty="0">
                          <a:solidFill>
                            <a:schemeClr val="tx1"/>
                          </a:solidFill>
                          <a:latin typeface="Arial" panose="020B0604020202020204" pitchFamily="34" charset="0"/>
                          <a:cs typeface="Arial" panose="020B0604020202020204" pitchFamily="34" charset="0"/>
                        </a:rPr>
                        <a:t>Risk Type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dirty="0" smtClean="0">
                          <a:solidFill>
                            <a:schemeClr val="tx1"/>
                          </a:solidFill>
                          <a:latin typeface="Arial" panose="020B0604020202020204" pitchFamily="34" charset="0"/>
                          <a:cs typeface="Arial" panose="020B0604020202020204" pitchFamily="34" charset="0"/>
                        </a:rPr>
                        <a:t>Metric</a:t>
                      </a:r>
                      <a:endParaRPr lang="en-US" sz="900" b="0" i="0" u="none" strike="noStrike"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kern="1200" dirty="0" smtClean="0">
                          <a:solidFill>
                            <a:schemeClr val="tx1"/>
                          </a:solidFill>
                          <a:effectLst/>
                          <a:latin typeface="Arial" panose="020B0604020202020204" pitchFamily="34" charset="0"/>
                          <a:ea typeface="+mn-ea"/>
                          <a:cs typeface="Arial" panose="020B0604020202020204" pitchFamily="34" charset="0"/>
                        </a:rPr>
                        <a:t>Jun-16</a:t>
                      </a:r>
                      <a:endParaRPr lang="es-PR" sz="900" b="0" i="0" u="none" strike="noStrike" kern="1200" dirty="0" smtClean="0">
                        <a:solidFill>
                          <a:schemeClr val="tx1"/>
                        </a:solidFill>
                        <a:effectLst/>
                        <a:latin typeface="Arial" panose="020B0604020202020204" pitchFamily="34" charset="0"/>
                        <a:ea typeface="+mn-ea"/>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PR" sz="900" b="0" i="0" u="none" strike="noStrike" kern="1200" dirty="0" smtClean="0">
                          <a:solidFill>
                            <a:schemeClr val="tx1"/>
                          </a:solidFill>
                          <a:effectLst/>
                          <a:latin typeface="Arial" panose="020B0604020202020204" pitchFamily="34" charset="0"/>
                          <a:ea typeface="+mn-ea"/>
                          <a:cs typeface="Arial" panose="020B0604020202020204" pitchFamily="34" charset="0"/>
                        </a:rPr>
                        <a:t>May-16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PR" sz="900" b="0" i="0" u="none" strike="noStrike" kern="1200" dirty="0" smtClean="0">
                          <a:solidFill>
                            <a:schemeClr val="tx1"/>
                          </a:solidFill>
                          <a:effectLst/>
                          <a:latin typeface="Arial" panose="020B0604020202020204" pitchFamily="34" charset="0"/>
                          <a:ea typeface="+mn-ea"/>
                          <a:cs typeface="Arial" panose="020B0604020202020204" pitchFamily="34" charset="0"/>
                        </a:rPr>
                        <a:t>Apr-16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PR" sz="900" b="0" i="0" u="none" strike="noStrike" kern="1200" dirty="0" smtClean="0">
                          <a:solidFill>
                            <a:schemeClr val="tx1"/>
                          </a:solidFill>
                          <a:effectLst/>
                          <a:latin typeface="Arial" panose="020B0604020202020204" pitchFamily="34" charset="0"/>
                          <a:ea typeface="+mn-ea"/>
                          <a:cs typeface="Arial" panose="020B0604020202020204" pitchFamily="34" charset="0"/>
                        </a:rPr>
                        <a:t>Mar-16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dirty="0" smtClean="0">
                          <a:solidFill>
                            <a:schemeClr val="tx1"/>
                          </a:solidFill>
                          <a:latin typeface="Arial" panose="020B0604020202020204" pitchFamily="34" charset="0"/>
                          <a:cs typeface="Arial" panose="020B0604020202020204" pitchFamily="34" charset="0"/>
                        </a:rPr>
                        <a:t>Amber</a:t>
                      </a:r>
                      <a:endParaRPr lang="en-US" sz="900" b="0" i="0" u="none" strike="noStrike"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fontAlgn="ctr"/>
                      <a:r>
                        <a:rPr lang="en-US" sz="900" b="0" i="0" u="none" strike="noStrike" dirty="0" smtClean="0">
                          <a:solidFill>
                            <a:schemeClr val="tx1"/>
                          </a:solidFill>
                          <a:latin typeface="Arial" panose="020B0604020202020204" pitchFamily="34" charset="0"/>
                          <a:cs typeface="Arial" panose="020B0604020202020204" pitchFamily="34" charset="0"/>
                        </a:rPr>
                        <a:t>Red</a:t>
                      </a:r>
                      <a:endParaRPr lang="en-US" sz="900" b="0" i="0" u="none" strike="noStrike"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CC"/>
                    </a:solidFill>
                  </a:tcPr>
                </a:tc>
                <a:tc>
                  <a:txBody>
                    <a:bodyPr/>
                    <a:lstStyle/>
                    <a:p>
                      <a:pPr algn="ctr" fontAlgn="b"/>
                      <a:r>
                        <a:rPr lang="en-US" sz="900" b="0" i="0" u="none" strike="noStrike" dirty="0" smtClean="0">
                          <a:solidFill>
                            <a:schemeClr val="tx1"/>
                          </a:solidFill>
                          <a:latin typeface="Arial" panose="020B0604020202020204" pitchFamily="34" charset="0"/>
                          <a:cs typeface="Arial" panose="020B0604020202020204" pitchFamily="34" charset="0"/>
                        </a:rPr>
                        <a:t>Remediation Status</a:t>
                      </a:r>
                      <a:endParaRPr lang="en-US" sz="900" b="0" i="0" u="none" strike="noStrike"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497429">
                <a:tc>
                  <a:txBody>
                    <a:bodyPr/>
                    <a:lstStyle/>
                    <a:p>
                      <a:pPr algn="ctr" fontAlgn="ctr"/>
                      <a:r>
                        <a:rPr lang="en-US" sz="900" b="1" kern="1200" dirty="0">
                          <a:solidFill>
                            <a:schemeClr val="tx1"/>
                          </a:solidFill>
                          <a:latin typeface="Arial" panose="020B0604020202020204" pitchFamily="34" charset="0"/>
                          <a:ea typeface="+mn-ea"/>
                          <a:cs typeface="Arial" panose="020B0604020202020204" pitchFamily="34" charset="0"/>
                        </a:rPr>
                        <a:t>Strategic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900" b="0" kern="1200" dirty="0">
                          <a:solidFill>
                            <a:schemeClr val="tx1"/>
                          </a:solidFill>
                          <a:latin typeface="Arial" panose="020B0604020202020204" pitchFamily="34" charset="0"/>
                          <a:ea typeface="+mn-ea"/>
                          <a:cs typeface="Arial" panose="020B0604020202020204" pitchFamily="34" charset="0"/>
                        </a:rPr>
                        <a:t>Number of Puerto Rico Public Institutions in Default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kern="1200" dirty="0" smtClean="0">
                          <a:solidFill>
                            <a:schemeClr val="tx1"/>
                          </a:solidFill>
                          <a:latin typeface="Arial" panose="020B0604020202020204" pitchFamily="34" charset="0"/>
                          <a:ea typeface="+mn-ea"/>
                          <a:cs typeface="Arial" panose="020B0604020202020204" pitchFamily="34" charset="0"/>
                        </a:rPr>
                        <a:t>3</a:t>
                      </a:r>
                      <a:endParaRPr lang="en-US" sz="900" b="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CC"/>
                    </a:solidFill>
                  </a:tcPr>
                </a:tc>
                <a:tc>
                  <a:txBody>
                    <a:bodyPr/>
                    <a:lstStyle/>
                    <a:p>
                      <a:pPr algn="ctr" fontAlgn="ctr"/>
                      <a:r>
                        <a:rPr lang="en-US" sz="900" b="0" kern="1200" dirty="0" smtClean="0">
                          <a:solidFill>
                            <a:schemeClr val="tx1"/>
                          </a:solidFill>
                          <a:latin typeface="Arial" panose="020B0604020202020204" pitchFamily="34" charset="0"/>
                          <a:ea typeface="+mn-ea"/>
                          <a:cs typeface="Arial" panose="020B0604020202020204" pitchFamily="34" charset="0"/>
                        </a:rPr>
                        <a:t>3</a:t>
                      </a:r>
                      <a:endParaRPr lang="en-US" sz="900" b="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CC"/>
                    </a:solidFill>
                  </a:tcPr>
                </a:tc>
                <a:tc>
                  <a:txBody>
                    <a:bodyPr/>
                    <a:lstStyle/>
                    <a:p>
                      <a:pPr algn="ctr" fontAlgn="ctr"/>
                      <a:r>
                        <a:rPr lang="en-US" sz="900" b="0" kern="1200" dirty="0">
                          <a:solidFill>
                            <a:schemeClr val="tx1"/>
                          </a:solidFill>
                          <a:latin typeface="Arial" panose="020B0604020202020204" pitchFamily="34" charset="0"/>
                          <a:ea typeface="+mn-ea"/>
                          <a:cs typeface="Arial" panose="020B0604020202020204" pitchFamily="34" charset="0"/>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CC"/>
                    </a:solidFill>
                  </a:tcPr>
                </a:tc>
                <a:tc>
                  <a:txBody>
                    <a:bodyPr/>
                    <a:lstStyle/>
                    <a:p>
                      <a:pPr algn="ctr" fontAlgn="ctr"/>
                      <a:r>
                        <a:rPr lang="es-PR" sz="900" b="0" kern="1200" dirty="0" smtClean="0">
                          <a:solidFill>
                            <a:schemeClr val="tx1"/>
                          </a:solidFill>
                          <a:latin typeface="Arial" panose="020B0604020202020204" pitchFamily="34" charset="0"/>
                          <a:ea typeface="+mn-ea"/>
                          <a:cs typeface="Arial" panose="020B0604020202020204" pitchFamily="34" charset="0"/>
                        </a:rPr>
                        <a:t>2</a:t>
                      </a:r>
                      <a:endParaRPr lang="es-PR" sz="900" b="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CC"/>
                    </a:solidFill>
                  </a:tcPr>
                </a:tc>
                <a:tc>
                  <a:txBody>
                    <a:bodyPr/>
                    <a:lstStyle/>
                    <a:p>
                      <a:pPr algn="ctr" fontAlgn="ctr"/>
                      <a:r>
                        <a:rPr lang="en-US" sz="900" b="0" kern="1200" dirty="0">
                          <a:solidFill>
                            <a:schemeClr val="tx1"/>
                          </a:solidFill>
                          <a:latin typeface="Arial" panose="020B0604020202020204" pitchFamily="34" charset="0"/>
                          <a:ea typeface="+mn-ea"/>
                          <a:cs typeface="Arial" panose="020B06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900" b="0" kern="1200" dirty="0">
                          <a:solidFill>
                            <a:schemeClr val="tx1"/>
                          </a:solidFill>
                          <a:latin typeface="Arial" panose="020B0604020202020204" pitchFamily="34" charset="0"/>
                          <a:ea typeface="+mn-ea"/>
                          <a:cs typeface="Arial" panose="020B06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ctr" latinLnBrk="0" hangingPunct="1">
                        <a:lnSpc>
                          <a:spcPct val="100000"/>
                        </a:lnSpc>
                        <a:spcBef>
                          <a:spcPts val="0"/>
                        </a:spcBef>
                        <a:spcAft>
                          <a:spcPts val="0"/>
                        </a:spcAft>
                        <a:buClrTx/>
                        <a:buSzTx/>
                        <a:buFontTx/>
                        <a:buNone/>
                        <a:tabLst/>
                        <a:defRPr/>
                      </a:pPr>
                      <a:endParaRPr lang="en-US" sz="1000" b="1" i="0" u="none" strike="noStrike" dirty="0" smtClean="0">
                        <a:solidFill>
                          <a:srgbClr val="FF0000"/>
                        </a:solidFill>
                        <a:effectLst/>
                        <a:latin typeface="Wingdings 3"/>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29" name="Rounded Rectangle 28"/>
          <p:cNvSpPr/>
          <p:nvPr/>
        </p:nvSpPr>
        <p:spPr>
          <a:xfrm>
            <a:off x="331785" y="4981575"/>
            <a:ext cx="8586703" cy="1097280"/>
          </a:xfrm>
          <a:prstGeom prst="round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1" indent="-285750" algn="just" eaLnBrk="0" fontAlgn="base" hangingPunct="0">
              <a:spcBef>
                <a:spcPct val="0"/>
              </a:spcBef>
              <a:spcAft>
                <a:spcPts val="300"/>
              </a:spcAft>
              <a:buClr>
                <a:srgbClr val="E10819"/>
              </a:buClr>
              <a:buSzPct val="100000"/>
              <a:defRPr/>
            </a:pPr>
            <a:r>
              <a:rPr lang="en-US" sz="1200" b="1" dirty="0" smtClean="0">
                <a:solidFill>
                  <a:prstClr val="black"/>
                </a:solidFill>
                <a:latin typeface="Arial" panose="020B0604020202020204" pitchFamily="34" charset="0"/>
                <a:cs typeface="Arial" panose="020B0604020202020204" pitchFamily="34" charset="0"/>
              </a:rPr>
              <a:t>Issues Identified in the Action Plan:</a:t>
            </a:r>
            <a:r>
              <a:rPr lang="en-US" sz="1200" dirty="0" smtClean="0">
                <a:solidFill>
                  <a:prstClr val="black"/>
                </a:solidFill>
                <a:latin typeface="Arial" panose="020B0604020202020204" pitchFamily="34" charset="0"/>
                <a:cs typeface="Arial" panose="020B0604020202020204" pitchFamily="34" charset="0"/>
              </a:rPr>
              <a:t> </a:t>
            </a:r>
            <a:endParaRPr lang="en-US" sz="1200" dirty="0">
              <a:solidFill>
                <a:prstClr val="black"/>
              </a:solidFill>
              <a:latin typeface="Arial" panose="020B0604020202020204" pitchFamily="34" charset="0"/>
              <a:cs typeface="Arial" panose="020B0604020202020204" pitchFamily="34" charset="0"/>
            </a:endParaRPr>
          </a:p>
          <a:p>
            <a:pPr marL="285750" lvl="1" indent="-228600" fontAlgn="auto">
              <a:spcBef>
                <a:spcPts val="0"/>
              </a:spcBef>
              <a:spcAft>
                <a:spcPts val="300"/>
              </a:spcAft>
              <a:buClr>
                <a:srgbClr val="E10819"/>
              </a:buClr>
              <a:buSzPct val="100000"/>
              <a:buBlip>
                <a:blip r:embed="rId4"/>
              </a:buBlip>
              <a:tabLst>
                <a:tab pos="914400" algn="l"/>
              </a:tabLst>
              <a:defRPr/>
            </a:pPr>
            <a:r>
              <a:rPr lang="en-US" sz="1200" dirty="0" smtClean="0">
                <a:solidFill>
                  <a:prstClr val="black"/>
                </a:solidFill>
                <a:latin typeface="Arial" panose="020B0604020202020204" pitchFamily="34" charset="0"/>
                <a:cs typeface="Arial" panose="020B0604020202020204" pitchFamily="34" charset="0"/>
              </a:rPr>
              <a:t>Key milestones timeframe – None at this time since this is an on going process that is monitored by the Business.</a:t>
            </a:r>
          </a:p>
          <a:p>
            <a:pPr marL="285750" lvl="1" indent="-228600" fontAlgn="auto">
              <a:spcBef>
                <a:spcPts val="0"/>
              </a:spcBef>
              <a:spcAft>
                <a:spcPts val="300"/>
              </a:spcAft>
              <a:buClr>
                <a:srgbClr val="E10819"/>
              </a:buClr>
              <a:buSzPct val="100000"/>
              <a:buBlip>
                <a:blip r:embed="rId4"/>
              </a:buBlip>
              <a:tabLst>
                <a:tab pos="914400" algn="l"/>
              </a:tabLst>
              <a:defRPr/>
            </a:pPr>
            <a:r>
              <a:rPr lang="en-US" sz="1200" dirty="0" smtClean="0">
                <a:solidFill>
                  <a:prstClr val="black"/>
                </a:solidFill>
                <a:latin typeface="Arial" panose="020B0604020202020204" pitchFamily="34" charset="0"/>
                <a:cs typeface="Arial" panose="020B0604020202020204" pitchFamily="34" charset="0"/>
              </a:rPr>
              <a:t>Resources required to implement plan – None at this time.</a:t>
            </a:r>
          </a:p>
          <a:p>
            <a:pPr marL="285750" lvl="1" indent="-228600">
              <a:spcAft>
                <a:spcPts val="300"/>
              </a:spcAft>
              <a:buClr>
                <a:srgbClr val="E10819"/>
              </a:buClr>
              <a:buSzPct val="100000"/>
              <a:buBlip>
                <a:blip r:embed="rId4"/>
              </a:buBlip>
              <a:tabLst>
                <a:tab pos="914400" algn="l"/>
              </a:tabLst>
              <a:defRPr/>
            </a:pPr>
            <a:r>
              <a:rPr lang="en-US" sz="1200" dirty="0">
                <a:solidFill>
                  <a:schemeClr val="tx1"/>
                </a:solidFill>
                <a:latin typeface="Arial" panose="020B0604020202020204" pitchFamily="34" charset="0"/>
                <a:cs typeface="Arial" panose="020B0604020202020204" pitchFamily="34" charset="0"/>
              </a:rPr>
              <a:t>Recommended review plan for ERMC, RC, and </a:t>
            </a:r>
            <a:r>
              <a:rPr lang="en-US" sz="1200" dirty="0" smtClean="0">
                <a:solidFill>
                  <a:schemeClr val="tx1"/>
                </a:solidFill>
                <a:latin typeface="Arial" panose="020B0604020202020204" pitchFamily="34" charset="0"/>
                <a:cs typeface="Arial" panose="020B0604020202020204" pitchFamily="34" charset="0"/>
              </a:rPr>
              <a:t>Board – None </a:t>
            </a:r>
            <a:endParaRPr lang="en-US" sz="1200" dirty="0">
              <a:solidFill>
                <a:schemeClr val="tx1"/>
              </a:solidFill>
              <a:latin typeface="Arial" panose="020B0604020202020204" pitchFamily="34" charset="0"/>
              <a:cs typeface="Arial" panose="020B0604020202020204" pitchFamily="34" charset="0"/>
            </a:endParaRPr>
          </a:p>
          <a:p>
            <a:pPr marL="285750" lvl="1" indent="-228600" fontAlgn="auto">
              <a:spcBef>
                <a:spcPts val="0"/>
              </a:spcBef>
              <a:spcAft>
                <a:spcPts val="300"/>
              </a:spcAft>
              <a:buClr>
                <a:srgbClr val="E10819"/>
              </a:buClr>
              <a:buSzPct val="100000"/>
              <a:buBlip>
                <a:blip r:embed="rId4"/>
              </a:buBlip>
              <a:tabLst>
                <a:tab pos="914400" algn="l"/>
              </a:tabLst>
              <a:defRPr/>
            </a:pPr>
            <a:endParaRPr lang="en-US" sz="1400" dirty="0" smtClean="0">
              <a:solidFill>
                <a:srgbClr val="FF0000"/>
              </a:solidFill>
              <a:latin typeface="Arial" panose="020B0604020202020204" pitchFamily="34" charset="0"/>
              <a:cs typeface="Arial" panose="020B060402020202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43179134"/>
              </p:ext>
            </p:extLst>
          </p:nvPr>
        </p:nvGraphicFramePr>
        <p:xfrm>
          <a:off x="7010400" y="1524000"/>
          <a:ext cx="1749106" cy="304800"/>
        </p:xfrm>
        <a:graphic>
          <a:graphicData uri="http://schemas.openxmlformats.org/drawingml/2006/table">
            <a:tbl>
              <a:tblPr firstRow="1" bandRow="1">
                <a:tableStyleId>{5C22544A-7EE6-4342-B048-85BDC9FD1C3A}</a:tableStyleId>
              </a:tblPr>
              <a:tblGrid>
                <a:gridCol w="1749106"/>
              </a:tblGrid>
              <a:tr h="304800">
                <a:tc>
                  <a:txBody>
                    <a:bodyPr/>
                    <a:lstStyle/>
                    <a:p>
                      <a:r>
                        <a:rPr lang="en-US" sz="1000" b="0" dirty="0" smtClean="0">
                          <a:solidFill>
                            <a:schemeClr val="tx1"/>
                          </a:solidFill>
                          <a:latin typeface="Arial" panose="020B0604020202020204" pitchFamily="34" charset="0"/>
                          <a:cs typeface="Arial" panose="020B0604020202020204" pitchFamily="34" charset="0"/>
                        </a:rPr>
                        <a:t>Historical</a:t>
                      </a:r>
                      <a:r>
                        <a:rPr lang="en-US" sz="1000" b="0" baseline="0" dirty="0" smtClean="0">
                          <a:solidFill>
                            <a:schemeClr val="tx1"/>
                          </a:solidFill>
                          <a:latin typeface="Arial" panose="020B0604020202020204" pitchFamily="34" charset="0"/>
                          <a:cs typeface="Arial" panose="020B0604020202020204" pitchFamily="34" charset="0"/>
                        </a:rPr>
                        <a:t> Trend (12m):</a:t>
                      </a:r>
                      <a:endParaRPr lang="es-PR" sz="1000" b="0" dirty="0">
                        <a:solidFill>
                          <a:schemeClr val="tx1"/>
                        </a:solidFill>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1135468572"/>
              </p:ext>
            </p:extLst>
          </p:nvPr>
        </p:nvGraphicFramePr>
        <p:xfrm>
          <a:off x="304800" y="1524000"/>
          <a:ext cx="2838450" cy="857250"/>
        </p:xfrm>
        <a:graphic>
          <a:graphicData uri="http://schemas.openxmlformats.org/presentationml/2006/ole">
            <mc:AlternateContent xmlns:mc="http://schemas.openxmlformats.org/markup-compatibility/2006">
              <mc:Choice xmlns:v="urn:schemas-microsoft-com:vml" Requires="v">
                <p:oleObj spid="_x0000_s88514" name="Worksheet" r:id="rId7" imgW="2838541" imgH="857309" progId="Excel.Sheet.12">
                  <p:embed/>
                </p:oleObj>
              </mc:Choice>
              <mc:Fallback>
                <p:oleObj name="Worksheet" r:id="rId7" imgW="2838541" imgH="857309" progId="Excel.Sheet.12">
                  <p:embed/>
                  <p:pic>
                    <p:nvPicPr>
                      <p:cNvPr id="0" name=""/>
                      <p:cNvPicPr/>
                      <p:nvPr/>
                    </p:nvPicPr>
                    <p:blipFill>
                      <a:blip r:embed="rId8"/>
                      <a:stretch>
                        <a:fillRect/>
                      </a:stretch>
                    </p:blipFill>
                    <p:spPr>
                      <a:xfrm>
                        <a:off x="304800" y="1524000"/>
                        <a:ext cx="2838450" cy="85725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762149656"/>
              </p:ext>
            </p:extLst>
          </p:nvPr>
        </p:nvGraphicFramePr>
        <p:xfrm>
          <a:off x="3429000" y="1524000"/>
          <a:ext cx="3143250" cy="857250"/>
        </p:xfrm>
        <a:graphic>
          <a:graphicData uri="http://schemas.openxmlformats.org/presentationml/2006/ole">
            <mc:AlternateContent xmlns:mc="http://schemas.openxmlformats.org/markup-compatibility/2006">
              <mc:Choice xmlns:v="urn:schemas-microsoft-com:vml" Requires="v">
                <p:oleObj spid="_x0000_s88515" name="Worksheet" r:id="rId10" imgW="3143307" imgH="857309" progId="Excel.Sheet.12">
                  <p:embed/>
                </p:oleObj>
              </mc:Choice>
              <mc:Fallback>
                <p:oleObj name="Worksheet" r:id="rId10" imgW="3143307" imgH="857309" progId="Excel.Sheet.12">
                  <p:embed/>
                  <p:pic>
                    <p:nvPicPr>
                      <p:cNvPr id="0" name=""/>
                      <p:cNvPicPr>
                        <a:picLocks noChangeAspect="1" noChangeArrowheads="1"/>
                      </p:cNvPicPr>
                      <p:nvPr/>
                    </p:nvPicPr>
                    <p:blipFill>
                      <a:blip r:embed="rId11"/>
                      <a:srcRect/>
                      <a:stretch>
                        <a:fillRect/>
                      </a:stretch>
                    </p:blipFill>
                    <p:spPr bwMode="auto">
                      <a:xfrm>
                        <a:off x="3429000" y="1524000"/>
                        <a:ext cx="314325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7" name="Freeform 9"/>
          <p:cNvSpPr>
            <a:spLocks/>
          </p:cNvSpPr>
          <p:nvPr/>
        </p:nvSpPr>
        <p:spPr bwMode="gray">
          <a:xfrm flipV="1">
            <a:off x="8526081" y="1600200"/>
            <a:ext cx="115817" cy="143572"/>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srgbClr val="000000"/>
              </a:solidFill>
              <a:effectLst/>
              <a:uLnTx/>
              <a:uFillTx/>
            </a:endParaRPr>
          </a:p>
        </p:txBody>
      </p:sp>
      <p:sp>
        <p:nvSpPr>
          <p:cNvPr id="37" name="13 O"/>
          <p:cNvSpPr/>
          <p:nvPr/>
        </p:nvSpPr>
        <p:spPr>
          <a:xfrm>
            <a:off x="8491311" y="1152894"/>
            <a:ext cx="143783" cy="142506"/>
          </a:xfrm>
          <a:prstGeom prst="flowChartOr">
            <a:avLst/>
          </a:prstGeom>
          <a:solidFill>
            <a:srgbClr val="00CC6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grpSp>
        <p:nvGrpSpPr>
          <p:cNvPr id="4" name="Group 3"/>
          <p:cNvGrpSpPr/>
          <p:nvPr/>
        </p:nvGrpSpPr>
        <p:grpSpPr>
          <a:xfrm>
            <a:off x="254000" y="248488"/>
            <a:ext cx="8890000" cy="461665"/>
            <a:chOff x="254000" y="248488"/>
            <a:chExt cx="8890000" cy="461665"/>
          </a:xfrm>
        </p:grpSpPr>
        <p:sp>
          <p:nvSpPr>
            <p:cNvPr id="41" name="TextBox 40"/>
            <p:cNvSpPr txBox="1"/>
            <p:nvPr/>
          </p:nvSpPr>
          <p:spPr>
            <a:xfrm>
              <a:off x="254000" y="248488"/>
              <a:ext cx="8890000" cy="461665"/>
            </a:xfrm>
            <a:prstGeom prst="rect">
              <a:avLst/>
            </a:prstGeom>
            <a:noFill/>
          </p:spPr>
          <p:txBody>
            <a:bodyPr wrap="square" rtlCol="0">
              <a:spAutoFit/>
            </a:bodyPr>
            <a:lstStyle/>
            <a:p>
              <a:r>
                <a:rPr lang="en-US" b="1" dirty="0" smtClean="0"/>
                <a:t>4. RSC Trigger / Limit Breach Description &amp; Action Plan</a:t>
              </a:r>
              <a:endParaRPr lang="en-US" b="1" dirty="0"/>
            </a:p>
          </p:txBody>
        </p:sp>
        <p:pic>
          <p:nvPicPr>
            <p:cNvPr id="42"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1787" y="646792"/>
              <a:ext cx="8461375"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9" name="Group 38"/>
          <p:cNvGrpSpPr/>
          <p:nvPr/>
        </p:nvGrpSpPr>
        <p:grpSpPr>
          <a:xfrm>
            <a:off x="2773911" y="6567488"/>
            <a:ext cx="2993191" cy="157794"/>
            <a:chOff x="1104530" y="6567488"/>
            <a:chExt cx="2993191" cy="157794"/>
          </a:xfrm>
        </p:grpSpPr>
        <p:grpSp>
          <p:nvGrpSpPr>
            <p:cNvPr id="43" name="Group 42"/>
            <p:cNvGrpSpPr/>
            <p:nvPr/>
          </p:nvGrpSpPr>
          <p:grpSpPr>
            <a:xfrm>
              <a:off x="1671605" y="6567488"/>
              <a:ext cx="2426116" cy="157794"/>
              <a:chOff x="3239817" y="5985486"/>
              <a:chExt cx="2426116" cy="157794"/>
            </a:xfrm>
          </p:grpSpPr>
          <p:sp>
            <p:nvSpPr>
              <p:cNvPr id="45" name="80 CuadroTexto"/>
              <p:cNvSpPr txBox="1"/>
              <p:nvPr/>
            </p:nvSpPr>
            <p:spPr bwMode="gray">
              <a:xfrm>
                <a:off x="3420867" y="5985487"/>
                <a:ext cx="839704"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Improving</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46" name="80 CuadroTexto"/>
              <p:cNvSpPr txBox="1"/>
              <p:nvPr/>
            </p:nvSpPr>
            <p:spPr bwMode="gray">
              <a:xfrm>
                <a:off x="4297311" y="5985486"/>
                <a:ext cx="928501"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Stable</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47" name="80 CuadroTexto"/>
              <p:cNvSpPr txBox="1"/>
              <p:nvPr/>
            </p:nvSpPr>
            <p:spPr bwMode="gray">
              <a:xfrm>
                <a:off x="4940694" y="5985486"/>
                <a:ext cx="725239"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Worsening</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48" name="Freeform 9"/>
              <p:cNvSpPr>
                <a:spLocks/>
              </p:cNvSpPr>
              <p:nvPr/>
            </p:nvSpPr>
            <p:spPr bwMode="gray">
              <a:xfrm rot="10800000" flipV="1">
                <a:off x="3239817" y="5999709"/>
                <a:ext cx="114858" cy="143571"/>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49" name="Freeform 9"/>
              <p:cNvSpPr>
                <a:spLocks/>
              </p:cNvSpPr>
              <p:nvPr/>
            </p:nvSpPr>
            <p:spPr bwMode="gray">
              <a:xfrm rot="16200000" flipV="1">
                <a:off x="4079021" y="5999709"/>
                <a:ext cx="126344" cy="143571"/>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50" name="Freeform 9"/>
              <p:cNvSpPr>
                <a:spLocks/>
              </p:cNvSpPr>
              <p:nvPr/>
            </p:nvSpPr>
            <p:spPr bwMode="gray">
              <a:xfrm flipV="1">
                <a:off x="4778136" y="5999708"/>
                <a:ext cx="115817" cy="143572"/>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44" name="80 CuadroTexto"/>
            <p:cNvSpPr txBox="1"/>
            <p:nvPr/>
          </p:nvSpPr>
          <p:spPr bwMode="gray">
            <a:xfrm>
              <a:off x="1104530" y="6567489"/>
              <a:ext cx="53451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a:defRPr/>
              </a:pPr>
              <a:r>
                <a:rPr lang="en-GB" sz="1000" kern="0" dirty="0" smtClean="0">
                  <a:solidFill>
                    <a:srgbClr val="000000"/>
                  </a:solidFill>
                  <a:latin typeface="Arial" panose="020B0604020202020204" pitchFamily="34" charset="0"/>
                  <a:ea typeface="Tahoma" panose="020B0604030504040204" pitchFamily="34" charset="0"/>
                </a:rPr>
                <a:t>Trend:</a:t>
              </a:r>
              <a:endParaRPr lang="en-GB" sz="1000" kern="0" dirty="0">
                <a:solidFill>
                  <a:srgbClr val="000000"/>
                </a:solidFill>
                <a:latin typeface="Arial" panose="020B0604020202020204" pitchFamily="34" charset="0"/>
                <a:ea typeface="Tahoma" panose="020B0604030504040204" pitchFamily="34" charset="0"/>
              </a:endParaRPr>
            </a:p>
          </p:txBody>
        </p:sp>
      </p:grpSp>
      <p:grpSp>
        <p:nvGrpSpPr>
          <p:cNvPr id="51" name="Group 50"/>
          <p:cNvGrpSpPr/>
          <p:nvPr/>
        </p:nvGrpSpPr>
        <p:grpSpPr>
          <a:xfrm>
            <a:off x="1974181" y="6324600"/>
            <a:ext cx="4864290" cy="165416"/>
            <a:chOff x="304800" y="6324600"/>
            <a:chExt cx="4864290" cy="165416"/>
          </a:xfrm>
        </p:grpSpPr>
        <p:grpSp>
          <p:nvGrpSpPr>
            <p:cNvPr id="52" name="122 Grupo"/>
            <p:cNvGrpSpPr/>
            <p:nvPr/>
          </p:nvGrpSpPr>
          <p:grpSpPr>
            <a:xfrm>
              <a:off x="304800" y="6334125"/>
              <a:ext cx="2886494" cy="153888"/>
              <a:chOff x="-1429262" y="6251781"/>
              <a:chExt cx="2886494" cy="153888"/>
            </a:xfrm>
          </p:grpSpPr>
          <p:sp>
            <p:nvSpPr>
              <p:cNvPr id="58" name="80 CuadroTexto"/>
              <p:cNvSpPr txBox="1"/>
              <p:nvPr/>
            </p:nvSpPr>
            <p:spPr bwMode="gray">
              <a:xfrm>
                <a:off x="96603" y="6251781"/>
                <a:ext cx="61800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Complete</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59" name="80 CuadroTexto"/>
              <p:cNvSpPr txBox="1"/>
              <p:nvPr/>
            </p:nvSpPr>
            <p:spPr bwMode="gray">
              <a:xfrm>
                <a:off x="-1429262" y="6251781"/>
                <a:ext cx="127672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Remediation Status:</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60" name="80 CuadroTexto"/>
              <p:cNvSpPr txBox="1"/>
              <p:nvPr/>
            </p:nvSpPr>
            <p:spPr bwMode="gray">
              <a:xfrm>
                <a:off x="936342" y="6251781"/>
                <a:ext cx="52089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On-track</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61" name="2 O"/>
              <p:cNvSpPr/>
              <p:nvPr/>
            </p:nvSpPr>
            <p:spPr>
              <a:xfrm>
                <a:off x="-95022" y="6257231"/>
                <a:ext cx="144000" cy="144000"/>
              </a:xfrm>
              <a:prstGeom prst="flowChartOr">
                <a:avLst/>
              </a:prstGeom>
              <a:solidFill>
                <a:srgbClr val="031FE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62" name="13 O"/>
              <p:cNvSpPr/>
              <p:nvPr/>
            </p:nvSpPr>
            <p:spPr>
              <a:xfrm>
                <a:off x="762521" y="6257231"/>
                <a:ext cx="146304" cy="142506"/>
              </a:xfrm>
              <a:prstGeom prst="flowChartOr">
                <a:avLst/>
              </a:prstGeom>
              <a:solidFill>
                <a:srgbClr val="00B05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53" name="80 CuadroTexto"/>
            <p:cNvSpPr txBox="1"/>
            <p:nvPr/>
          </p:nvSpPr>
          <p:spPr bwMode="gray">
            <a:xfrm>
              <a:off x="3394301" y="6334125"/>
              <a:ext cx="52089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a:defRPr/>
              </a:pPr>
              <a:r>
                <a:rPr lang="en-GB" sz="1000" kern="0" dirty="0" smtClean="0">
                  <a:solidFill>
                    <a:srgbClr val="000000"/>
                  </a:solidFill>
                  <a:latin typeface="Arial" panose="020B0604020202020204" pitchFamily="34" charset="0"/>
                  <a:ea typeface="Tahoma" panose="020B0604030504040204" pitchFamily="34" charset="0"/>
                </a:rPr>
                <a:t>Delayed</a:t>
              </a:r>
              <a:endParaRPr lang="en-GB" sz="1000" kern="0" dirty="0">
                <a:solidFill>
                  <a:srgbClr val="000000"/>
                </a:solidFill>
                <a:latin typeface="Arial" panose="020B0604020202020204" pitchFamily="34" charset="0"/>
                <a:ea typeface="Tahoma" panose="020B0604030504040204" pitchFamily="34" charset="0"/>
              </a:endParaRPr>
            </a:p>
          </p:txBody>
        </p:sp>
        <p:sp>
          <p:nvSpPr>
            <p:cNvPr id="54" name="13 O"/>
            <p:cNvSpPr/>
            <p:nvPr/>
          </p:nvSpPr>
          <p:spPr>
            <a:xfrm>
              <a:off x="3201140" y="6347510"/>
              <a:ext cx="143783" cy="142506"/>
            </a:xfrm>
            <a:prstGeom prst="flowChartOr">
              <a:avLst/>
            </a:prstGeom>
            <a:solidFill>
              <a:srgbClr val="FFC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55" name="80 CuadroTexto"/>
            <p:cNvSpPr txBox="1"/>
            <p:nvPr/>
          </p:nvSpPr>
          <p:spPr bwMode="gray">
            <a:xfrm>
              <a:off x="4147100" y="6334125"/>
              <a:ext cx="52089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a:defRPr/>
              </a:pPr>
              <a:r>
                <a:rPr lang="en-GB" sz="1000" kern="0" dirty="0" smtClean="0">
                  <a:solidFill>
                    <a:srgbClr val="000000"/>
                  </a:solidFill>
                  <a:latin typeface="Arial" panose="020B0604020202020204" pitchFamily="34" charset="0"/>
                  <a:ea typeface="Tahoma" panose="020B0604030504040204" pitchFamily="34" charset="0"/>
                </a:rPr>
                <a:t>At Risk</a:t>
              </a:r>
              <a:endParaRPr lang="en-GB" sz="1000" kern="0" dirty="0">
                <a:solidFill>
                  <a:srgbClr val="000000"/>
                </a:solidFill>
                <a:latin typeface="Arial" panose="020B0604020202020204" pitchFamily="34" charset="0"/>
                <a:ea typeface="Tahoma" panose="020B0604030504040204" pitchFamily="34" charset="0"/>
              </a:endParaRPr>
            </a:p>
          </p:txBody>
        </p:sp>
        <p:sp>
          <p:nvSpPr>
            <p:cNvPr id="56" name="13 O"/>
            <p:cNvSpPr/>
            <p:nvPr/>
          </p:nvSpPr>
          <p:spPr>
            <a:xfrm>
              <a:off x="3953939" y="6347510"/>
              <a:ext cx="143783" cy="142506"/>
            </a:xfrm>
            <a:prstGeom prst="flowChartOr">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57" name="80 CuadroTexto"/>
            <p:cNvSpPr txBox="1"/>
            <p:nvPr/>
          </p:nvSpPr>
          <p:spPr bwMode="gray">
            <a:xfrm>
              <a:off x="4648200" y="6324600"/>
              <a:ext cx="52089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a:defRPr/>
              </a:pPr>
              <a:r>
                <a:rPr lang="en-GB" sz="1000" kern="0" dirty="0">
                  <a:solidFill>
                    <a:srgbClr val="000000"/>
                  </a:solidFill>
                  <a:latin typeface="Arial" panose="020B0604020202020204" pitchFamily="34" charset="0"/>
                  <a:ea typeface="Tahoma" panose="020B0604030504040204" pitchFamily="34" charset="0"/>
                </a:rPr>
                <a:t> </a:t>
              </a:r>
              <a:r>
                <a:rPr lang="en-GB" sz="1000" b="1" kern="0" dirty="0" smtClean="0">
                  <a:solidFill>
                    <a:srgbClr val="000000"/>
                  </a:solidFill>
                  <a:latin typeface="Arial" panose="020B0604020202020204" pitchFamily="34" charset="0"/>
                  <a:ea typeface="Tahoma" panose="020B0604030504040204" pitchFamily="34" charset="0"/>
                </a:rPr>
                <a:t>N/A</a:t>
              </a:r>
              <a:endParaRPr lang="en-GB" sz="1000" b="1" kern="0" dirty="0">
                <a:solidFill>
                  <a:srgbClr val="000000"/>
                </a:solidFill>
                <a:latin typeface="Arial" panose="020B0604020202020204" pitchFamily="34" charset="0"/>
                <a:ea typeface="Tahoma" panose="020B0604030504040204" pitchFamily="34" charset="0"/>
              </a:endParaRPr>
            </a:p>
          </p:txBody>
        </p:sp>
      </p:grpSp>
    </p:spTree>
    <p:extLst>
      <p:ext uri="{BB962C8B-B14F-4D97-AF65-F5344CB8AC3E}">
        <p14:creationId xmlns:p14="http://schemas.microsoft.com/office/powerpoint/2010/main" val="4196823090"/>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74341" y="2523110"/>
            <a:ext cx="8817162" cy="2103120"/>
            <a:chOff x="74341" y="2499360"/>
            <a:chExt cx="8817162" cy="2103120"/>
          </a:xfrm>
        </p:grpSpPr>
        <p:sp>
          <p:nvSpPr>
            <p:cNvPr id="28" name="Rounded Rectangle 27"/>
            <p:cNvSpPr/>
            <p:nvPr/>
          </p:nvSpPr>
          <p:spPr>
            <a:xfrm>
              <a:off x="304800" y="2499360"/>
              <a:ext cx="8586703" cy="2103120"/>
            </a:xfrm>
            <a:prstGeom prst="round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1" indent="-285750" algn="just" eaLnBrk="0" fontAlgn="base" hangingPunct="0">
                <a:spcBef>
                  <a:spcPct val="0"/>
                </a:spcBef>
                <a:spcAft>
                  <a:spcPts val="300"/>
                </a:spcAft>
                <a:buClr>
                  <a:srgbClr val="E10819"/>
                </a:buClr>
                <a:buSzPct val="100000"/>
                <a:defRPr/>
              </a:pPr>
              <a:r>
                <a:rPr lang="en-US" sz="1200" b="1" dirty="0" smtClean="0">
                  <a:solidFill>
                    <a:prstClr val="black"/>
                  </a:solidFill>
                  <a:latin typeface="Arial" panose="020B0604020202020204" pitchFamily="34" charset="0"/>
                  <a:cs typeface="Arial" panose="020B0604020202020204" pitchFamily="34" charset="0"/>
                </a:rPr>
                <a:t>Trigger/Limit Breach Description</a:t>
              </a:r>
              <a:r>
                <a:rPr lang="en-US" sz="1200" b="1" dirty="0">
                  <a:solidFill>
                    <a:prstClr val="black"/>
                  </a:solidFill>
                  <a:latin typeface="Arial" panose="020B0604020202020204" pitchFamily="34" charset="0"/>
                  <a:cs typeface="Arial" panose="020B0604020202020204" pitchFamily="34" charset="0"/>
                </a:rPr>
                <a:t>:</a:t>
              </a:r>
              <a:r>
                <a:rPr lang="en-US" sz="1200" dirty="0">
                  <a:solidFill>
                    <a:prstClr val="black"/>
                  </a:solidFill>
                  <a:latin typeface="Arial" panose="020B0604020202020204" pitchFamily="34" charset="0"/>
                  <a:cs typeface="Arial" panose="020B0604020202020204" pitchFamily="34" charset="0"/>
                </a:rPr>
                <a:t> </a:t>
              </a:r>
            </a:p>
            <a:p>
              <a:pPr marL="285750" lvl="1" indent="-228600" fontAlgn="auto">
                <a:spcBef>
                  <a:spcPts val="0"/>
                </a:spcBef>
                <a:spcAft>
                  <a:spcPts val="300"/>
                </a:spcAft>
                <a:buClr>
                  <a:srgbClr val="E10819"/>
                </a:buClr>
                <a:buSzPct val="100000"/>
                <a:buBlip>
                  <a:blip r:embed="rId4"/>
                </a:buBlip>
                <a:tabLst>
                  <a:tab pos="914400" algn="l"/>
                </a:tabLst>
                <a:defRPr/>
              </a:pPr>
              <a:r>
                <a:rPr lang="en-US" sz="1200" dirty="0" smtClean="0">
                  <a:solidFill>
                    <a:prstClr val="black"/>
                  </a:solidFill>
                  <a:latin typeface="Arial" panose="020B0604020202020204" pitchFamily="34" charset="0"/>
                  <a:cs typeface="Arial" panose="020B0604020202020204" pitchFamily="34" charset="0"/>
                </a:rPr>
                <a:t>Government Event/Actions are:  </a:t>
              </a:r>
              <a:endParaRPr lang="en-US" sz="1200" dirty="0">
                <a:solidFill>
                  <a:prstClr val="black"/>
                </a:solidFill>
                <a:latin typeface="Arial" panose="020B0604020202020204" pitchFamily="34" charset="0"/>
                <a:cs typeface="Arial" panose="020B0604020202020204" pitchFamily="34" charset="0"/>
              </a:endParaRPr>
            </a:p>
          </p:txBody>
        </p:sp>
        <p:sp>
          <p:nvSpPr>
            <p:cNvPr id="2" name="Rectangle 1"/>
            <p:cNvSpPr/>
            <p:nvPr/>
          </p:nvSpPr>
          <p:spPr>
            <a:xfrm>
              <a:off x="4319503" y="3068499"/>
              <a:ext cx="4572000" cy="1500411"/>
            </a:xfrm>
            <a:prstGeom prst="rect">
              <a:avLst/>
            </a:prstGeom>
          </p:spPr>
          <p:txBody>
            <a:bodyPr>
              <a:spAutoFit/>
            </a:bodyPr>
            <a:lstStyle/>
            <a:p>
              <a:pPr marL="731838" lvl="2" indent="-285750" algn="just">
                <a:spcAft>
                  <a:spcPts val="300"/>
                </a:spcAft>
                <a:buSzPct val="100000"/>
                <a:buFont typeface="Arial" panose="020B0604020202020204" pitchFamily="34" charset="0"/>
                <a:buChar char="•"/>
                <a:tabLst>
                  <a:tab pos="914400" algn="l"/>
                </a:tabLst>
                <a:defRPr/>
              </a:pPr>
              <a:r>
                <a:rPr lang="en-US" sz="1200" dirty="0">
                  <a:latin typeface="Arial" panose="020B0604020202020204" pitchFamily="34" charset="0"/>
                  <a:cs typeface="Arial" panose="020B0604020202020204" pitchFamily="34" charset="0"/>
                </a:rPr>
                <a:t>Declaration of fiscal emergency state for Puerto Rico Infrastructure Financing Authority – in May 2016</a:t>
              </a:r>
            </a:p>
            <a:p>
              <a:pPr marL="731838" lvl="2" indent="-285750" algn="just">
                <a:spcAft>
                  <a:spcPts val="300"/>
                </a:spcAft>
                <a:buSzPct val="100000"/>
                <a:buFont typeface="Arial" panose="020B0604020202020204" pitchFamily="34" charset="0"/>
                <a:buChar char="•"/>
                <a:tabLst>
                  <a:tab pos="914400" algn="l"/>
                </a:tabLst>
                <a:defRPr/>
              </a:pPr>
              <a:r>
                <a:rPr lang="en-US" sz="1200" dirty="0">
                  <a:latin typeface="Arial" panose="020B0604020202020204" pitchFamily="34" charset="0"/>
                  <a:cs typeface="Arial" panose="020B0604020202020204" pitchFamily="34" charset="0"/>
                </a:rPr>
                <a:t>Declaration of state of emergency at the Highway and Transportation Authority (ACT – in May 2016</a:t>
              </a:r>
            </a:p>
            <a:p>
              <a:pPr marL="731838" lvl="2" indent="-285750" algn="just">
                <a:spcAft>
                  <a:spcPts val="300"/>
                </a:spcAft>
                <a:buSzPct val="100000"/>
                <a:buFont typeface="Arial" panose="020B0604020202020204" pitchFamily="34" charset="0"/>
                <a:buChar char="•"/>
                <a:tabLst>
                  <a:tab pos="914400" algn="l"/>
                </a:tabLst>
                <a:defRPr/>
              </a:pPr>
              <a:r>
                <a:rPr lang="en-US" sz="1200" dirty="0">
                  <a:latin typeface="Arial" panose="020B0604020202020204" pitchFamily="34" charset="0"/>
                  <a:cs typeface="Arial" panose="020B0604020202020204" pitchFamily="34" charset="0"/>
                </a:rPr>
                <a:t>A fiscal emergency state</a:t>
              </a:r>
            </a:p>
            <a:p>
              <a:pPr marL="731838" lvl="2" indent="-285750" algn="just">
                <a:spcAft>
                  <a:spcPts val="300"/>
                </a:spcAft>
                <a:buSzPct val="100000"/>
                <a:buFont typeface="Arial" panose="020B0604020202020204" pitchFamily="34" charset="0"/>
                <a:buChar char="•"/>
                <a:tabLst>
                  <a:tab pos="914400" algn="l"/>
                </a:tabLst>
                <a:defRPr/>
              </a:pPr>
              <a:r>
                <a:rPr lang="en-US" sz="1200" dirty="0">
                  <a:latin typeface="Arial" panose="020B0604020202020204" pitchFamily="34" charset="0"/>
                  <a:cs typeface="Arial" panose="020B0604020202020204" pitchFamily="34" charset="0"/>
                </a:rPr>
                <a:t>Debt moratorium for $1.1BN in debt service that was due in July 1st .</a:t>
              </a:r>
              <a:endParaRPr lang="en-US" sz="1200" dirty="0">
                <a:solidFill>
                  <a:prstClr val="black"/>
                </a:solidFill>
                <a:latin typeface="Arial" panose="020B0604020202020204" pitchFamily="34" charset="0"/>
                <a:cs typeface="Arial" panose="020B0604020202020204" pitchFamily="34" charset="0"/>
              </a:endParaRPr>
            </a:p>
          </p:txBody>
        </p:sp>
        <p:sp>
          <p:nvSpPr>
            <p:cNvPr id="7" name="Rectangle 6"/>
            <p:cNvSpPr/>
            <p:nvPr/>
          </p:nvSpPr>
          <p:spPr>
            <a:xfrm>
              <a:off x="74341" y="3065652"/>
              <a:ext cx="4572000" cy="1500411"/>
            </a:xfrm>
            <a:prstGeom prst="rect">
              <a:avLst/>
            </a:prstGeom>
          </p:spPr>
          <p:txBody>
            <a:bodyPr>
              <a:spAutoFit/>
            </a:bodyPr>
            <a:lstStyle/>
            <a:p>
              <a:pPr marL="731838" lvl="2" indent="-285750" algn="just">
                <a:spcAft>
                  <a:spcPts val="300"/>
                </a:spcAft>
                <a:buSzPct val="100000"/>
                <a:buFont typeface="Arial" panose="020B0604020202020204" pitchFamily="34" charset="0"/>
                <a:buChar char="•"/>
                <a:tabLst>
                  <a:tab pos="914400" algn="l"/>
                </a:tabLst>
                <a:defRPr/>
              </a:pPr>
              <a:r>
                <a:rPr lang="es-ES" sz="1200" dirty="0">
                  <a:latin typeface="Arial" panose="020B0604020202020204" pitchFamily="34" charset="0"/>
                  <a:cs typeface="Arial" panose="020B0604020202020204" pitchFamily="34" charset="0"/>
                </a:rPr>
                <a:t>Clawback  - in December 2015</a:t>
              </a:r>
            </a:p>
            <a:p>
              <a:pPr marL="731838" lvl="2" indent="-285750" algn="just">
                <a:spcAft>
                  <a:spcPts val="300"/>
                </a:spcAft>
                <a:buClr>
                  <a:srgbClr val="E10819"/>
                </a:buClr>
                <a:buSzPct val="100000"/>
                <a:tabLst>
                  <a:tab pos="914400" algn="l"/>
                </a:tabLst>
                <a:defRPr/>
              </a:pPr>
              <a:r>
                <a:rPr lang="es-ES" sz="1200" dirty="0">
                  <a:latin typeface="Arial" panose="020B0604020202020204" pitchFamily="34" charset="0"/>
                  <a:cs typeface="Arial" panose="020B0604020202020204" pitchFamily="34" charset="0"/>
                </a:rPr>
                <a:t>•	Approval of Puerto Rico </a:t>
              </a:r>
              <a:r>
                <a:rPr lang="en-US" sz="1200" dirty="0" smtClean="0">
                  <a:latin typeface="Arial" panose="020B0604020202020204" pitchFamily="34" charset="0"/>
                  <a:cs typeface="Arial" panose="020B0604020202020204" pitchFamily="34" charset="0"/>
                </a:rPr>
                <a:t>Debt Moratorium Law – in April 2016</a:t>
              </a:r>
            </a:p>
            <a:p>
              <a:pPr marL="731838" lvl="2" indent="-285750" algn="just">
                <a:spcAft>
                  <a:spcPts val="300"/>
                </a:spcAft>
                <a:buClr>
                  <a:srgbClr val="E10819"/>
                </a:buClr>
                <a:buSzPct val="100000"/>
                <a:tabLst>
                  <a:tab pos="914400" algn="l"/>
                </a:tabLst>
                <a:defRPr/>
              </a:pPr>
              <a:r>
                <a:rPr lang="en-US" sz="1200" dirty="0" smtClean="0">
                  <a:latin typeface="Arial" panose="020B0604020202020204" pitchFamily="34" charset="0"/>
                  <a:cs typeface="Arial" panose="020B0604020202020204" pitchFamily="34" charset="0"/>
                </a:rPr>
                <a:t>•	Puerto Rico declares an emergency period for GDB – in April 2016</a:t>
              </a:r>
            </a:p>
            <a:p>
              <a:pPr marL="731838" lvl="2" indent="-285750" algn="just">
                <a:spcAft>
                  <a:spcPts val="300"/>
                </a:spcAft>
                <a:buSzPct val="100000"/>
                <a:buFont typeface="Arial" panose="020B0604020202020204" pitchFamily="34" charset="0"/>
                <a:buChar char="•"/>
                <a:tabLst>
                  <a:tab pos="914400" algn="l"/>
                </a:tabLst>
                <a:defRPr/>
              </a:pPr>
              <a:r>
                <a:rPr lang="en-US" sz="1200" dirty="0" smtClean="0">
                  <a:latin typeface="Arial" panose="020B0604020202020204" pitchFamily="34" charset="0"/>
                  <a:cs typeface="Arial" panose="020B0604020202020204" pitchFamily="34" charset="0"/>
                </a:rPr>
                <a:t>Declaration </a:t>
              </a:r>
              <a:r>
                <a:rPr lang="en-US" sz="1200" dirty="0">
                  <a:latin typeface="Arial" panose="020B0604020202020204" pitchFamily="34" charset="0"/>
                  <a:cs typeface="Arial" panose="020B0604020202020204" pitchFamily="34" charset="0"/>
                </a:rPr>
                <a:t>of GDB debt moratorium for $422MM in debt service payment – in May 2016</a:t>
              </a:r>
            </a:p>
          </p:txBody>
        </p:sp>
      </p:grpSp>
      <p:graphicFrame>
        <p:nvGraphicFramePr>
          <p:cNvPr id="5" name="Chart 4"/>
          <p:cNvGraphicFramePr/>
          <p:nvPr>
            <p:extLst>
              <p:ext uri="{D42A27DB-BD31-4B8C-83A1-F6EECF244321}">
                <p14:modId xmlns:p14="http://schemas.microsoft.com/office/powerpoint/2010/main" val="973957700"/>
              </p:ext>
            </p:extLst>
          </p:nvPr>
        </p:nvGraphicFramePr>
        <p:xfrm>
          <a:off x="6496050" y="1629335"/>
          <a:ext cx="2465765" cy="1010907"/>
        </p:xfrm>
        <a:graphic>
          <a:graphicData uri="http://schemas.openxmlformats.org/drawingml/2006/chart">
            <c:chart xmlns:c="http://schemas.openxmlformats.org/drawingml/2006/chart" xmlns:r="http://schemas.openxmlformats.org/officeDocument/2006/relationships" r:id="rId5"/>
          </a:graphicData>
        </a:graphic>
      </p:graphicFrame>
      <p:sp>
        <p:nvSpPr>
          <p:cNvPr id="152" name="5 Marcador de número de diapositiva"/>
          <p:cNvSpPr>
            <a:spLocks noGrp="1"/>
          </p:cNvSpPr>
          <p:nvPr>
            <p:ph type="sldNum" sz="quarter" idx="10"/>
          </p:nvPr>
        </p:nvSpPr>
        <p:spPr>
          <a:xfrm>
            <a:off x="0" y="6375400"/>
            <a:ext cx="436563" cy="482600"/>
          </a:xfrm>
          <a:prstGeom prst="rect">
            <a:avLst/>
          </a:prstGeom>
        </p:spPr>
        <p:txBody>
          <a:bodyPr/>
          <a:lstStyle>
            <a:lvl1pPr algn="l">
              <a:defRPr sz="1050">
                <a:solidFill>
                  <a:schemeClr val="bg1"/>
                </a:solidFill>
              </a:defRPr>
            </a:lvl1pPr>
          </a:lstStyle>
          <a:p>
            <a:pPr>
              <a:defRPr/>
            </a:pPr>
            <a:fld id="{106BA978-0AD2-4251-852D-59FEEE1C7C09}" type="slidenum">
              <a:rPr lang="en-US" smtClean="0">
                <a:solidFill>
                  <a:prstClr val="white"/>
                </a:solidFill>
              </a:rPr>
              <a:pPr>
                <a:defRPr/>
              </a:pPr>
              <a:t>26</a:t>
            </a:fld>
            <a:endParaRPr lang="en-US" dirty="0">
              <a:solidFill>
                <a:prstClr val="white"/>
              </a:solidFill>
            </a:endParaRPr>
          </a:p>
        </p:txBody>
      </p:sp>
      <p:sp>
        <p:nvSpPr>
          <p:cNvPr id="40" name="Slide Number Placeholder 3"/>
          <p:cNvSpPr txBox="1">
            <a:spLocks/>
          </p:cNvSpPr>
          <p:nvPr/>
        </p:nvSpPr>
        <p:spPr>
          <a:xfrm>
            <a:off x="8149015" y="99783"/>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26</a:t>
            </a:fld>
            <a:endParaRPr lang="es-ES_tradnl" sz="1200" b="1" dirty="0">
              <a:solidFill>
                <a:srgbClr val="FF0000"/>
              </a:solidFill>
              <a:latin typeface="Arial"/>
              <a:cs typeface="Arial"/>
            </a:endParaRPr>
          </a:p>
        </p:txBody>
      </p:sp>
      <p:sp>
        <p:nvSpPr>
          <p:cNvPr id="23" name="Rounded Rectangle 22"/>
          <p:cNvSpPr/>
          <p:nvPr/>
        </p:nvSpPr>
        <p:spPr>
          <a:xfrm>
            <a:off x="351926" y="4642658"/>
            <a:ext cx="8592548" cy="548640"/>
          </a:xfrm>
          <a:prstGeom prst="round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1" indent="-285750" algn="just" eaLnBrk="0" fontAlgn="base" hangingPunct="0">
              <a:spcBef>
                <a:spcPct val="0"/>
              </a:spcBef>
              <a:spcAft>
                <a:spcPts val="300"/>
              </a:spcAft>
              <a:buClr>
                <a:srgbClr val="E10819"/>
              </a:buClr>
              <a:buSzPct val="100000"/>
              <a:defRPr/>
            </a:pPr>
            <a:r>
              <a:rPr lang="en-US" sz="1200" b="1" dirty="0" smtClean="0">
                <a:solidFill>
                  <a:prstClr val="black"/>
                </a:solidFill>
                <a:latin typeface="Arial" panose="020B0604020202020204" pitchFamily="34" charset="0"/>
                <a:cs typeface="Arial" panose="020B0604020202020204" pitchFamily="34" charset="0"/>
              </a:rPr>
              <a:t>Action Plan :</a:t>
            </a:r>
          </a:p>
          <a:p>
            <a:pPr marL="228600" lvl="1" indent="-228600">
              <a:buSzPct val="100000"/>
              <a:buBlip>
                <a:blip r:embed="rId4"/>
              </a:buBlip>
              <a:defRPr/>
            </a:pPr>
            <a:r>
              <a:rPr lang="en-US" sz="1200" dirty="0">
                <a:solidFill>
                  <a:schemeClr val="tx1"/>
                </a:solidFill>
                <a:latin typeface="Arial" panose="020B0604020202020204" pitchFamily="34" charset="0"/>
                <a:cs typeface="Arial" panose="020B0604020202020204" pitchFamily="34" charset="0"/>
              </a:rPr>
              <a:t>Monitor and reduce in government exposure which is aligned with Corporate strategy.</a:t>
            </a:r>
            <a:endParaRPr lang="en-US" sz="1200" dirty="0" smtClean="0">
              <a:solidFill>
                <a:schemeClr val="tx1"/>
              </a:solidFill>
              <a:latin typeface="Arial" panose="020B0604020202020204" pitchFamily="34" charset="0"/>
              <a:cs typeface="Arial" panose="020B0604020202020204" pitchFamily="34" charset="0"/>
            </a:endParaRPr>
          </a:p>
        </p:txBody>
      </p:sp>
      <p:graphicFrame>
        <p:nvGraphicFramePr>
          <p:cNvPr id="33" name="Table 32"/>
          <p:cNvGraphicFramePr>
            <a:graphicFrameLocks noGrp="1"/>
          </p:cNvGraphicFramePr>
          <p:nvPr>
            <p:extLst>
              <p:ext uri="{D42A27DB-BD31-4B8C-83A1-F6EECF244321}">
                <p14:modId xmlns:p14="http://schemas.microsoft.com/office/powerpoint/2010/main" val="4067826686"/>
              </p:ext>
            </p:extLst>
          </p:nvPr>
        </p:nvGraphicFramePr>
        <p:xfrm>
          <a:off x="304800" y="680850"/>
          <a:ext cx="8613690" cy="841879"/>
        </p:xfrm>
        <a:graphic>
          <a:graphicData uri="http://schemas.openxmlformats.org/drawingml/2006/table">
            <a:tbl>
              <a:tblPr>
                <a:effectLst/>
              </a:tblPr>
              <a:tblGrid>
                <a:gridCol w="1054253"/>
                <a:gridCol w="2307050"/>
                <a:gridCol w="672262"/>
                <a:gridCol w="672262"/>
                <a:gridCol w="672262"/>
                <a:gridCol w="672262"/>
                <a:gridCol w="896345"/>
                <a:gridCol w="896345"/>
                <a:gridCol w="770649"/>
              </a:tblGrid>
              <a:tr h="255401">
                <a:tc>
                  <a:txBody>
                    <a:bodyPr/>
                    <a:lstStyle/>
                    <a:p>
                      <a:pPr algn="ctr" fontAlgn="ctr"/>
                      <a:r>
                        <a:rPr lang="en-US" sz="900" b="0" i="0" u="none" strike="noStrike" dirty="0">
                          <a:solidFill>
                            <a:schemeClr val="tx1"/>
                          </a:solidFill>
                          <a:latin typeface="Arial" panose="020B0604020202020204" pitchFamily="34" charset="0"/>
                          <a:cs typeface="Arial" panose="020B0604020202020204" pitchFamily="34" charset="0"/>
                        </a:rPr>
                        <a:t>Risk Type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dirty="0" smtClean="0">
                          <a:solidFill>
                            <a:schemeClr val="tx1"/>
                          </a:solidFill>
                          <a:latin typeface="Arial" panose="020B0604020202020204" pitchFamily="34" charset="0"/>
                          <a:cs typeface="Arial" panose="020B0604020202020204" pitchFamily="34" charset="0"/>
                        </a:rPr>
                        <a:t>Metric</a:t>
                      </a:r>
                      <a:endParaRPr lang="en-US" sz="900" b="0" i="0" u="none" strike="noStrike"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kern="1200" dirty="0" smtClean="0">
                          <a:solidFill>
                            <a:schemeClr val="tx1"/>
                          </a:solidFill>
                          <a:effectLst/>
                          <a:latin typeface="Arial" panose="020B0604020202020204" pitchFamily="34" charset="0"/>
                          <a:ea typeface="+mn-ea"/>
                          <a:cs typeface="Arial" panose="020B0604020202020204" pitchFamily="34" charset="0"/>
                        </a:rPr>
                        <a:t>Jun-16</a:t>
                      </a:r>
                      <a:endParaRPr lang="es-PR" sz="900" b="0" i="0" u="none" strike="noStrike" kern="1200" dirty="0" smtClean="0">
                        <a:solidFill>
                          <a:schemeClr val="tx1"/>
                        </a:solidFill>
                        <a:effectLst/>
                        <a:latin typeface="Arial" panose="020B0604020202020204" pitchFamily="34" charset="0"/>
                        <a:ea typeface="+mn-ea"/>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PR" sz="900" b="0" i="0" u="none" strike="noStrike" kern="1200" dirty="0" smtClean="0">
                          <a:solidFill>
                            <a:schemeClr val="tx1"/>
                          </a:solidFill>
                          <a:effectLst/>
                          <a:latin typeface="Arial" panose="020B0604020202020204" pitchFamily="34" charset="0"/>
                          <a:ea typeface="+mn-ea"/>
                          <a:cs typeface="Arial" panose="020B0604020202020204" pitchFamily="34" charset="0"/>
                        </a:rPr>
                        <a:t>May-16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PR" sz="900" b="0" i="0" u="none" strike="noStrike" kern="1200" dirty="0" smtClean="0">
                          <a:solidFill>
                            <a:schemeClr val="tx1"/>
                          </a:solidFill>
                          <a:effectLst/>
                          <a:latin typeface="Arial" panose="020B0604020202020204" pitchFamily="34" charset="0"/>
                          <a:ea typeface="+mn-ea"/>
                          <a:cs typeface="Arial" panose="020B0604020202020204" pitchFamily="34" charset="0"/>
                        </a:rPr>
                        <a:t>Apr-16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PR" sz="900" b="0" i="0" u="none" strike="noStrike" kern="1200" dirty="0" smtClean="0">
                          <a:solidFill>
                            <a:schemeClr val="tx1"/>
                          </a:solidFill>
                          <a:effectLst/>
                          <a:latin typeface="Arial" panose="020B0604020202020204" pitchFamily="34" charset="0"/>
                          <a:ea typeface="+mn-ea"/>
                          <a:cs typeface="Arial" panose="020B0604020202020204" pitchFamily="34" charset="0"/>
                        </a:rPr>
                        <a:t>Mar-16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dirty="0" smtClean="0">
                          <a:solidFill>
                            <a:schemeClr val="tx1"/>
                          </a:solidFill>
                          <a:latin typeface="Arial" panose="020B0604020202020204" pitchFamily="34" charset="0"/>
                          <a:cs typeface="Arial" panose="020B0604020202020204" pitchFamily="34" charset="0"/>
                        </a:rPr>
                        <a:t>Amber</a:t>
                      </a:r>
                      <a:endParaRPr lang="en-US" sz="900" b="0" i="0" u="none" strike="noStrike"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fontAlgn="ctr"/>
                      <a:r>
                        <a:rPr lang="en-US" sz="900" b="0" i="0" u="none" strike="noStrike" dirty="0" smtClean="0">
                          <a:solidFill>
                            <a:schemeClr val="tx1"/>
                          </a:solidFill>
                          <a:latin typeface="Arial" panose="020B0604020202020204" pitchFamily="34" charset="0"/>
                          <a:cs typeface="Arial" panose="020B0604020202020204" pitchFamily="34" charset="0"/>
                        </a:rPr>
                        <a:t>Red</a:t>
                      </a:r>
                      <a:endParaRPr lang="en-US" sz="900" b="0" i="0" u="none" strike="noStrike"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CC"/>
                    </a:solidFill>
                  </a:tcPr>
                </a:tc>
                <a:tc>
                  <a:txBody>
                    <a:bodyPr/>
                    <a:lstStyle/>
                    <a:p>
                      <a:pPr algn="ctr" fontAlgn="b"/>
                      <a:r>
                        <a:rPr lang="en-US" sz="900" b="0" i="0" u="none" strike="noStrike" dirty="0" smtClean="0">
                          <a:solidFill>
                            <a:schemeClr val="tx1"/>
                          </a:solidFill>
                          <a:latin typeface="Arial" panose="020B0604020202020204" pitchFamily="34" charset="0"/>
                          <a:cs typeface="Arial" panose="020B0604020202020204" pitchFamily="34" charset="0"/>
                        </a:rPr>
                        <a:t>Remediation Status</a:t>
                      </a:r>
                      <a:endParaRPr lang="en-US" sz="900" b="0" i="0" u="none" strike="noStrike"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567559">
                <a:tc>
                  <a:txBody>
                    <a:bodyPr/>
                    <a:lstStyle/>
                    <a:p>
                      <a:pPr marL="0" algn="ctr" defTabSz="457200" rtl="0" eaLnBrk="1" fontAlgn="ctr" latinLnBrk="0" hangingPunct="1"/>
                      <a:r>
                        <a:rPr lang="en-US" sz="900" b="1" kern="1200" dirty="0">
                          <a:solidFill>
                            <a:schemeClr val="tx1"/>
                          </a:solidFill>
                          <a:latin typeface="Arial" panose="020B0604020202020204" pitchFamily="34" charset="0"/>
                          <a:ea typeface="+mn-ea"/>
                          <a:cs typeface="Arial" panose="020B0604020202020204" pitchFamily="34" charset="0"/>
                        </a:rPr>
                        <a:t>Strategic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fontAlgn="ctr" latinLnBrk="0" hangingPunct="1"/>
                      <a:r>
                        <a:rPr lang="en-US" sz="900" b="0" kern="1200" dirty="0">
                          <a:solidFill>
                            <a:schemeClr val="tx1"/>
                          </a:solidFill>
                          <a:latin typeface="Arial" panose="020B0604020202020204" pitchFamily="34" charset="0"/>
                          <a:ea typeface="+mn-ea"/>
                          <a:cs typeface="Arial" panose="020B0604020202020204" pitchFamily="34" charset="0"/>
                        </a:rPr>
                        <a:t>Government Events/Actions that could result in a payment capacity reduction or changing in the current debt collection priority legal framework</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fontAlgn="ctr" latinLnBrk="0" hangingPunct="1"/>
                      <a:r>
                        <a:rPr lang="en-US" sz="900" b="0" kern="1200" dirty="0" smtClean="0">
                          <a:solidFill>
                            <a:schemeClr val="tx1"/>
                          </a:solidFill>
                          <a:latin typeface="Arial" panose="020B0604020202020204" pitchFamily="34" charset="0"/>
                          <a:ea typeface="+mn-ea"/>
                          <a:cs typeface="Arial" panose="020B0604020202020204" pitchFamily="34" charset="0"/>
                        </a:rPr>
                        <a:t>8</a:t>
                      </a:r>
                      <a:endParaRPr lang="en-US" sz="900" b="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CC"/>
                    </a:solidFill>
                  </a:tcPr>
                </a:tc>
                <a:tc>
                  <a:txBody>
                    <a:bodyPr/>
                    <a:lstStyle/>
                    <a:p>
                      <a:pPr marL="0" algn="ctr" defTabSz="457200" rtl="0" eaLnBrk="1" fontAlgn="ctr" latinLnBrk="0" hangingPunct="1"/>
                      <a:r>
                        <a:rPr lang="en-US" sz="900" b="0" kern="1200" dirty="0" smtClean="0">
                          <a:solidFill>
                            <a:schemeClr val="tx1"/>
                          </a:solidFill>
                          <a:latin typeface="Arial" panose="020B0604020202020204" pitchFamily="34" charset="0"/>
                          <a:ea typeface="+mn-ea"/>
                          <a:cs typeface="Arial" panose="020B0604020202020204" pitchFamily="34" charset="0"/>
                        </a:rPr>
                        <a:t>6</a:t>
                      </a:r>
                      <a:endParaRPr lang="en-US" sz="900" b="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CC"/>
                    </a:solidFill>
                  </a:tcPr>
                </a:tc>
                <a:tc>
                  <a:txBody>
                    <a:bodyPr/>
                    <a:lstStyle/>
                    <a:p>
                      <a:pPr marL="0" algn="ctr" defTabSz="457200" rtl="0" eaLnBrk="1" fontAlgn="ctr" latinLnBrk="0" hangingPunct="1"/>
                      <a:r>
                        <a:rPr lang="en-US" sz="900" b="0" kern="1200" dirty="0" smtClean="0">
                          <a:solidFill>
                            <a:schemeClr val="tx1"/>
                          </a:solidFill>
                          <a:latin typeface="Arial" panose="020B0604020202020204" pitchFamily="34" charset="0"/>
                          <a:ea typeface="+mn-ea"/>
                          <a:cs typeface="Arial" panose="020B0604020202020204" pitchFamily="34" charset="0"/>
                        </a:rPr>
                        <a:t>3</a:t>
                      </a:r>
                      <a:endParaRPr lang="en-US" sz="900" b="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CC"/>
                    </a:solidFill>
                  </a:tcPr>
                </a:tc>
                <a:tc>
                  <a:txBody>
                    <a:bodyPr/>
                    <a:lstStyle/>
                    <a:p>
                      <a:pPr marL="0" algn="ctr" defTabSz="457200" rtl="0" eaLnBrk="1" fontAlgn="ctr" latinLnBrk="0" hangingPunct="1"/>
                      <a:r>
                        <a:rPr lang="es-PR" sz="900" b="0" kern="1200" dirty="0" smtClean="0">
                          <a:solidFill>
                            <a:schemeClr val="tx1"/>
                          </a:solidFill>
                          <a:latin typeface="Arial" panose="020B0604020202020204" pitchFamily="34" charset="0"/>
                          <a:ea typeface="+mn-ea"/>
                          <a:cs typeface="Arial" panose="020B0604020202020204" pitchFamily="34" charset="0"/>
                        </a:rPr>
                        <a:t>1</a:t>
                      </a:r>
                      <a:endParaRPr lang="es-PR" sz="900" b="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CC"/>
                    </a:solidFill>
                  </a:tcPr>
                </a:tc>
                <a:tc>
                  <a:txBody>
                    <a:bodyPr/>
                    <a:lstStyle/>
                    <a:p>
                      <a:pPr marL="0" algn="ctr" defTabSz="457200" rtl="0" eaLnBrk="1" fontAlgn="ctr" latinLnBrk="0" hangingPunct="1"/>
                      <a:r>
                        <a:rPr lang="en-US" sz="900" b="0" kern="1200" dirty="0">
                          <a:solidFill>
                            <a:schemeClr val="tx1"/>
                          </a:solidFill>
                          <a:latin typeface="Arial" panose="020B0604020202020204" pitchFamily="34" charset="0"/>
                          <a:ea typeface="+mn-ea"/>
                          <a:cs typeface="Arial" panose="020B06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457200" rtl="0" eaLnBrk="1" fontAlgn="ctr" latinLnBrk="0" hangingPunct="1"/>
                      <a:r>
                        <a:rPr lang="en-US" sz="900" b="0" kern="1200" dirty="0">
                          <a:solidFill>
                            <a:schemeClr val="tx1"/>
                          </a:solidFill>
                          <a:latin typeface="Arial" panose="020B0604020202020204" pitchFamily="34" charset="0"/>
                          <a:ea typeface="+mn-ea"/>
                          <a:cs typeface="Arial" panose="020B06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ctr" latinLnBrk="0" hangingPunct="1">
                        <a:lnSpc>
                          <a:spcPct val="100000"/>
                        </a:lnSpc>
                        <a:spcBef>
                          <a:spcPts val="0"/>
                        </a:spcBef>
                        <a:spcAft>
                          <a:spcPts val="0"/>
                        </a:spcAft>
                        <a:buClrTx/>
                        <a:buSzTx/>
                        <a:buFontTx/>
                        <a:buNone/>
                        <a:tabLst/>
                        <a:defRPr/>
                      </a:pPr>
                      <a:endParaRPr lang="en-US" sz="1000" b="1" i="0" u="none" strike="noStrike" dirty="0" smtClean="0">
                        <a:solidFill>
                          <a:srgbClr val="FF0000"/>
                        </a:solidFill>
                        <a:effectLst/>
                        <a:latin typeface="Wingdings 3"/>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3865427248"/>
              </p:ext>
            </p:extLst>
          </p:nvPr>
        </p:nvGraphicFramePr>
        <p:xfrm>
          <a:off x="6858000" y="1674932"/>
          <a:ext cx="1749106" cy="304800"/>
        </p:xfrm>
        <a:graphic>
          <a:graphicData uri="http://schemas.openxmlformats.org/drawingml/2006/table">
            <a:tbl>
              <a:tblPr firstRow="1" bandRow="1">
                <a:tableStyleId>{5C22544A-7EE6-4342-B048-85BDC9FD1C3A}</a:tableStyleId>
              </a:tblPr>
              <a:tblGrid>
                <a:gridCol w="1749106"/>
              </a:tblGrid>
              <a:tr h="304800">
                <a:tc>
                  <a:txBody>
                    <a:bodyPr/>
                    <a:lstStyle/>
                    <a:p>
                      <a:r>
                        <a:rPr lang="en-US" sz="1000" b="0" dirty="0" smtClean="0">
                          <a:solidFill>
                            <a:schemeClr val="tx1"/>
                          </a:solidFill>
                          <a:latin typeface="Arial" panose="020B0604020202020204" pitchFamily="34" charset="0"/>
                          <a:cs typeface="Arial" panose="020B0604020202020204" pitchFamily="34" charset="0"/>
                        </a:rPr>
                        <a:t>Historical</a:t>
                      </a:r>
                      <a:r>
                        <a:rPr lang="en-US" sz="1000" b="0" baseline="0" dirty="0" smtClean="0">
                          <a:solidFill>
                            <a:schemeClr val="tx1"/>
                          </a:solidFill>
                          <a:latin typeface="Arial" panose="020B0604020202020204" pitchFamily="34" charset="0"/>
                          <a:cs typeface="Arial" panose="020B0604020202020204" pitchFamily="34" charset="0"/>
                        </a:rPr>
                        <a:t> Trend (12m):</a:t>
                      </a:r>
                      <a:endParaRPr lang="es-PR" sz="1000" b="0" dirty="0">
                        <a:solidFill>
                          <a:schemeClr val="tx1"/>
                        </a:solidFill>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658246066"/>
              </p:ext>
            </p:extLst>
          </p:nvPr>
        </p:nvGraphicFramePr>
        <p:xfrm>
          <a:off x="3352800" y="1603682"/>
          <a:ext cx="3143250" cy="857250"/>
        </p:xfrm>
        <a:graphic>
          <a:graphicData uri="http://schemas.openxmlformats.org/presentationml/2006/ole">
            <mc:AlternateContent xmlns:mc="http://schemas.openxmlformats.org/markup-compatibility/2006">
              <mc:Choice xmlns:v="urn:schemas-microsoft-com:vml" Requires="v">
                <p:oleObj spid="_x0000_s89536" name="Worksheet" r:id="rId7" imgW="3143307" imgH="857309" progId="Excel.Sheet.12">
                  <p:embed/>
                </p:oleObj>
              </mc:Choice>
              <mc:Fallback>
                <p:oleObj name="Worksheet" r:id="rId7" imgW="3143307" imgH="857309" progId="Excel.Sheet.12">
                  <p:embed/>
                  <p:pic>
                    <p:nvPicPr>
                      <p:cNvPr id="0" name=""/>
                      <p:cNvPicPr>
                        <a:picLocks noChangeAspect="1" noChangeArrowheads="1"/>
                      </p:cNvPicPr>
                      <p:nvPr/>
                    </p:nvPicPr>
                    <p:blipFill>
                      <a:blip r:embed="rId8"/>
                      <a:srcRect/>
                      <a:stretch>
                        <a:fillRect/>
                      </a:stretch>
                    </p:blipFill>
                    <p:spPr bwMode="auto">
                      <a:xfrm>
                        <a:off x="3352800" y="1603682"/>
                        <a:ext cx="314325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7" name="Freeform 9"/>
          <p:cNvSpPr>
            <a:spLocks/>
          </p:cNvSpPr>
          <p:nvPr/>
        </p:nvSpPr>
        <p:spPr bwMode="gray">
          <a:xfrm flipV="1">
            <a:off x="8373681" y="1736210"/>
            <a:ext cx="115817" cy="143572"/>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a:scene3d>
            <a:camera prst="orthographicFront">
              <a:rot lat="0" lon="0" rev="0"/>
            </a:camera>
            <a:lightRig rig="threePt"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srgbClr val="000000"/>
              </a:solidFill>
              <a:effectLst/>
              <a:uLnTx/>
              <a:uFillTx/>
            </a:endParaRPr>
          </a:p>
        </p:txBody>
      </p:sp>
      <p:sp>
        <p:nvSpPr>
          <p:cNvPr id="37" name="13 O"/>
          <p:cNvSpPr/>
          <p:nvPr/>
        </p:nvSpPr>
        <p:spPr>
          <a:xfrm>
            <a:off x="8491311" y="1152894"/>
            <a:ext cx="143783" cy="142506"/>
          </a:xfrm>
          <a:prstGeom prst="flowChartOr">
            <a:avLst/>
          </a:prstGeom>
          <a:solidFill>
            <a:srgbClr val="00CC6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2409949387"/>
              </p:ext>
            </p:extLst>
          </p:nvPr>
        </p:nvGraphicFramePr>
        <p:xfrm>
          <a:off x="304800" y="1603682"/>
          <a:ext cx="2838450" cy="857250"/>
        </p:xfrm>
        <a:graphic>
          <a:graphicData uri="http://schemas.openxmlformats.org/presentationml/2006/ole">
            <mc:AlternateContent xmlns:mc="http://schemas.openxmlformats.org/markup-compatibility/2006">
              <mc:Choice xmlns:v="urn:schemas-microsoft-com:vml" Requires="v">
                <p:oleObj spid="_x0000_s89537" name="Worksheet" r:id="rId10" imgW="2838541" imgH="857309" progId="Excel.Sheet.12">
                  <p:embed/>
                </p:oleObj>
              </mc:Choice>
              <mc:Fallback>
                <p:oleObj name="Worksheet" r:id="rId10" imgW="2838541" imgH="857309" progId="Excel.Sheet.12">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4800" y="1603682"/>
                        <a:ext cx="283845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 name="Rounded Rectangle 38"/>
          <p:cNvSpPr/>
          <p:nvPr/>
        </p:nvSpPr>
        <p:spPr>
          <a:xfrm>
            <a:off x="331785" y="5250875"/>
            <a:ext cx="8586703" cy="914400"/>
          </a:xfrm>
          <a:prstGeom prst="round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1" indent="-285750" algn="just" eaLnBrk="0" fontAlgn="base" hangingPunct="0">
              <a:spcBef>
                <a:spcPct val="0"/>
              </a:spcBef>
              <a:spcAft>
                <a:spcPts val="300"/>
              </a:spcAft>
              <a:buClr>
                <a:srgbClr val="E10819"/>
              </a:buClr>
              <a:buSzPct val="100000"/>
              <a:defRPr/>
            </a:pPr>
            <a:r>
              <a:rPr lang="en-US" sz="1200" b="1" dirty="0" smtClean="0">
                <a:solidFill>
                  <a:prstClr val="black"/>
                </a:solidFill>
                <a:latin typeface="Arial" panose="020B0604020202020204" pitchFamily="34" charset="0"/>
                <a:cs typeface="Arial" panose="020B0604020202020204" pitchFamily="34" charset="0"/>
              </a:rPr>
              <a:t>Issues Identified in the Action Plan:</a:t>
            </a:r>
            <a:r>
              <a:rPr lang="en-US" sz="1200" dirty="0" smtClean="0">
                <a:solidFill>
                  <a:prstClr val="black"/>
                </a:solidFill>
                <a:latin typeface="Arial" panose="020B0604020202020204" pitchFamily="34" charset="0"/>
                <a:cs typeface="Arial" panose="020B0604020202020204" pitchFamily="34" charset="0"/>
              </a:rPr>
              <a:t> </a:t>
            </a:r>
            <a:endParaRPr lang="en-US" sz="1200" dirty="0">
              <a:solidFill>
                <a:prstClr val="black"/>
              </a:solidFill>
              <a:latin typeface="Arial" panose="020B0604020202020204" pitchFamily="34" charset="0"/>
              <a:cs typeface="Arial" panose="020B0604020202020204" pitchFamily="34" charset="0"/>
            </a:endParaRPr>
          </a:p>
          <a:p>
            <a:pPr marL="285750" lvl="1" indent="-228600" fontAlgn="auto">
              <a:spcBef>
                <a:spcPts val="0"/>
              </a:spcBef>
              <a:spcAft>
                <a:spcPts val="300"/>
              </a:spcAft>
              <a:buClr>
                <a:srgbClr val="E10819"/>
              </a:buClr>
              <a:buSzPct val="100000"/>
              <a:buBlip>
                <a:blip r:embed="rId4"/>
              </a:buBlip>
              <a:tabLst>
                <a:tab pos="914400" algn="l"/>
              </a:tabLst>
              <a:defRPr/>
            </a:pPr>
            <a:r>
              <a:rPr lang="en-US" sz="1200" dirty="0" smtClean="0">
                <a:solidFill>
                  <a:prstClr val="black"/>
                </a:solidFill>
                <a:latin typeface="Arial" panose="020B0604020202020204" pitchFamily="34" charset="0"/>
                <a:cs typeface="Arial" panose="020B0604020202020204" pitchFamily="34" charset="0"/>
              </a:rPr>
              <a:t>Key milestones timeframe – None at this time since this is an on going process that is monitored by the Business.</a:t>
            </a:r>
          </a:p>
          <a:p>
            <a:pPr marL="285750" lvl="1" indent="-228600" fontAlgn="auto">
              <a:spcBef>
                <a:spcPts val="0"/>
              </a:spcBef>
              <a:spcAft>
                <a:spcPts val="300"/>
              </a:spcAft>
              <a:buClr>
                <a:srgbClr val="E10819"/>
              </a:buClr>
              <a:buSzPct val="100000"/>
              <a:buBlip>
                <a:blip r:embed="rId4"/>
              </a:buBlip>
              <a:tabLst>
                <a:tab pos="914400" algn="l"/>
              </a:tabLst>
              <a:defRPr/>
            </a:pPr>
            <a:r>
              <a:rPr lang="en-US" sz="1200" dirty="0" smtClean="0">
                <a:solidFill>
                  <a:prstClr val="black"/>
                </a:solidFill>
                <a:latin typeface="Arial" panose="020B0604020202020204" pitchFamily="34" charset="0"/>
                <a:cs typeface="Arial" panose="020B0604020202020204" pitchFamily="34" charset="0"/>
              </a:rPr>
              <a:t>Resources required to implement plan – None at this time.</a:t>
            </a:r>
          </a:p>
          <a:p>
            <a:pPr marL="285750" lvl="1" indent="-228600">
              <a:spcAft>
                <a:spcPts val="300"/>
              </a:spcAft>
              <a:buClr>
                <a:srgbClr val="E10819"/>
              </a:buClr>
              <a:buSzPct val="100000"/>
              <a:buBlip>
                <a:blip r:embed="rId4"/>
              </a:buBlip>
              <a:tabLst>
                <a:tab pos="914400" algn="l"/>
              </a:tabLst>
              <a:defRPr/>
            </a:pPr>
            <a:r>
              <a:rPr lang="en-US" sz="1200" dirty="0">
                <a:solidFill>
                  <a:schemeClr val="tx1"/>
                </a:solidFill>
                <a:latin typeface="Arial" panose="020B0604020202020204" pitchFamily="34" charset="0"/>
                <a:cs typeface="Arial" panose="020B0604020202020204" pitchFamily="34" charset="0"/>
              </a:rPr>
              <a:t>Recommended review plan for ERMC, RC, and </a:t>
            </a:r>
            <a:r>
              <a:rPr lang="en-US" sz="1200" dirty="0" smtClean="0">
                <a:solidFill>
                  <a:schemeClr val="tx1"/>
                </a:solidFill>
                <a:latin typeface="Arial" panose="020B0604020202020204" pitchFamily="34" charset="0"/>
                <a:cs typeface="Arial" panose="020B0604020202020204" pitchFamily="34" charset="0"/>
              </a:rPr>
              <a:t>Board – None </a:t>
            </a:r>
            <a:endParaRPr lang="en-US" sz="1200" dirty="0">
              <a:solidFill>
                <a:schemeClr val="tx1"/>
              </a:solidFill>
              <a:latin typeface="Arial" panose="020B0604020202020204" pitchFamily="34" charset="0"/>
              <a:cs typeface="Arial" panose="020B0604020202020204" pitchFamily="34" charset="0"/>
            </a:endParaRPr>
          </a:p>
          <a:p>
            <a:pPr marL="285750" lvl="1" indent="-228600" fontAlgn="auto">
              <a:spcBef>
                <a:spcPts val="0"/>
              </a:spcBef>
              <a:spcAft>
                <a:spcPts val="300"/>
              </a:spcAft>
              <a:buClr>
                <a:srgbClr val="E10819"/>
              </a:buClr>
              <a:buSzPct val="100000"/>
              <a:buBlip>
                <a:blip r:embed="rId4"/>
              </a:buBlip>
              <a:tabLst>
                <a:tab pos="914400" algn="l"/>
              </a:tabLst>
              <a:defRPr/>
            </a:pPr>
            <a:endParaRPr lang="en-US" sz="1400" dirty="0" smtClean="0">
              <a:solidFill>
                <a:srgbClr val="FF0000"/>
              </a:solidFill>
              <a:latin typeface="Arial" panose="020B0604020202020204" pitchFamily="34" charset="0"/>
              <a:cs typeface="Arial" panose="020B0604020202020204" pitchFamily="34" charset="0"/>
            </a:endParaRPr>
          </a:p>
        </p:txBody>
      </p:sp>
      <p:grpSp>
        <p:nvGrpSpPr>
          <p:cNvPr id="41" name="Group 40"/>
          <p:cNvGrpSpPr/>
          <p:nvPr/>
        </p:nvGrpSpPr>
        <p:grpSpPr>
          <a:xfrm>
            <a:off x="254000" y="248488"/>
            <a:ext cx="8890000" cy="461665"/>
            <a:chOff x="254000" y="248488"/>
            <a:chExt cx="8890000" cy="461665"/>
          </a:xfrm>
        </p:grpSpPr>
        <p:sp>
          <p:nvSpPr>
            <p:cNvPr id="42" name="TextBox 41"/>
            <p:cNvSpPr txBox="1"/>
            <p:nvPr/>
          </p:nvSpPr>
          <p:spPr>
            <a:xfrm>
              <a:off x="254000" y="248488"/>
              <a:ext cx="8890000" cy="461665"/>
            </a:xfrm>
            <a:prstGeom prst="rect">
              <a:avLst/>
            </a:prstGeom>
            <a:noFill/>
          </p:spPr>
          <p:txBody>
            <a:bodyPr wrap="square" rtlCol="0">
              <a:spAutoFit/>
            </a:bodyPr>
            <a:lstStyle/>
            <a:p>
              <a:r>
                <a:rPr lang="en-US" b="1" dirty="0" smtClean="0"/>
                <a:t>4. RSC Trigger / Limit Breach Description &amp; Action Plan</a:t>
              </a:r>
              <a:endParaRPr lang="en-US" b="1" dirty="0"/>
            </a:p>
          </p:txBody>
        </p:sp>
        <p:pic>
          <p:nvPicPr>
            <p:cNvPr id="43"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1787" y="646792"/>
              <a:ext cx="8461375"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4" name="Group 43"/>
          <p:cNvGrpSpPr/>
          <p:nvPr/>
        </p:nvGrpSpPr>
        <p:grpSpPr>
          <a:xfrm>
            <a:off x="2773911" y="6567488"/>
            <a:ext cx="2993191" cy="157794"/>
            <a:chOff x="1104530" y="6567488"/>
            <a:chExt cx="2993191" cy="157794"/>
          </a:xfrm>
        </p:grpSpPr>
        <p:grpSp>
          <p:nvGrpSpPr>
            <p:cNvPr id="45" name="Group 44"/>
            <p:cNvGrpSpPr/>
            <p:nvPr/>
          </p:nvGrpSpPr>
          <p:grpSpPr>
            <a:xfrm>
              <a:off x="1671605" y="6567488"/>
              <a:ext cx="2426116" cy="157794"/>
              <a:chOff x="3239817" y="5985486"/>
              <a:chExt cx="2426116" cy="157794"/>
            </a:xfrm>
          </p:grpSpPr>
          <p:sp>
            <p:nvSpPr>
              <p:cNvPr id="47" name="80 CuadroTexto"/>
              <p:cNvSpPr txBox="1"/>
              <p:nvPr/>
            </p:nvSpPr>
            <p:spPr bwMode="gray">
              <a:xfrm>
                <a:off x="3420867" y="5985487"/>
                <a:ext cx="839704"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Improving</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48" name="80 CuadroTexto"/>
              <p:cNvSpPr txBox="1"/>
              <p:nvPr/>
            </p:nvSpPr>
            <p:spPr bwMode="gray">
              <a:xfrm>
                <a:off x="4297311" y="5985486"/>
                <a:ext cx="928501"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Stable</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49" name="80 CuadroTexto"/>
              <p:cNvSpPr txBox="1"/>
              <p:nvPr/>
            </p:nvSpPr>
            <p:spPr bwMode="gray">
              <a:xfrm>
                <a:off x="4940694" y="5985486"/>
                <a:ext cx="725239"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Worsening</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50" name="Freeform 9"/>
              <p:cNvSpPr>
                <a:spLocks/>
              </p:cNvSpPr>
              <p:nvPr/>
            </p:nvSpPr>
            <p:spPr bwMode="gray">
              <a:xfrm rot="10800000" flipV="1">
                <a:off x="3239817" y="5999709"/>
                <a:ext cx="114858" cy="143571"/>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51" name="Freeform 9"/>
              <p:cNvSpPr>
                <a:spLocks/>
              </p:cNvSpPr>
              <p:nvPr/>
            </p:nvSpPr>
            <p:spPr bwMode="gray">
              <a:xfrm rot="16200000" flipV="1">
                <a:off x="4079021" y="5999709"/>
                <a:ext cx="126344" cy="143571"/>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52" name="Freeform 9"/>
              <p:cNvSpPr>
                <a:spLocks/>
              </p:cNvSpPr>
              <p:nvPr/>
            </p:nvSpPr>
            <p:spPr bwMode="gray">
              <a:xfrm flipV="1">
                <a:off x="4778136" y="5999708"/>
                <a:ext cx="115817" cy="143572"/>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46" name="80 CuadroTexto"/>
            <p:cNvSpPr txBox="1"/>
            <p:nvPr/>
          </p:nvSpPr>
          <p:spPr bwMode="gray">
            <a:xfrm>
              <a:off x="1104530" y="6567489"/>
              <a:ext cx="53451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a:defRPr/>
              </a:pPr>
              <a:r>
                <a:rPr lang="en-GB" sz="1000" kern="0" dirty="0" smtClean="0">
                  <a:solidFill>
                    <a:srgbClr val="000000"/>
                  </a:solidFill>
                  <a:latin typeface="Arial" panose="020B0604020202020204" pitchFamily="34" charset="0"/>
                  <a:ea typeface="Tahoma" panose="020B0604030504040204" pitchFamily="34" charset="0"/>
                </a:rPr>
                <a:t>Trend:</a:t>
              </a:r>
              <a:endParaRPr lang="en-GB" sz="1000" kern="0" dirty="0">
                <a:solidFill>
                  <a:srgbClr val="000000"/>
                </a:solidFill>
                <a:latin typeface="Arial" panose="020B0604020202020204" pitchFamily="34" charset="0"/>
                <a:ea typeface="Tahoma" panose="020B0604030504040204" pitchFamily="34" charset="0"/>
              </a:endParaRPr>
            </a:p>
          </p:txBody>
        </p:sp>
      </p:grpSp>
      <p:grpSp>
        <p:nvGrpSpPr>
          <p:cNvPr id="53" name="Group 52"/>
          <p:cNvGrpSpPr/>
          <p:nvPr/>
        </p:nvGrpSpPr>
        <p:grpSpPr>
          <a:xfrm>
            <a:off x="1974181" y="6324600"/>
            <a:ext cx="4864290" cy="165416"/>
            <a:chOff x="304800" y="6324600"/>
            <a:chExt cx="4864290" cy="165416"/>
          </a:xfrm>
        </p:grpSpPr>
        <p:grpSp>
          <p:nvGrpSpPr>
            <p:cNvPr id="54" name="122 Grupo"/>
            <p:cNvGrpSpPr/>
            <p:nvPr/>
          </p:nvGrpSpPr>
          <p:grpSpPr>
            <a:xfrm>
              <a:off x="304800" y="6334125"/>
              <a:ext cx="2886494" cy="153888"/>
              <a:chOff x="-1429262" y="6251781"/>
              <a:chExt cx="2886494" cy="153888"/>
            </a:xfrm>
          </p:grpSpPr>
          <p:sp>
            <p:nvSpPr>
              <p:cNvPr id="60" name="80 CuadroTexto"/>
              <p:cNvSpPr txBox="1"/>
              <p:nvPr/>
            </p:nvSpPr>
            <p:spPr bwMode="gray">
              <a:xfrm>
                <a:off x="96603" y="6251781"/>
                <a:ext cx="61800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Complete</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61" name="80 CuadroTexto"/>
              <p:cNvSpPr txBox="1"/>
              <p:nvPr/>
            </p:nvSpPr>
            <p:spPr bwMode="gray">
              <a:xfrm>
                <a:off x="-1429262" y="6251781"/>
                <a:ext cx="127672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Remediation Status:</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62" name="80 CuadroTexto"/>
              <p:cNvSpPr txBox="1"/>
              <p:nvPr/>
            </p:nvSpPr>
            <p:spPr bwMode="gray">
              <a:xfrm>
                <a:off x="936342" y="6251781"/>
                <a:ext cx="52089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On-track</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63" name="2 O"/>
              <p:cNvSpPr/>
              <p:nvPr/>
            </p:nvSpPr>
            <p:spPr>
              <a:xfrm>
                <a:off x="-95022" y="6257231"/>
                <a:ext cx="144000" cy="144000"/>
              </a:xfrm>
              <a:prstGeom prst="flowChartOr">
                <a:avLst/>
              </a:prstGeom>
              <a:solidFill>
                <a:srgbClr val="031FE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64" name="13 O"/>
              <p:cNvSpPr/>
              <p:nvPr/>
            </p:nvSpPr>
            <p:spPr>
              <a:xfrm>
                <a:off x="762521" y="6257231"/>
                <a:ext cx="146304" cy="142506"/>
              </a:xfrm>
              <a:prstGeom prst="flowChartOr">
                <a:avLst/>
              </a:prstGeom>
              <a:solidFill>
                <a:srgbClr val="00B05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55" name="80 CuadroTexto"/>
            <p:cNvSpPr txBox="1"/>
            <p:nvPr/>
          </p:nvSpPr>
          <p:spPr bwMode="gray">
            <a:xfrm>
              <a:off x="3394301" y="6334125"/>
              <a:ext cx="52089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a:defRPr/>
              </a:pPr>
              <a:r>
                <a:rPr lang="en-GB" sz="1000" kern="0" dirty="0" smtClean="0">
                  <a:solidFill>
                    <a:srgbClr val="000000"/>
                  </a:solidFill>
                  <a:latin typeface="Arial" panose="020B0604020202020204" pitchFamily="34" charset="0"/>
                  <a:ea typeface="Tahoma" panose="020B0604030504040204" pitchFamily="34" charset="0"/>
                </a:rPr>
                <a:t>Delayed</a:t>
              </a:r>
              <a:endParaRPr lang="en-GB" sz="1000" kern="0" dirty="0">
                <a:solidFill>
                  <a:srgbClr val="000000"/>
                </a:solidFill>
                <a:latin typeface="Arial" panose="020B0604020202020204" pitchFamily="34" charset="0"/>
                <a:ea typeface="Tahoma" panose="020B0604030504040204" pitchFamily="34" charset="0"/>
              </a:endParaRPr>
            </a:p>
          </p:txBody>
        </p:sp>
        <p:sp>
          <p:nvSpPr>
            <p:cNvPr id="56" name="13 O"/>
            <p:cNvSpPr/>
            <p:nvPr/>
          </p:nvSpPr>
          <p:spPr>
            <a:xfrm>
              <a:off x="3201140" y="6347510"/>
              <a:ext cx="143783" cy="142506"/>
            </a:xfrm>
            <a:prstGeom prst="flowChartOr">
              <a:avLst/>
            </a:prstGeom>
            <a:solidFill>
              <a:srgbClr val="FFC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57" name="80 CuadroTexto"/>
            <p:cNvSpPr txBox="1"/>
            <p:nvPr/>
          </p:nvSpPr>
          <p:spPr bwMode="gray">
            <a:xfrm>
              <a:off x="4147100" y="6334125"/>
              <a:ext cx="52089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a:defRPr/>
              </a:pPr>
              <a:r>
                <a:rPr lang="en-GB" sz="1000" kern="0" dirty="0" smtClean="0">
                  <a:solidFill>
                    <a:srgbClr val="000000"/>
                  </a:solidFill>
                  <a:latin typeface="Arial" panose="020B0604020202020204" pitchFamily="34" charset="0"/>
                  <a:ea typeface="Tahoma" panose="020B0604030504040204" pitchFamily="34" charset="0"/>
                </a:rPr>
                <a:t>At Risk</a:t>
              </a:r>
              <a:endParaRPr lang="en-GB" sz="1000" kern="0" dirty="0">
                <a:solidFill>
                  <a:srgbClr val="000000"/>
                </a:solidFill>
                <a:latin typeface="Arial" panose="020B0604020202020204" pitchFamily="34" charset="0"/>
                <a:ea typeface="Tahoma" panose="020B0604030504040204" pitchFamily="34" charset="0"/>
              </a:endParaRPr>
            </a:p>
          </p:txBody>
        </p:sp>
        <p:sp>
          <p:nvSpPr>
            <p:cNvPr id="58" name="13 O"/>
            <p:cNvSpPr/>
            <p:nvPr/>
          </p:nvSpPr>
          <p:spPr>
            <a:xfrm>
              <a:off x="3953939" y="6347510"/>
              <a:ext cx="143783" cy="142506"/>
            </a:xfrm>
            <a:prstGeom prst="flowChartOr">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59" name="80 CuadroTexto"/>
            <p:cNvSpPr txBox="1"/>
            <p:nvPr/>
          </p:nvSpPr>
          <p:spPr bwMode="gray">
            <a:xfrm>
              <a:off x="4648200" y="6324600"/>
              <a:ext cx="52089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a:defRPr/>
              </a:pPr>
              <a:r>
                <a:rPr lang="en-GB" sz="1000" kern="0" dirty="0">
                  <a:solidFill>
                    <a:srgbClr val="000000"/>
                  </a:solidFill>
                  <a:latin typeface="Arial" panose="020B0604020202020204" pitchFamily="34" charset="0"/>
                  <a:ea typeface="Tahoma" panose="020B0604030504040204" pitchFamily="34" charset="0"/>
                </a:rPr>
                <a:t> </a:t>
              </a:r>
              <a:r>
                <a:rPr lang="en-GB" sz="1000" b="1" kern="0" dirty="0" smtClean="0">
                  <a:solidFill>
                    <a:srgbClr val="000000"/>
                  </a:solidFill>
                  <a:latin typeface="Arial" panose="020B0604020202020204" pitchFamily="34" charset="0"/>
                  <a:ea typeface="Tahoma" panose="020B0604030504040204" pitchFamily="34" charset="0"/>
                </a:rPr>
                <a:t>N/A</a:t>
              </a:r>
              <a:endParaRPr lang="en-GB" sz="1000" b="1" kern="0" dirty="0">
                <a:solidFill>
                  <a:srgbClr val="000000"/>
                </a:solidFill>
                <a:latin typeface="Arial" panose="020B0604020202020204" pitchFamily="34" charset="0"/>
                <a:ea typeface="Tahoma" panose="020B0604030504040204" pitchFamily="34" charset="0"/>
              </a:endParaRPr>
            </a:p>
          </p:txBody>
        </p:sp>
      </p:grpSp>
    </p:spTree>
    <p:extLst>
      <p:ext uri="{BB962C8B-B14F-4D97-AF65-F5344CB8AC3E}">
        <p14:creationId xmlns:p14="http://schemas.microsoft.com/office/powerpoint/2010/main" val="1225578903"/>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extLst>
              <p:ext uri="{D42A27DB-BD31-4B8C-83A1-F6EECF244321}">
                <p14:modId xmlns:p14="http://schemas.microsoft.com/office/powerpoint/2010/main" val="2932864200"/>
              </p:ext>
            </p:extLst>
          </p:nvPr>
        </p:nvGraphicFramePr>
        <p:xfrm>
          <a:off x="6542465" y="1884693"/>
          <a:ext cx="2465765" cy="1010907"/>
        </p:xfrm>
        <a:graphic>
          <a:graphicData uri="http://schemas.openxmlformats.org/drawingml/2006/chart">
            <c:chart xmlns:c="http://schemas.openxmlformats.org/drawingml/2006/chart" xmlns:r="http://schemas.openxmlformats.org/officeDocument/2006/relationships" r:id="rId4"/>
          </a:graphicData>
        </a:graphic>
      </p:graphicFrame>
      <p:sp>
        <p:nvSpPr>
          <p:cNvPr id="152" name="5 Marcador de número de diapositiva"/>
          <p:cNvSpPr>
            <a:spLocks noGrp="1"/>
          </p:cNvSpPr>
          <p:nvPr>
            <p:ph type="sldNum" sz="quarter" idx="10"/>
          </p:nvPr>
        </p:nvSpPr>
        <p:spPr>
          <a:xfrm>
            <a:off x="0" y="6375400"/>
            <a:ext cx="436563" cy="482600"/>
          </a:xfrm>
          <a:prstGeom prst="rect">
            <a:avLst/>
          </a:prstGeom>
        </p:spPr>
        <p:txBody>
          <a:bodyPr/>
          <a:lstStyle>
            <a:lvl1pPr algn="l">
              <a:defRPr sz="1050">
                <a:solidFill>
                  <a:schemeClr val="bg1"/>
                </a:solidFill>
              </a:defRPr>
            </a:lvl1pPr>
          </a:lstStyle>
          <a:p>
            <a:pPr>
              <a:defRPr/>
            </a:pPr>
            <a:fld id="{106BA978-0AD2-4251-852D-59FEEE1C7C09}" type="slidenum">
              <a:rPr lang="en-US" smtClean="0">
                <a:solidFill>
                  <a:prstClr val="white"/>
                </a:solidFill>
              </a:rPr>
              <a:pPr>
                <a:defRPr/>
              </a:pPr>
              <a:t>27</a:t>
            </a:fld>
            <a:endParaRPr lang="en-US" dirty="0">
              <a:solidFill>
                <a:prstClr val="white"/>
              </a:solidFill>
            </a:endParaRPr>
          </a:p>
        </p:txBody>
      </p:sp>
      <p:sp>
        <p:nvSpPr>
          <p:cNvPr id="40" name="Slide Number Placeholder 3"/>
          <p:cNvSpPr txBox="1">
            <a:spLocks/>
          </p:cNvSpPr>
          <p:nvPr/>
        </p:nvSpPr>
        <p:spPr>
          <a:xfrm>
            <a:off x="8149015" y="99783"/>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27</a:t>
            </a:fld>
            <a:endParaRPr lang="es-ES_tradnl" sz="1200" b="1" dirty="0">
              <a:solidFill>
                <a:srgbClr val="FF0000"/>
              </a:solidFill>
              <a:latin typeface="Arial"/>
              <a:cs typeface="Arial"/>
            </a:endParaRPr>
          </a:p>
        </p:txBody>
      </p:sp>
      <p:graphicFrame>
        <p:nvGraphicFramePr>
          <p:cNvPr id="33" name="Table 32"/>
          <p:cNvGraphicFramePr>
            <a:graphicFrameLocks noGrp="1"/>
          </p:cNvGraphicFramePr>
          <p:nvPr>
            <p:extLst>
              <p:ext uri="{D42A27DB-BD31-4B8C-83A1-F6EECF244321}">
                <p14:modId xmlns:p14="http://schemas.microsoft.com/office/powerpoint/2010/main" val="2606089057"/>
              </p:ext>
            </p:extLst>
          </p:nvPr>
        </p:nvGraphicFramePr>
        <p:xfrm>
          <a:off x="304800" y="678400"/>
          <a:ext cx="8613690" cy="921800"/>
        </p:xfrm>
        <a:graphic>
          <a:graphicData uri="http://schemas.openxmlformats.org/drawingml/2006/table">
            <a:tbl>
              <a:tblPr>
                <a:effectLst/>
              </a:tblPr>
              <a:tblGrid>
                <a:gridCol w="1054253"/>
                <a:gridCol w="2307050"/>
                <a:gridCol w="672262"/>
                <a:gridCol w="672262"/>
                <a:gridCol w="672262"/>
                <a:gridCol w="672262"/>
                <a:gridCol w="896345"/>
                <a:gridCol w="896345"/>
                <a:gridCol w="770649"/>
              </a:tblGrid>
              <a:tr h="266920">
                <a:tc>
                  <a:txBody>
                    <a:bodyPr/>
                    <a:lstStyle/>
                    <a:p>
                      <a:pPr algn="ctr" fontAlgn="ctr"/>
                      <a:r>
                        <a:rPr lang="en-US" sz="900" b="0" i="0" u="none" strike="noStrike" dirty="0">
                          <a:solidFill>
                            <a:schemeClr val="tx1"/>
                          </a:solidFill>
                          <a:latin typeface="Arial" panose="020B0604020202020204" pitchFamily="34" charset="0"/>
                          <a:cs typeface="Arial" panose="020B0604020202020204" pitchFamily="34" charset="0"/>
                        </a:rPr>
                        <a:t>Risk Type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dirty="0" smtClean="0">
                          <a:solidFill>
                            <a:schemeClr val="tx1"/>
                          </a:solidFill>
                          <a:latin typeface="Arial" panose="020B0604020202020204" pitchFamily="34" charset="0"/>
                          <a:cs typeface="Arial" panose="020B0604020202020204" pitchFamily="34" charset="0"/>
                        </a:rPr>
                        <a:t>Metric</a:t>
                      </a:r>
                      <a:endParaRPr lang="en-US" sz="900" b="0" i="0" u="none" strike="noStrike"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PR" sz="900" b="0" i="0" u="none" strike="noStrike" kern="1200" dirty="0" smtClean="0">
                          <a:solidFill>
                            <a:schemeClr val="tx1"/>
                          </a:solidFill>
                          <a:effectLst/>
                          <a:latin typeface="Arial" panose="020B0604020202020204" pitchFamily="34" charset="0"/>
                          <a:ea typeface="+mn-ea"/>
                          <a:cs typeface="Arial" panose="020B0604020202020204" pitchFamily="34" charset="0"/>
                        </a:rPr>
                        <a:t>Jun-16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PR" sz="900" b="0" i="0" u="none" strike="noStrike" kern="1200" dirty="0" smtClean="0">
                          <a:solidFill>
                            <a:schemeClr val="tx1"/>
                          </a:solidFill>
                          <a:effectLst/>
                          <a:latin typeface="Arial" panose="020B0604020202020204" pitchFamily="34" charset="0"/>
                          <a:ea typeface="+mn-ea"/>
                          <a:cs typeface="Arial" panose="020B0604020202020204" pitchFamily="34" charset="0"/>
                        </a:rPr>
                        <a:t>May-16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PR" sz="900" b="0" i="0" u="none" strike="noStrike" kern="1200" dirty="0" smtClean="0">
                          <a:solidFill>
                            <a:schemeClr val="tx1"/>
                          </a:solidFill>
                          <a:effectLst/>
                          <a:latin typeface="Arial" panose="020B0604020202020204" pitchFamily="34" charset="0"/>
                          <a:ea typeface="+mn-ea"/>
                          <a:cs typeface="Arial" panose="020B0604020202020204" pitchFamily="34" charset="0"/>
                        </a:rPr>
                        <a:t>Apr-16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kern="1200" dirty="0" smtClean="0">
                          <a:solidFill>
                            <a:schemeClr val="tx1"/>
                          </a:solidFill>
                          <a:effectLst/>
                          <a:latin typeface="Arial" panose="020B0604020202020204" pitchFamily="34" charset="0"/>
                          <a:ea typeface="+mn-ea"/>
                          <a:cs typeface="Arial" panose="020B0604020202020204" pitchFamily="34" charset="0"/>
                        </a:rPr>
                        <a:t>Mar-16</a:t>
                      </a:r>
                      <a:endParaRPr lang="es-PR" sz="900" b="0" i="0" u="none" strike="noStrike" kern="1200" dirty="0" smtClean="0">
                        <a:solidFill>
                          <a:schemeClr val="tx1"/>
                        </a:solidFill>
                        <a:effectLst/>
                        <a:latin typeface="Arial" panose="020B0604020202020204" pitchFamily="34" charset="0"/>
                        <a:ea typeface="+mn-ea"/>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dirty="0" smtClean="0">
                          <a:solidFill>
                            <a:schemeClr val="tx1"/>
                          </a:solidFill>
                          <a:latin typeface="Arial" panose="020B0604020202020204" pitchFamily="34" charset="0"/>
                          <a:cs typeface="Arial" panose="020B0604020202020204" pitchFamily="34" charset="0"/>
                        </a:rPr>
                        <a:t>Amber</a:t>
                      </a:r>
                      <a:endParaRPr lang="en-US" sz="900" b="0" i="0" u="none" strike="noStrike"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fontAlgn="ctr"/>
                      <a:r>
                        <a:rPr lang="en-US" sz="900" b="0" i="0" u="none" strike="noStrike" dirty="0" smtClean="0">
                          <a:solidFill>
                            <a:schemeClr val="tx1"/>
                          </a:solidFill>
                          <a:latin typeface="Arial" panose="020B0604020202020204" pitchFamily="34" charset="0"/>
                          <a:cs typeface="Arial" panose="020B0604020202020204" pitchFamily="34" charset="0"/>
                        </a:rPr>
                        <a:t>Red</a:t>
                      </a:r>
                      <a:endParaRPr lang="en-US" sz="900" b="0" i="0" u="none" strike="noStrike"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CC"/>
                    </a:solidFill>
                  </a:tcPr>
                </a:tc>
                <a:tc>
                  <a:txBody>
                    <a:bodyPr/>
                    <a:lstStyle/>
                    <a:p>
                      <a:pPr algn="ctr" fontAlgn="b"/>
                      <a:r>
                        <a:rPr lang="en-US" sz="900" b="0" i="0" u="none" strike="noStrike" dirty="0" smtClean="0">
                          <a:solidFill>
                            <a:schemeClr val="tx1"/>
                          </a:solidFill>
                          <a:latin typeface="Arial" panose="020B0604020202020204" pitchFamily="34" charset="0"/>
                          <a:cs typeface="Arial" panose="020B0604020202020204" pitchFamily="34" charset="0"/>
                        </a:rPr>
                        <a:t>Remediation Status</a:t>
                      </a:r>
                      <a:endParaRPr lang="en-US" sz="900" b="0" i="0" u="none" strike="noStrike"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323740">
                <a:tc rowSpan="2">
                  <a:txBody>
                    <a:bodyPr/>
                    <a:lstStyle/>
                    <a:p>
                      <a:pPr marL="0" algn="ctr" defTabSz="457200" rtl="0" eaLnBrk="1" fontAlgn="ctr" latinLnBrk="0" hangingPunct="1"/>
                      <a:r>
                        <a:rPr lang="en-US" sz="900" b="1" kern="1200" dirty="0">
                          <a:solidFill>
                            <a:schemeClr val="tx1"/>
                          </a:solidFill>
                          <a:latin typeface="Arial" panose="020B0604020202020204" pitchFamily="34" charset="0"/>
                          <a:ea typeface="+mn-ea"/>
                          <a:cs typeface="Arial" panose="020B0604020202020204" pitchFamily="34" charset="0"/>
                        </a:rPr>
                        <a:t>Credit Risk </a:t>
                      </a:r>
                      <a:endParaRPr lang="en-US" sz="900" b="1" kern="1200" dirty="0" smtClean="0">
                        <a:solidFill>
                          <a:schemeClr val="tx1"/>
                        </a:solidFill>
                        <a:latin typeface="Arial" panose="020B0604020202020204" pitchFamily="34" charset="0"/>
                        <a:ea typeface="+mn-ea"/>
                        <a:cs typeface="Arial" panose="020B0604020202020204" pitchFamily="34" charset="0"/>
                      </a:endParaRPr>
                    </a:p>
                    <a:p>
                      <a:pPr marL="0" algn="ctr" defTabSz="457200" rtl="0" eaLnBrk="1" fontAlgn="ctr" latinLnBrk="0" hangingPunct="1"/>
                      <a:r>
                        <a:rPr lang="en-US" sz="900" b="1" kern="1200" dirty="0" smtClean="0">
                          <a:solidFill>
                            <a:schemeClr val="tx1"/>
                          </a:solidFill>
                          <a:latin typeface="Arial" panose="020B0604020202020204" pitchFamily="34" charset="0"/>
                          <a:ea typeface="+mn-ea"/>
                          <a:cs typeface="Arial" panose="020B0604020202020204" pitchFamily="34" charset="0"/>
                        </a:rPr>
                        <a:t>(Losses</a:t>
                      </a:r>
                      <a:r>
                        <a:rPr lang="en-US" sz="900" b="1" kern="1200" dirty="0">
                          <a:solidFill>
                            <a:schemeClr val="tx1"/>
                          </a:solidFill>
                          <a:latin typeface="Arial" panose="020B0604020202020204" pitchFamily="34" charset="0"/>
                          <a:ea typeface="+mn-ea"/>
                          <a:cs typeface="Arial" panose="020B06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fontAlgn="ctr" latinLnBrk="0" hangingPunct="1"/>
                      <a:r>
                        <a:rPr lang="en-US" sz="900" b="0" kern="1200" dirty="0">
                          <a:solidFill>
                            <a:schemeClr val="tx1"/>
                          </a:solidFill>
                          <a:latin typeface="Arial" panose="020B0604020202020204" pitchFamily="34" charset="0"/>
                          <a:ea typeface="+mn-ea"/>
                          <a:cs typeface="Arial" panose="020B0604020202020204" pitchFamily="34" charset="0"/>
                        </a:rPr>
                        <a:t>Deviation of YTD Provisions (as % of budget)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fontAlgn="ctr" latinLnBrk="0" hangingPunct="1"/>
                      <a:r>
                        <a:rPr lang="es-PR" sz="900" b="0" kern="1200" dirty="0" smtClean="0">
                          <a:solidFill>
                            <a:schemeClr val="tx1"/>
                          </a:solidFill>
                          <a:latin typeface="Arial" panose="020B0604020202020204" pitchFamily="34" charset="0"/>
                          <a:ea typeface="+mn-ea"/>
                          <a:cs typeface="Arial" panose="020B0604020202020204" pitchFamily="34" charset="0"/>
                        </a:rPr>
                        <a:t>3%</a:t>
                      </a:r>
                      <a:endParaRPr lang="es-PR" sz="900" b="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marL="0" algn="ctr" defTabSz="457200" rtl="0" eaLnBrk="1" fontAlgn="ctr" latinLnBrk="0" hangingPunct="1"/>
                      <a:r>
                        <a:rPr lang="en-US" sz="900" b="0" kern="1200" dirty="0">
                          <a:solidFill>
                            <a:schemeClr val="tx1"/>
                          </a:solidFill>
                          <a:latin typeface="Arial" panose="020B0604020202020204" pitchFamily="34" charset="0"/>
                          <a:ea typeface="+mn-ea"/>
                          <a:cs typeface="Arial" panose="020B0604020202020204" pitchFamily="34" charset="0"/>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marL="0" algn="ctr" defTabSz="457200" rtl="0" eaLnBrk="1" fontAlgn="ctr" latinLnBrk="0" hangingPunct="1"/>
                      <a:r>
                        <a:rPr lang="en-US" sz="900" b="0" kern="1200" dirty="0">
                          <a:solidFill>
                            <a:schemeClr val="tx1"/>
                          </a:solidFill>
                          <a:latin typeface="Arial" panose="020B0604020202020204" pitchFamily="34" charset="0"/>
                          <a:ea typeface="+mn-ea"/>
                          <a:cs typeface="Arial" panose="020B0604020202020204" pitchFamily="34" charset="0"/>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marL="0" algn="ctr" defTabSz="457200" rtl="0" eaLnBrk="1" fontAlgn="ctr" latinLnBrk="0" hangingPunct="1"/>
                      <a:r>
                        <a:rPr lang="en-US" sz="900" b="0" kern="1200" dirty="0">
                          <a:solidFill>
                            <a:schemeClr val="tx1"/>
                          </a:solidFill>
                          <a:latin typeface="Arial" panose="020B0604020202020204" pitchFamily="34" charset="0"/>
                          <a:ea typeface="+mn-ea"/>
                          <a:cs typeface="Arial" panose="020B0604020202020204" pitchFamily="34" charset="0"/>
                        </a:rPr>
                        <a:t>(</a:t>
                      </a:r>
                      <a:r>
                        <a:rPr lang="en-US" sz="900" b="0" kern="1200" dirty="0" smtClean="0">
                          <a:solidFill>
                            <a:schemeClr val="tx1"/>
                          </a:solidFill>
                          <a:latin typeface="Arial" panose="020B0604020202020204" pitchFamily="34" charset="0"/>
                          <a:ea typeface="+mn-ea"/>
                          <a:cs typeface="Arial" panose="020B0604020202020204" pitchFamily="34" charset="0"/>
                        </a:rPr>
                        <a:t>1%)</a:t>
                      </a:r>
                      <a:endParaRPr lang="en-US" sz="900" b="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algn="ctr" defTabSz="457200" rtl="0" eaLnBrk="1" fontAlgn="ctr" latinLnBrk="0" hangingPunct="1"/>
                      <a:r>
                        <a:rPr lang="en-US" sz="900" b="0" kern="1200" dirty="0">
                          <a:solidFill>
                            <a:schemeClr val="tx1"/>
                          </a:solidFill>
                          <a:latin typeface="Arial" panose="020B0604020202020204" pitchFamily="34" charset="0"/>
                          <a:ea typeface="+mn-ea"/>
                          <a:cs typeface="Arial" panose="020B0604020202020204" pitchFamily="34" charset="0"/>
                        </a:rPr>
                        <a:t> ≥1%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457200" rtl="0" eaLnBrk="1" fontAlgn="ctr" latinLnBrk="0" hangingPunct="1"/>
                      <a:r>
                        <a:rPr lang="en-US" sz="900" b="0" kern="1200" dirty="0">
                          <a:solidFill>
                            <a:schemeClr val="tx1"/>
                          </a:solidFill>
                          <a:latin typeface="Arial" panose="020B0604020202020204" pitchFamily="34" charset="0"/>
                          <a:ea typeface="+mn-ea"/>
                          <a:cs typeface="Arial" panose="020B0604020202020204" pitchFamily="34" charset="0"/>
                        </a:rPr>
                        <a:t>≥15%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ctr" latinLnBrk="0" hangingPunct="1">
                        <a:lnSpc>
                          <a:spcPct val="100000"/>
                        </a:lnSpc>
                        <a:spcBef>
                          <a:spcPts val="0"/>
                        </a:spcBef>
                        <a:spcAft>
                          <a:spcPts val="0"/>
                        </a:spcAft>
                        <a:buClrTx/>
                        <a:buSzTx/>
                        <a:buFontTx/>
                        <a:buNone/>
                        <a:tabLst/>
                        <a:defRPr/>
                      </a:pPr>
                      <a:endParaRPr lang="en-US" sz="1000" b="1" i="0" u="none" strike="noStrike" dirty="0" smtClean="0">
                        <a:solidFill>
                          <a:srgbClr val="FF0000"/>
                        </a:solidFill>
                        <a:effectLst/>
                        <a:latin typeface="Wingdings 3"/>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23740">
                <a:tc vMerge="1">
                  <a:txBody>
                    <a:bodyPr/>
                    <a:lstStyle/>
                    <a:p>
                      <a:pPr algn="ctr" fontAlgn="ctr"/>
                      <a:endParaRPr lang="en-US" sz="1000" b="0" i="0" u="none" strike="noStrike" dirty="0">
                        <a:solidFill>
                          <a:srgbClr val="0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fontAlgn="ctr" latinLnBrk="0" hangingPunct="1"/>
                      <a:r>
                        <a:rPr lang="en-US" sz="900" b="0" kern="1200" dirty="0">
                          <a:solidFill>
                            <a:schemeClr val="tx1"/>
                          </a:solidFill>
                          <a:latin typeface="Arial" panose="020B0604020202020204" pitchFamily="34" charset="0"/>
                          <a:ea typeface="+mn-ea"/>
                          <a:cs typeface="Arial" panose="020B0604020202020204" pitchFamily="34" charset="0"/>
                        </a:rPr>
                        <a:t>Deviation of YTD Provisions (Corporate criteria) (as % of budget)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fontAlgn="ctr" latinLnBrk="0" hangingPunct="1"/>
                      <a:r>
                        <a:rPr lang="es-PR" sz="900" b="0" kern="1200" dirty="0" smtClean="0">
                          <a:solidFill>
                            <a:schemeClr val="tx1"/>
                          </a:solidFill>
                          <a:latin typeface="Arial" panose="020B0604020202020204" pitchFamily="34" charset="0"/>
                          <a:ea typeface="+mn-ea"/>
                          <a:cs typeface="Arial" panose="020B0604020202020204" pitchFamily="34" charset="0"/>
                        </a:rPr>
                        <a:t>16%</a:t>
                      </a:r>
                      <a:endParaRPr lang="es-PR" sz="900" b="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CC"/>
                    </a:solidFill>
                  </a:tcPr>
                </a:tc>
                <a:tc>
                  <a:txBody>
                    <a:bodyPr/>
                    <a:lstStyle/>
                    <a:p>
                      <a:pPr marL="0" algn="ctr" defTabSz="457200" rtl="0" eaLnBrk="1" fontAlgn="ctr" latinLnBrk="0" hangingPunct="1"/>
                      <a:r>
                        <a:rPr lang="en-US" sz="900" b="0" kern="1200" dirty="0">
                          <a:solidFill>
                            <a:schemeClr val="tx1"/>
                          </a:solidFill>
                          <a:latin typeface="Arial" panose="020B0604020202020204" pitchFamily="34" charset="0"/>
                          <a:ea typeface="+mn-ea"/>
                          <a:cs typeface="Arial" panose="020B0604020202020204" pitchFamily="34" charset="0"/>
                        </a:rPr>
                        <a:t>23%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CC"/>
                    </a:solidFill>
                  </a:tcPr>
                </a:tc>
                <a:tc>
                  <a:txBody>
                    <a:bodyPr/>
                    <a:lstStyle/>
                    <a:p>
                      <a:pPr marL="0" algn="ctr" defTabSz="457200" rtl="0" eaLnBrk="1" fontAlgn="ctr" latinLnBrk="0" hangingPunct="1"/>
                      <a:r>
                        <a:rPr lang="en-US" sz="900" b="0" kern="1200" dirty="0">
                          <a:solidFill>
                            <a:schemeClr val="tx1"/>
                          </a:solidFill>
                          <a:latin typeface="Arial" panose="020B0604020202020204" pitchFamily="34" charset="0"/>
                          <a:ea typeface="+mn-ea"/>
                          <a:cs typeface="Arial" panose="020B0604020202020204" pitchFamily="34" charset="0"/>
                        </a:rPr>
                        <a:t>20%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CC"/>
                    </a:solidFill>
                  </a:tcPr>
                </a:tc>
                <a:tc>
                  <a:txBody>
                    <a:bodyPr/>
                    <a:lstStyle/>
                    <a:p>
                      <a:pPr marL="0" algn="ctr" defTabSz="457200" rtl="0" eaLnBrk="1" fontAlgn="ctr" latinLnBrk="0" hangingPunct="1"/>
                      <a:r>
                        <a:rPr lang="en-US" sz="900" b="0" kern="1200" dirty="0">
                          <a:solidFill>
                            <a:schemeClr val="tx1"/>
                          </a:solidFill>
                          <a:latin typeface="Arial" panose="020B0604020202020204" pitchFamily="34" charset="0"/>
                          <a:ea typeface="+mn-ea"/>
                          <a:cs typeface="Arial" panose="020B0604020202020204" pitchFamily="34" charset="0"/>
                        </a:rPr>
                        <a:t>20%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CC"/>
                    </a:solidFill>
                  </a:tcPr>
                </a:tc>
                <a:tc>
                  <a:txBody>
                    <a:bodyPr/>
                    <a:lstStyle/>
                    <a:p>
                      <a:pPr marL="0" algn="ctr" defTabSz="457200" rtl="0" eaLnBrk="1" fontAlgn="ctr" latinLnBrk="0" hangingPunct="1"/>
                      <a:r>
                        <a:rPr lang="en-US" sz="900" b="0" kern="1200" dirty="0">
                          <a:solidFill>
                            <a:schemeClr val="tx1"/>
                          </a:solidFill>
                          <a:latin typeface="Arial" panose="020B0604020202020204" pitchFamily="34" charset="0"/>
                          <a:ea typeface="+mn-ea"/>
                          <a:cs typeface="Arial" panose="020B0604020202020204" pitchFamily="34" charset="0"/>
                        </a:rPr>
                        <a:t> ≥1%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457200" rtl="0" eaLnBrk="1" fontAlgn="ctr" latinLnBrk="0" hangingPunct="1"/>
                      <a:r>
                        <a:rPr lang="en-US" sz="900" b="0" kern="1200" dirty="0">
                          <a:solidFill>
                            <a:schemeClr val="tx1"/>
                          </a:solidFill>
                          <a:latin typeface="Arial" panose="020B0604020202020204" pitchFamily="34" charset="0"/>
                          <a:ea typeface="+mn-ea"/>
                          <a:cs typeface="Arial" panose="020B0604020202020204" pitchFamily="34" charset="0"/>
                        </a:rPr>
                        <a:t>≥15%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ctr" latinLnBrk="0" hangingPunct="1">
                        <a:lnSpc>
                          <a:spcPct val="100000"/>
                        </a:lnSpc>
                        <a:spcBef>
                          <a:spcPts val="0"/>
                        </a:spcBef>
                        <a:spcAft>
                          <a:spcPts val="0"/>
                        </a:spcAft>
                        <a:buClrTx/>
                        <a:buSzTx/>
                        <a:buFontTx/>
                        <a:buNone/>
                        <a:tabLst/>
                        <a:defRPr/>
                      </a:pPr>
                      <a:endParaRPr lang="en-US" sz="1000" b="1" i="0" u="none" strike="noStrike" dirty="0" smtClean="0">
                        <a:solidFill>
                          <a:srgbClr val="FF0000"/>
                        </a:solidFill>
                        <a:effectLst/>
                        <a:latin typeface="Wingdings 3"/>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800660745"/>
              </p:ext>
            </p:extLst>
          </p:nvPr>
        </p:nvGraphicFramePr>
        <p:xfrm>
          <a:off x="7010400" y="1752600"/>
          <a:ext cx="1749106" cy="304800"/>
        </p:xfrm>
        <a:graphic>
          <a:graphicData uri="http://schemas.openxmlformats.org/drawingml/2006/table">
            <a:tbl>
              <a:tblPr firstRow="1" bandRow="1">
                <a:tableStyleId>{5C22544A-7EE6-4342-B048-85BDC9FD1C3A}</a:tableStyleId>
              </a:tblPr>
              <a:tblGrid>
                <a:gridCol w="1749106"/>
              </a:tblGrid>
              <a:tr h="304800">
                <a:tc>
                  <a:txBody>
                    <a:bodyPr/>
                    <a:lstStyle/>
                    <a:p>
                      <a:r>
                        <a:rPr lang="en-US" sz="1000" b="0" dirty="0" smtClean="0">
                          <a:solidFill>
                            <a:schemeClr val="tx1"/>
                          </a:solidFill>
                          <a:latin typeface="Arial" panose="020B0604020202020204" pitchFamily="34" charset="0"/>
                          <a:cs typeface="Arial" panose="020B0604020202020204" pitchFamily="34" charset="0"/>
                        </a:rPr>
                        <a:t>Historical</a:t>
                      </a:r>
                      <a:r>
                        <a:rPr lang="en-US" sz="1000" b="0" baseline="0" dirty="0" smtClean="0">
                          <a:solidFill>
                            <a:schemeClr val="tx1"/>
                          </a:solidFill>
                          <a:latin typeface="Arial" panose="020B0604020202020204" pitchFamily="34" charset="0"/>
                          <a:cs typeface="Arial" panose="020B0604020202020204" pitchFamily="34" charset="0"/>
                        </a:rPr>
                        <a:t> Trend (12m):</a:t>
                      </a:r>
                      <a:endParaRPr lang="es-PR" sz="1000" b="0" dirty="0">
                        <a:solidFill>
                          <a:schemeClr val="tx1"/>
                        </a:solidFill>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1895898219"/>
              </p:ext>
            </p:extLst>
          </p:nvPr>
        </p:nvGraphicFramePr>
        <p:xfrm>
          <a:off x="304801" y="1752600"/>
          <a:ext cx="3020940" cy="857250"/>
        </p:xfrm>
        <a:graphic>
          <a:graphicData uri="http://schemas.openxmlformats.org/presentationml/2006/ole">
            <mc:AlternateContent xmlns:mc="http://schemas.openxmlformats.org/markup-compatibility/2006">
              <mc:Choice xmlns:v="urn:schemas-microsoft-com:vml" Requires="v">
                <p:oleObj spid="_x0000_s60870" name="Worksheet" r:id="rId6" imgW="2695614" imgH="857309" progId="Excel.Sheet.12">
                  <p:embed/>
                </p:oleObj>
              </mc:Choice>
              <mc:Fallback>
                <p:oleObj name="Worksheet" r:id="rId6" imgW="2695614" imgH="857309" progId="Excel.Sheet.12">
                  <p:embed/>
                  <p:pic>
                    <p:nvPicPr>
                      <p:cNvPr id="0" name=""/>
                      <p:cNvPicPr/>
                      <p:nvPr/>
                    </p:nvPicPr>
                    <p:blipFill>
                      <a:blip r:embed="rId7"/>
                      <a:stretch>
                        <a:fillRect/>
                      </a:stretch>
                    </p:blipFill>
                    <p:spPr>
                      <a:xfrm>
                        <a:off x="304801" y="1752600"/>
                        <a:ext cx="3020940" cy="85725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720952756"/>
              </p:ext>
            </p:extLst>
          </p:nvPr>
        </p:nvGraphicFramePr>
        <p:xfrm>
          <a:off x="3429000" y="1752600"/>
          <a:ext cx="3143250" cy="857250"/>
        </p:xfrm>
        <a:graphic>
          <a:graphicData uri="http://schemas.openxmlformats.org/presentationml/2006/ole">
            <mc:AlternateContent xmlns:mc="http://schemas.openxmlformats.org/markup-compatibility/2006">
              <mc:Choice xmlns:v="urn:schemas-microsoft-com:vml" Requires="v">
                <p:oleObj spid="_x0000_s60871" name="Worksheet" r:id="rId9" imgW="3143307" imgH="857309" progId="Excel.Sheet.12">
                  <p:embed/>
                </p:oleObj>
              </mc:Choice>
              <mc:Fallback>
                <p:oleObj name="Worksheet" r:id="rId9" imgW="3143307" imgH="857309" progId="Excel.Sheet.12">
                  <p:embed/>
                  <p:pic>
                    <p:nvPicPr>
                      <p:cNvPr id="0" name=""/>
                      <p:cNvPicPr>
                        <a:picLocks noChangeAspect="1" noChangeArrowheads="1"/>
                      </p:cNvPicPr>
                      <p:nvPr/>
                    </p:nvPicPr>
                    <p:blipFill>
                      <a:blip r:embed="rId10"/>
                      <a:srcRect/>
                      <a:stretch>
                        <a:fillRect/>
                      </a:stretch>
                    </p:blipFill>
                    <p:spPr bwMode="auto">
                      <a:xfrm>
                        <a:off x="3429000" y="1752600"/>
                        <a:ext cx="314325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7" name="Freeform 9"/>
          <p:cNvSpPr>
            <a:spLocks/>
          </p:cNvSpPr>
          <p:nvPr/>
        </p:nvSpPr>
        <p:spPr bwMode="gray">
          <a:xfrm flipV="1">
            <a:off x="8526081" y="1837628"/>
            <a:ext cx="115817" cy="143572"/>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a:scene3d>
            <a:camera prst="orthographicFront">
              <a:rot lat="0" lon="0" rev="5400000"/>
            </a:camera>
            <a:lightRig rig="threePt"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srgbClr val="000000"/>
              </a:solidFill>
              <a:effectLst/>
              <a:uLnTx/>
              <a:uFillTx/>
            </a:endParaRPr>
          </a:p>
        </p:txBody>
      </p:sp>
      <p:sp>
        <p:nvSpPr>
          <p:cNvPr id="37" name="13 O"/>
          <p:cNvSpPr/>
          <p:nvPr/>
        </p:nvSpPr>
        <p:spPr>
          <a:xfrm>
            <a:off x="8491311" y="1076694"/>
            <a:ext cx="143783" cy="142506"/>
          </a:xfrm>
          <a:prstGeom prst="flowChartOr">
            <a:avLst/>
          </a:prstGeom>
          <a:solidFill>
            <a:srgbClr val="00CC6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41" name="Rounded Rectangle 40"/>
          <p:cNvSpPr/>
          <p:nvPr/>
        </p:nvSpPr>
        <p:spPr>
          <a:xfrm>
            <a:off x="208548" y="2956560"/>
            <a:ext cx="8586703" cy="1097280"/>
          </a:xfrm>
          <a:prstGeom prst="round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1" indent="-285750" algn="just" eaLnBrk="0" fontAlgn="base" hangingPunct="0">
              <a:spcBef>
                <a:spcPct val="0"/>
              </a:spcBef>
              <a:spcAft>
                <a:spcPts val="300"/>
              </a:spcAft>
              <a:buClr>
                <a:srgbClr val="E10819"/>
              </a:buClr>
              <a:buSzPct val="100000"/>
              <a:defRPr/>
            </a:pPr>
            <a:r>
              <a:rPr lang="en-US" sz="1200" b="1" dirty="0" smtClean="0">
                <a:solidFill>
                  <a:prstClr val="black"/>
                </a:solidFill>
                <a:latin typeface="Arial" panose="020B0604020202020204" pitchFamily="34" charset="0"/>
                <a:cs typeface="Arial" panose="020B0604020202020204" pitchFamily="34" charset="0"/>
              </a:rPr>
              <a:t>Trigger/Limit Breach Description</a:t>
            </a:r>
            <a:r>
              <a:rPr lang="en-US" sz="1200" b="1" dirty="0">
                <a:solidFill>
                  <a:prstClr val="black"/>
                </a:solidFill>
                <a:latin typeface="Arial" panose="020B0604020202020204" pitchFamily="34" charset="0"/>
                <a:cs typeface="Arial" panose="020B0604020202020204" pitchFamily="34" charset="0"/>
              </a:rPr>
              <a:t>:</a:t>
            </a:r>
            <a:r>
              <a:rPr lang="en-US" sz="1200" dirty="0">
                <a:solidFill>
                  <a:prstClr val="black"/>
                </a:solidFill>
                <a:latin typeface="Arial" panose="020B0604020202020204" pitchFamily="34" charset="0"/>
                <a:cs typeface="Arial" panose="020B0604020202020204" pitchFamily="34" charset="0"/>
              </a:rPr>
              <a:t> </a:t>
            </a:r>
          </a:p>
          <a:p>
            <a:pPr marL="285750" lvl="1" indent="-228600" algn="just" eaLnBrk="0" fontAlgn="base" hangingPunct="0">
              <a:spcBef>
                <a:spcPct val="0"/>
              </a:spcBef>
              <a:spcAft>
                <a:spcPts val="300"/>
              </a:spcAft>
              <a:buClr>
                <a:srgbClr val="E10819"/>
              </a:buClr>
              <a:buSzPct val="100000"/>
              <a:buBlip>
                <a:blip r:embed="rId11"/>
              </a:buBlip>
              <a:tabLst>
                <a:tab pos="914400" algn="l"/>
              </a:tabLst>
              <a:defRPr/>
            </a:pPr>
            <a:r>
              <a:rPr lang="en-US" sz="1200" dirty="0" smtClean="0">
                <a:solidFill>
                  <a:schemeClr val="tx1"/>
                </a:solidFill>
                <a:latin typeface="Arial" panose="020B0604020202020204" pitchFamily="34" charset="0"/>
                <a:cs typeface="Arial" panose="020B0604020202020204" pitchFamily="34" charset="0"/>
              </a:rPr>
              <a:t>YTD Provisions (Local criteria) increased MoM $4.8MM </a:t>
            </a:r>
            <a:r>
              <a:rPr lang="en-US" sz="1200" dirty="0">
                <a:solidFill>
                  <a:schemeClr val="tx1"/>
                </a:solidFill>
                <a:latin typeface="Arial" panose="020B0604020202020204" pitchFamily="34" charset="0"/>
                <a:cs typeface="Arial" panose="020B0604020202020204" pitchFamily="34" charset="0"/>
              </a:rPr>
              <a:t>(May </a:t>
            </a:r>
            <a:r>
              <a:rPr lang="en-US" sz="1200" dirty="0" smtClean="0">
                <a:solidFill>
                  <a:schemeClr val="tx1"/>
                </a:solidFill>
                <a:latin typeface="Arial" panose="020B0604020202020204" pitchFamily="34" charset="0"/>
                <a:cs typeface="Arial" panose="020B0604020202020204" pitchFamily="34" charset="0"/>
              </a:rPr>
              <a:t>$27.6MM </a:t>
            </a:r>
            <a:r>
              <a:rPr lang="en-US" sz="1200" dirty="0">
                <a:solidFill>
                  <a:schemeClr val="tx1"/>
                </a:solidFill>
                <a:latin typeface="Arial" panose="020B0604020202020204" pitchFamily="34" charset="0"/>
                <a:cs typeface="Arial" panose="020B0604020202020204" pitchFamily="34" charset="0"/>
              </a:rPr>
              <a:t>vs. June </a:t>
            </a:r>
            <a:r>
              <a:rPr lang="en-US" sz="1200" dirty="0" smtClean="0">
                <a:solidFill>
                  <a:schemeClr val="tx1"/>
                </a:solidFill>
                <a:latin typeface="Arial" panose="020B0604020202020204" pitchFamily="34" charset="0"/>
                <a:cs typeface="Arial" panose="020B0604020202020204" pitchFamily="34" charset="0"/>
              </a:rPr>
              <a:t>$32.4MM) and YTD </a:t>
            </a:r>
            <a:r>
              <a:rPr lang="en-US" sz="1200" dirty="0">
                <a:solidFill>
                  <a:schemeClr val="tx1"/>
                </a:solidFill>
                <a:latin typeface="Arial" panose="020B0604020202020204" pitchFamily="34" charset="0"/>
                <a:cs typeface="Arial" panose="020B0604020202020204" pitchFamily="34" charset="0"/>
              </a:rPr>
              <a:t>Provision (Corporate </a:t>
            </a:r>
            <a:r>
              <a:rPr lang="en-US" sz="1200" dirty="0" smtClean="0">
                <a:solidFill>
                  <a:schemeClr val="tx1"/>
                </a:solidFill>
                <a:latin typeface="Arial" panose="020B0604020202020204" pitchFamily="34" charset="0"/>
                <a:cs typeface="Arial" panose="020B0604020202020204" pitchFamily="34" charset="0"/>
              </a:rPr>
              <a:t>criteria) increased MoM $4.3MM (May $29.5MM </a:t>
            </a:r>
            <a:r>
              <a:rPr lang="en-US" sz="1200" dirty="0">
                <a:solidFill>
                  <a:schemeClr val="tx1"/>
                </a:solidFill>
                <a:latin typeface="Arial" panose="020B0604020202020204" pitchFamily="34" charset="0"/>
                <a:cs typeface="Arial" panose="020B0604020202020204" pitchFamily="34" charset="0"/>
              </a:rPr>
              <a:t>vs. </a:t>
            </a:r>
            <a:r>
              <a:rPr lang="en-US" sz="1200" dirty="0" smtClean="0">
                <a:solidFill>
                  <a:schemeClr val="tx1"/>
                </a:solidFill>
                <a:latin typeface="Arial" panose="020B0604020202020204" pitchFamily="34" charset="0"/>
                <a:cs typeface="Arial" panose="020B0604020202020204" pitchFamily="34" charset="0"/>
              </a:rPr>
              <a:t>June $33.8MM</a:t>
            </a:r>
            <a:r>
              <a:rPr lang="en-US" sz="1200" dirty="0">
                <a:solidFill>
                  <a:schemeClr val="tx1"/>
                </a:solidFill>
                <a:latin typeface="Arial" panose="020B0604020202020204" pitchFamily="34" charset="0"/>
                <a:cs typeface="Arial" panose="020B0604020202020204" pitchFamily="34" charset="0"/>
              </a:rPr>
              <a:t>). YTD Provisions are concentrated in government loans and </a:t>
            </a:r>
            <a:r>
              <a:rPr lang="en-US" sz="1200" dirty="0" smtClean="0">
                <a:solidFill>
                  <a:schemeClr val="tx1"/>
                </a:solidFill>
                <a:latin typeface="Arial" panose="020B0604020202020204" pitchFamily="34" charset="0"/>
                <a:cs typeface="Arial" panose="020B0604020202020204" pitchFamily="34" charset="0"/>
              </a:rPr>
              <a:t>the increase in impairment amount for Puerto Rico Hospital Supply Inc., commercial loan.</a:t>
            </a:r>
            <a:endParaRPr lang="en-US" sz="1200" dirty="0">
              <a:solidFill>
                <a:schemeClr val="tx1"/>
              </a:solidFill>
              <a:latin typeface="Arial" panose="020B0604020202020204" pitchFamily="34" charset="0"/>
              <a:cs typeface="Arial" panose="020B0604020202020204" pitchFamily="34" charset="0"/>
            </a:endParaRPr>
          </a:p>
        </p:txBody>
      </p:sp>
      <p:sp>
        <p:nvSpPr>
          <p:cNvPr id="42" name="Rounded Rectangle 41"/>
          <p:cNvSpPr/>
          <p:nvPr/>
        </p:nvSpPr>
        <p:spPr>
          <a:xfrm>
            <a:off x="208548" y="4251960"/>
            <a:ext cx="8592548" cy="1737360"/>
          </a:xfrm>
          <a:prstGeom prst="round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1" indent="-285750" algn="just" eaLnBrk="0" fontAlgn="base" hangingPunct="0">
              <a:spcBef>
                <a:spcPct val="0"/>
              </a:spcBef>
              <a:spcAft>
                <a:spcPts val="300"/>
              </a:spcAft>
              <a:buClr>
                <a:srgbClr val="E10819"/>
              </a:buClr>
              <a:buSzPct val="100000"/>
              <a:defRPr/>
            </a:pPr>
            <a:r>
              <a:rPr lang="en-US" sz="1200" b="1" dirty="0" smtClean="0">
                <a:solidFill>
                  <a:prstClr val="black"/>
                </a:solidFill>
                <a:latin typeface="Arial" panose="020B0604020202020204" pitchFamily="34" charset="0"/>
                <a:cs typeface="Arial" panose="020B0604020202020204" pitchFamily="34" charset="0"/>
              </a:rPr>
              <a:t>Action Plan :</a:t>
            </a:r>
          </a:p>
          <a:p>
            <a:pPr marL="180975" lvl="1" indent="-180975" algn="just" fontAlgn="base">
              <a:spcBef>
                <a:spcPct val="0"/>
              </a:spcBef>
              <a:spcAft>
                <a:spcPct val="0"/>
              </a:spcAft>
              <a:buClr>
                <a:srgbClr val="E10819"/>
              </a:buClr>
              <a:buSzPct val="100000"/>
              <a:buFontTx/>
              <a:buBlip>
                <a:blip r:embed="rId11"/>
              </a:buBlip>
              <a:tabLst>
                <a:tab pos="914400" algn="l"/>
              </a:tabLst>
              <a:defRPr/>
            </a:pPr>
            <a:r>
              <a:rPr lang="en-US" sz="1200" b="1" dirty="0" smtClean="0">
                <a:solidFill>
                  <a:schemeClr val="tx1"/>
                </a:solidFill>
                <a:latin typeface="Arial" panose="020B0604020202020204" pitchFamily="34" charset="0"/>
                <a:cs typeface="Arial" panose="020B0604020202020204" pitchFamily="34" charset="0"/>
              </a:rPr>
              <a:t>In </a:t>
            </a:r>
            <a:r>
              <a:rPr lang="en-US" sz="1200" b="1" dirty="0">
                <a:solidFill>
                  <a:schemeClr val="tx1"/>
                </a:solidFill>
                <a:latin typeface="Arial" panose="020B0604020202020204" pitchFamily="34" charset="0"/>
                <a:cs typeface="Arial" panose="020B0604020202020204" pitchFamily="34" charset="0"/>
              </a:rPr>
              <a:t>order to contain delinquency that may result in higher provisions:</a:t>
            </a:r>
          </a:p>
          <a:p>
            <a:pPr marL="342900" lvl="2" indent="-171450" algn="just" fontAlgn="base">
              <a:spcBef>
                <a:spcPct val="0"/>
              </a:spcBef>
              <a:spcAft>
                <a:spcPct val="0"/>
              </a:spcAft>
              <a:buClr>
                <a:srgbClr val="E10819"/>
              </a:buClr>
              <a:buSzPct val="100000"/>
              <a:buFont typeface="Wingdings" panose="05000000000000000000" pitchFamily="2" charset="2"/>
              <a:buChar char="§"/>
              <a:tabLst>
                <a:tab pos="914400" algn="l"/>
              </a:tabLst>
              <a:defRPr/>
            </a:pPr>
            <a:r>
              <a:rPr lang="en-US" sz="1200" dirty="0">
                <a:solidFill>
                  <a:schemeClr val="tx1"/>
                </a:solidFill>
                <a:latin typeface="Arial" panose="020B0604020202020204" pitchFamily="34" charset="0"/>
                <a:cs typeface="Arial" panose="020B0604020202020204" pitchFamily="34" charset="0"/>
              </a:rPr>
              <a:t>Recoveries Strategy </a:t>
            </a:r>
            <a:r>
              <a:rPr lang="en-US" sz="1200" dirty="0" smtClean="0">
                <a:solidFill>
                  <a:schemeClr val="tx1"/>
                </a:solidFill>
                <a:latin typeface="Arial" panose="020B0604020202020204" pitchFamily="34" charset="0"/>
                <a:cs typeface="Arial" panose="020B0604020202020204" pitchFamily="34" charset="0"/>
              </a:rPr>
              <a:t>Meetings </a:t>
            </a:r>
            <a:r>
              <a:rPr lang="en-US" sz="1200" dirty="0">
                <a:solidFill>
                  <a:schemeClr val="tx1"/>
                </a:solidFill>
                <a:latin typeface="Arial" panose="020B0604020202020204" pitchFamily="34" charset="0"/>
                <a:cs typeface="Arial" panose="020B0604020202020204" pitchFamily="34" charset="0"/>
              </a:rPr>
              <a:t>are held on a monthly basis.</a:t>
            </a:r>
          </a:p>
          <a:p>
            <a:pPr marL="342900" lvl="2" indent="-171450" algn="just" fontAlgn="base">
              <a:spcBef>
                <a:spcPct val="0"/>
              </a:spcBef>
              <a:spcAft>
                <a:spcPct val="0"/>
              </a:spcAft>
              <a:buClr>
                <a:srgbClr val="E10819"/>
              </a:buClr>
              <a:buSzPct val="100000"/>
              <a:buFont typeface="Wingdings" panose="05000000000000000000" pitchFamily="2" charset="2"/>
              <a:buChar char="§"/>
              <a:tabLst>
                <a:tab pos="914400" algn="l"/>
              </a:tabLst>
              <a:defRPr/>
            </a:pPr>
            <a:r>
              <a:rPr lang="en-US" sz="1200" dirty="0">
                <a:solidFill>
                  <a:schemeClr val="tx1"/>
                </a:solidFill>
                <a:latin typeface="Arial" panose="020B0604020202020204" pitchFamily="34" charset="0"/>
                <a:cs typeface="Arial" panose="020B0604020202020204" pitchFamily="34" charset="0"/>
              </a:rPr>
              <a:t>Bank continues offering restructuring alternatives to qualified customers. </a:t>
            </a:r>
          </a:p>
          <a:p>
            <a:pPr marL="342900" lvl="2" indent="-171450" algn="just" fontAlgn="base">
              <a:spcBef>
                <a:spcPct val="0"/>
              </a:spcBef>
              <a:spcAft>
                <a:spcPct val="0"/>
              </a:spcAft>
              <a:buClr>
                <a:srgbClr val="E10819"/>
              </a:buClr>
              <a:buSzPct val="100000"/>
              <a:buFont typeface="Wingdings" panose="05000000000000000000" pitchFamily="2" charset="2"/>
              <a:buChar char="§"/>
              <a:tabLst>
                <a:tab pos="914400" algn="l"/>
              </a:tabLst>
              <a:defRPr/>
            </a:pPr>
            <a:r>
              <a:rPr lang="en-US" sz="1200" dirty="0">
                <a:solidFill>
                  <a:schemeClr val="tx1"/>
                </a:solidFill>
                <a:latin typeface="Arial" panose="020B0604020202020204" pitchFamily="34" charset="0"/>
                <a:cs typeface="Arial" panose="020B0604020202020204" pitchFamily="34" charset="0"/>
              </a:rPr>
              <a:t>All restructured loans are being treated as High Risk within the collections strategies once they become 1 day past due</a:t>
            </a:r>
            <a:r>
              <a:rPr lang="en-US" sz="1200" dirty="0" smtClean="0">
                <a:solidFill>
                  <a:schemeClr val="tx1"/>
                </a:solidFill>
                <a:latin typeface="Arial" panose="020B0604020202020204" pitchFamily="34" charset="0"/>
                <a:cs typeface="Arial" panose="020B0604020202020204" pitchFamily="34" charset="0"/>
              </a:rPr>
              <a:t>.</a:t>
            </a:r>
          </a:p>
          <a:p>
            <a:pPr marL="342900" lvl="2" indent="-171450" algn="just" fontAlgn="base">
              <a:spcBef>
                <a:spcPct val="0"/>
              </a:spcBef>
              <a:spcAft>
                <a:spcPct val="0"/>
              </a:spcAft>
              <a:buClr>
                <a:srgbClr val="E10819"/>
              </a:buClr>
              <a:buSzPct val="100000"/>
              <a:buFont typeface="Wingdings" panose="05000000000000000000" pitchFamily="2" charset="2"/>
              <a:buChar char="§"/>
              <a:tabLst>
                <a:tab pos="914400" algn="l"/>
              </a:tabLst>
              <a:defRPr/>
            </a:pPr>
            <a:r>
              <a:rPr lang="en-US" sz="1200" dirty="0" smtClean="0">
                <a:solidFill>
                  <a:schemeClr val="tx1"/>
                </a:solidFill>
                <a:latin typeface="Arial" panose="020B0604020202020204" pitchFamily="34" charset="0"/>
                <a:cs typeface="Arial" panose="020B0604020202020204" pitchFamily="34" charset="0"/>
              </a:rPr>
              <a:t>Additional collateral requested to PR Hospital ($2MM), expected to close in July (release of $2MM in provision).</a:t>
            </a:r>
          </a:p>
          <a:p>
            <a:pPr marL="342900" lvl="2" indent="-171450" algn="just">
              <a:buClr>
                <a:srgbClr val="E10819"/>
              </a:buClr>
              <a:buSzPct val="100000"/>
              <a:buFont typeface="Wingdings" panose="05000000000000000000" pitchFamily="2" charset="2"/>
              <a:buChar char="§"/>
              <a:tabLst>
                <a:tab pos="914400" algn="l"/>
              </a:tabLst>
              <a:defRPr/>
            </a:pPr>
            <a:r>
              <a:rPr lang="en-US" sz="1200" dirty="0">
                <a:solidFill>
                  <a:schemeClr val="tx1"/>
                </a:solidFill>
                <a:latin typeface="Arial" panose="020B0604020202020204" pitchFamily="34" charset="0"/>
                <a:cs typeface="Arial" panose="020B0604020202020204" pitchFamily="34" charset="0"/>
              </a:rPr>
              <a:t>Pending to close forbearance agreement with Betteroads.</a:t>
            </a:r>
          </a:p>
          <a:p>
            <a:pPr marL="342900" lvl="2" indent="-171450" algn="just" fontAlgn="base">
              <a:spcBef>
                <a:spcPct val="0"/>
              </a:spcBef>
              <a:spcAft>
                <a:spcPct val="0"/>
              </a:spcAft>
              <a:buClr>
                <a:srgbClr val="E10819"/>
              </a:buClr>
              <a:buSzPct val="100000"/>
              <a:buFont typeface="Wingdings" panose="05000000000000000000" pitchFamily="2" charset="2"/>
              <a:buChar char="§"/>
              <a:tabLst>
                <a:tab pos="914400" algn="l"/>
              </a:tabLst>
              <a:defRPr/>
            </a:pPr>
            <a:endParaRPr lang="en-US" sz="1200" dirty="0">
              <a:solidFill>
                <a:schemeClr val="tx1"/>
              </a:solidFill>
              <a:latin typeface="Arial" panose="020B0604020202020204" pitchFamily="34" charset="0"/>
              <a:cs typeface="Arial" panose="020B0604020202020204" pitchFamily="34" charset="0"/>
            </a:endParaRPr>
          </a:p>
        </p:txBody>
      </p:sp>
      <p:sp>
        <p:nvSpPr>
          <p:cNvPr id="44" name="13 O"/>
          <p:cNvSpPr/>
          <p:nvPr/>
        </p:nvSpPr>
        <p:spPr>
          <a:xfrm>
            <a:off x="8491311" y="1381494"/>
            <a:ext cx="143783" cy="142506"/>
          </a:xfrm>
          <a:prstGeom prst="flowChartOr">
            <a:avLst/>
          </a:prstGeom>
          <a:solidFill>
            <a:srgbClr val="00CC6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grpSp>
        <p:nvGrpSpPr>
          <p:cNvPr id="10" name="Group 9"/>
          <p:cNvGrpSpPr/>
          <p:nvPr/>
        </p:nvGrpSpPr>
        <p:grpSpPr>
          <a:xfrm>
            <a:off x="6847004" y="1574270"/>
            <a:ext cx="1912502" cy="276594"/>
            <a:chOff x="2982612" y="2667000"/>
            <a:chExt cx="1676033" cy="230832"/>
          </a:xfrm>
        </p:grpSpPr>
        <p:grpSp>
          <p:nvGrpSpPr>
            <p:cNvPr id="9" name="Group 8"/>
            <p:cNvGrpSpPr/>
            <p:nvPr/>
          </p:nvGrpSpPr>
          <p:grpSpPr>
            <a:xfrm>
              <a:off x="2982612" y="2667000"/>
              <a:ext cx="1023090" cy="230832"/>
              <a:chOff x="2982612" y="2667000"/>
              <a:chExt cx="1023090" cy="230832"/>
            </a:xfrm>
          </p:grpSpPr>
          <p:sp>
            <p:nvSpPr>
              <p:cNvPr id="4" name="TextBox 3"/>
              <p:cNvSpPr txBox="1"/>
              <p:nvPr/>
            </p:nvSpPr>
            <p:spPr>
              <a:xfrm>
                <a:off x="2982612" y="2667000"/>
                <a:ext cx="1023090" cy="230832"/>
              </a:xfrm>
              <a:prstGeom prst="rect">
                <a:avLst/>
              </a:prstGeom>
              <a:noFill/>
            </p:spPr>
            <p:txBody>
              <a:bodyPr wrap="square" rtlCol="0">
                <a:spAutoFit/>
              </a:bodyPr>
              <a:lstStyle/>
              <a:p>
                <a:r>
                  <a:rPr lang="en-US" sz="900" dirty="0" smtClean="0"/>
                  <a:t>           Local</a:t>
                </a:r>
                <a:endParaRPr lang="en-US" sz="900" dirty="0"/>
              </a:p>
            </p:txBody>
          </p:sp>
          <p:cxnSp>
            <p:nvCxnSpPr>
              <p:cNvPr id="8" name="Straight Connector 7"/>
              <p:cNvCxnSpPr/>
              <p:nvPr/>
            </p:nvCxnSpPr>
            <p:spPr>
              <a:xfrm>
                <a:off x="3048000" y="2782416"/>
                <a:ext cx="277741" cy="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3635555" y="2667000"/>
              <a:ext cx="1023090" cy="230832"/>
              <a:chOff x="2982612" y="2667000"/>
              <a:chExt cx="1023090" cy="230832"/>
            </a:xfrm>
          </p:grpSpPr>
          <p:sp>
            <p:nvSpPr>
              <p:cNvPr id="45" name="TextBox 44"/>
              <p:cNvSpPr txBox="1"/>
              <p:nvPr/>
            </p:nvSpPr>
            <p:spPr>
              <a:xfrm>
                <a:off x="2982612" y="2667000"/>
                <a:ext cx="1023090" cy="230832"/>
              </a:xfrm>
              <a:prstGeom prst="rect">
                <a:avLst/>
              </a:prstGeom>
              <a:noFill/>
            </p:spPr>
            <p:txBody>
              <a:bodyPr wrap="square" rtlCol="0">
                <a:spAutoFit/>
              </a:bodyPr>
              <a:lstStyle/>
              <a:p>
                <a:r>
                  <a:rPr lang="en-US" sz="900" dirty="0" smtClean="0"/>
                  <a:t>           Corporate</a:t>
                </a:r>
                <a:endParaRPr lang="en-US" sz="900" dirty="0"/>
              </a:p>
            </p:txBody>
          </p:sp>
          <p:cxnSp>
            <p:nvCxnSpPr>
              <p:cNvPr id="65" name="Straight Connector 64"/>
              <p:cNvCxnSpPr/>
              <p:nvPr/>
            </p:nvCxnSpPr>
            <p:spPr>
              <a:xfrm>
                <a:off x="3048000" y="2782416"/>
                <a:ext cx="277741"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grpSp>
        <p:nvGrpSpPr>
          <p:cNvPr id="66" name="Group 65"/>
          <p:cNvGrpSpPr/>
          <p:nvPr/>
        </p:nvGrpSpPr>
        <p:grpSpPr>
          <a:xfrm>
            <a:off x="254000" y="248488"/>
            <a:ext cx="8890000" cy="461665"/>
            <a:chOff x="254000" y="248488"/>
            <a:chExt cx="8890000" cy="461665"/>
          </a:xfrm>
        </p:grpSpPr>
        <p:sp>
          <p:nvSpPr>
            <p:cNvPr id="67" name="TextBox 66"/>
            <p:cNvSpPr txBox="1"/>
            <p:nvPr/>
          </p:nvSpPr>
          <p:spPr>
            <a:xfrm>
              <a:off x="254000" y="248488"/>
              <a:ext cx="8890000" cy="461665"/>
            </a:xfrm>
            <a:prstGeom prst="rect">
              <a:avLst/>
            </a:prstGeom>
            <a:noFill/>
          </p:spPr>
          <p:txBody>
            <a:bodyPr wrap="square" rtlCol="0">
              <a:spAutoFit/>
            </a:bodyPr>
            <a:lstStyle/>
            <a:p>
              <a:r>
                <a:rPr lang="en-US" b="1" dirty="0" smtClean="0"/>
                <a:t>4. RSC Trigger / Limit Breach Description &amp; Action Plan</a:t>
              </a:r>
              <a:endParaRPr lang="en-US" b="1" dirty="0"/>
            </a:p>
          </p:txBody>
        </p:sp>
        <p:pic>
          <p:nvPicPr>
            <p:cNvPr id="68"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1787" y="646792"/>
              <a:ext cx="8461375"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9" name="Group 68"/>
          <p:cNvGrpSpPr/>
          <p:nvPr/>
        </p:nvGrpSpPr>
        <p:grpSpPr>
          <a:xfrm>
            <a:off x="2773911" y="6567488"/>
            <a:ext cx="2993191" cy="157794"/>
            <a:chOff x="1104530" y="6567488"/>
            <a:chExt cx="2993191" cy="157794"/>
          </a:xfrm>
        </p:grpSpPr>
        <p:grpSp>
          <p:nvGrpSpPr>
            <p:cNvPr id="70" name="Group 69"/>
            <p:cNvGrpSpPr/>
            <p:nvPr/>
          </p:nvGrpSpPr>
          <p:grpSpPr>
            <a:xfrm>
              <a:off x="1671605" y="6567488"/>
              <a:ext cx="2426116" cy="157794"/>
              <a:chOff x="3239817" y="5985486"/>
              <a:chExt cx="2426116" cy="157794"/>
            </a:xfrm>
          </p:grpSpPr>
          <p:sp>
            <p:nvSpPr>
              <p:cNvPr id="72" name="80 CuadroTexto"/>
              <p:cNvSpPr txBox="1"/>
              <p:nvPr/>
            </p:nvSpPr>
            <p:spPr bwMode="gray">
              <a:xfrm>
                <a:off x="3420867" y="5985487"/>
                <a:ext cx="839704"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Improving</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73" name="80 CuadroTexto"/>
              <p:cNvSpPr txBox="1"/>
              <p:nvPr/>
            </p:nvSpPr>
            <p:spPr bwMode="gray">
              <a:xfrm>
                <a:off x="4297311" y="5985486"/>
                <a:ext cx="928501"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Stable</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74" name="80 CuadroTexto"/>
              <p:cNvSpPr txBox="1"/>
              <p:nvPr/>
            </p:nvSpPr>
            <p:spPr bwMode="gray">
              <a:xfrm>
                <a:off x="4940694" y="5985486"/>
                <a:ext cx="725239"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Worsening</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75" name="Freeform 9"/>
              <p:cNvSpPr>
                <a:spLocks/>
              </p:cNvSpPr>
              <p:nvPr/>
            </p:nvSpPr>
            <p:spPr bwMode="gray">
              <a:xfrm rot="10800000" flipV="1">
                <a:off x="3239817" y="5999709"/>
                <a:ext cx="114858" cy="143571"/>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76" name="Freeform 9"/>
              <p:cNvSpPr>
                <a:spLocks/>
              </p:cNvSpPr>
              <p:nvPr/>
            </p:nvSpPr>
            <p:spPr bwMode="gray">
              <a:xfrm rot="16200000" flipV="1">
                <a:off x="4079021" y="5999709"/>
                <a:ext cx="126344" cy="143571"/>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77" name="Freeform 9"/>
              <p:cNvSpPr>
                <a:spLocks/>
              </p:cNvSpPr>
              <p:nvPr/>
            </p:nvSpPr>
            <p:spPr bwMode="gray">
              <a:xfrm flipV="1">
                <a:off x="4778136" y="5999708"/>
                <a:ext cx="115817" cy="143572"/>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71" name="80 CuadroTexto"/>
            <p:cNvSpPr txBox="1"/>
            <p:nvPr/>
          </p:nvSpPr>
          <p:spPr bwMode="gray">
            <a:xfrm>
              <a:off x="1104530" y="6567489"/>
              <a:ext cx="53451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a:defRPr/>
              </a:pPr>
              <a:r>
                <a:rPr lang="en-GB" sz="1000" kern="0" dirty="0" smtClean="0">
                  <a:solidFill>
                    <a:srgbClr val="000000"/>
                  </a:solidFill>
                  <a:latin typeface="Arial" panose="020B0604020202020204" pitchFamily="34" charset="0"/>
                  <a:ea typeface="Tahoma" panose="020B0604030504040204" pitchFamily="34" charset="0"/>
                </a:rPr>
                <a:t>Trend:</a:t>
              </a:r>
              <a:endParaRPr lang="en-GB" sz="1000" kern="0" dirty="0">
                <a:solidFill>
                  <a:srgbClr val="000000"/>
                </a:solidFill>
                <a:latin typeface="Arial" panose="020B0604020202020204" pitchFamily="34" charset="0"/>
                <a:ea typeface="Tahoma" panose="020B0604030504040204" pitchFamily="34" charset="0"/>
              </a:endParaRPr>
            </a:p>
          </p:txBody>
        </p:sp>
      </p:grpSp>
      <p:grpSp>
        <p:nvGrpSpPr>
          <p:cNvPr id="78" name="Group 77"/>
          <p:cNvGrpSpPr/>
          <p:nvPr/>
        </p:nvGrpSpPr>
        <p:grpSpPr>
          <a:xfrm>
            <a:off x="1974181" y="6324600"/>
            <a:ext cx="4864290" cy="165416"/>
            <a:chOff x="304800" y="6324600"/>
            <a:chExt cx="4864290" cy="165416"/>
          </a:xfrm>
        </p:grpSpPr>
        <p:grpSp>
          <p:nvGrpSpPr>
            <p:cNvPr id="79" name="122 Grupo"/>
            <p:cNvGrpSpPr/>
            <p:nvPr/>
          </p:nvGrpSpPr>
          <p:grpSpPr>
            <a:xfrm>
              <a:off x="304800" y="6334125"/>
              <a:ext cx="2886494" cy="153888"/>
              <a:chOff x="-1429262" y="6251781"/>
              <a:chExt cx="2886494" cy="153888"/>
            </a:xfrm>
          </p:grpSpPr>
          <p:sp>
            <p:nvSpPr>
              <p:cNvPr id="85" name="80 CuadroTexto"/>
              <p:cNvSpPr txBox="1"/>
              <p:nvPr/>
            </p:nvSpPr>
            <p:spPr bwMode="gray">
              <a:xfrm>
                <a:off x="96603" y="6251781"/>
                <a:ext cx="61800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Complete</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86" name="80 CuadroTexto"/>
              <p:cNvSpPr txBox="1"/>
              <p:nvPr/>
            </p:nvSpPr>
            <p:spPr bwMode="gray">
              <a:xfrm>
                <a:off x="-1429262" y="6251781"/>
                <a:ext cx="127672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Remediation Status:</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87" name="80 CuadroTexto"/>
              <p:cNvSpPr txBox="1"/>
              <p:nvPr/>
            </p:nvSpPr>
            <p:spPr bwMode="gray">
              <a:xfrm>
                <a:off x="936342" y="6251781"/>
                <a:ext cx="52089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On-track</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88" name="2 O"/>
              <p:cNvSpPr/>
              <p:nvPr/>
            </p:nvSpPr>
            <p:spPr>
              <a:xfrm>
                <a:off x="-95022" y="6257231"/>
                <a:ext cx="144000" cy="144000"/>
              </a:xfrm>
              <a:prstGeom prst="flowChartOr">
                <a:avLst/>
              </a:prstGeom>
              <a:solidFill>
                <a:srgbClr val="031FE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89" name="13 O"/>
              <p:cNvSpPr/>
              <p:nvPr/>
            </p:nvSpPr>
            <p:spPr>
              <a:xfrm>
                <a:off x="762521" y="6257231"/>
                <a:ext cx="146304" cy="142506"/>
              </a:xfrm>
              <a:prstGeom prst="flowChartOr">
                <a:avLst/>
              </a:prstGeom>
              <a:solidFill>
                <a:srgbClr val="00B05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80" name="80 CuadroTexto"/>
            <p:cNvSpPr txBox="1"/>
            <p:nvPr/>
          </p:nvSpPr>
          <p:spPr bwMode="gray">
            <a:xfrm>
              <a:off x="3394301" y="6334125"/>
              <a:ext cx="52089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a:defRPr/>
              </a:pPr>
              <a:r>
                <a:rPr lang="en-GB" sz="1000" kern="0" dirty="0" smtClean="0">
                  <a:solidFill>
                    <a:srgbClr val="000000"/>
                  </a:solidFill>
                  <a:latin typeface="Arial" panose="020B0604020202020204" pitchFamily="34" charset="0"/>
                  <a:ea typeface="Tahoma" panose="020B0604030504040204" pitchFamily="34" charset="0"/>
                </a:rPr>
                <a:t>Delayed</a:t>
              </a:r>
              <a:endParaRPr lang="en-GB" sz="1000" kern="0" dirty="0">
                <a:solidFill>
                  <a:srgbClr val="000000"/>
                </a:solidFill>
                <a:latin typeface="Arial" panose="020B0604020202020204" pitchFamily="34" charset="0"/>
                <a:ea typeface="Tahoma" panose="020B0604030504040204" pitchFamily="34" charset="0"/>
              </a:endParaRPr>
            </a:p>
          </p:txBody>
        </p:sp>
        <p:sp>
          <p:nvSpPr>
            <p:cNvPr id="81" name="13 O"/>
            <p:cNvSpPr/>
            <p:nvPr/>
          </p:nvSpPr>
          <p:spPr>
            <a:xfrm>
              <a:off x="3201140" y="6347510"/>
              <a:ext cx="143783" cy="142506"/>
            </a:xfrm>
            <a:prstGeom prst="flowChartOr">
              <a:avLst/>
            </a:prstGeom>
            <a:solidFill>
              <a:srgbClr val="FFC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82" name="80 CuadroTexto"/>
            <p:cNvSpPr txBox="1"/>
            <p:nvPr/>
          </p:nvSpPr>
          <p:spPr bwMode="gray">
            <a:xfrm>
              <a:off x="4147100" y="6334125"/>
              <a:ext cx="52089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a:defRPr/>
              </a:pPr>
              <a:r>
                <a:rPr lang="en-GB" sz="1000" kern="0" dirty="0" smtClean="0">
                  <a:solidFill>
                    <a:srgbClr val="000000"/>
                  </a:solidFill>
                  <a:latin typeface="Arial" panose="020B0604020202020204" pitchFamily="34" charset="0"/>
                  <a:ea typeface="Tahoma" panose="020B0604030504040204" pitchFamily="34" charset="0"/>
                </a:rPr>
                <a:t>At Risk</a:t>
              </a:r>
              <a:endParaRPr lang="en-GB" sz="1000" kern="0" dirty="0">
                <a:solidFill>
                  <a:srgbClr val="000000"/>
                </a:solidFill>
                <a:latin typeface="Arial" panose="020B0604020202020204" pitchFamily="34" charset="0"/>
                <a:ea typeface="Tahoma" panose="020B0604030504040204" pitchFamily="34" charset="0"/>
              </a:endParaRPr>
            </a:p>
          </p:txBody>
        </p:sp>
        <p:sp>
          <p:nvSpPr>
            <p:cNvPr id="83" name="13 O"/>
            <p:cNvSpPr/>
            <p:nvPr/>
          </p:nvSpPr>
          <p:spPr>
            <a:xfrm>
              <a:off x="3953939" y="6347510"/>
              <a:ext cx="143783" cy="142506"/>
            </a:xfrm>
            <a:prstGeom prst="flowChartOr">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84" name="80 CuadroTexto"/>
            <p:cNvSpPr txBox="1"/>
            <p:nvPr/>
          </p:nvSpPr>
          <p:spPr bwMode="gray">
            <a:xfrm>
              <a:off x="4648200" y="6324600"/>
              <a:ext cx="52089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a:defRPr/>
              </a:pPr>
              <a:r>
                <a:rPr lang="en-GB" sz="1000" kern="0" dirty="0">
                  <a:solidFill>
                    <a:srgbClr val="000000"/>
                  </a:solidFill>
                  <a:latin typeface="Arial" panose="020B0604020202020204" pitchFamily="34" charset="0"/>
                  <a:ea typeface="Tahoma" panose="020B0604030504040204" pitchFamily="34" charset="0"/>
                </a:rPr>
                <a:t> </a:t>
              </a:r>
              <a:r>
                <a:rPr lang="en-GB" sz="1000" b="1" kern="0" dirty="0" smtClean="0">
                  <a:solidFill>
                    <a:srgbClr val="000000"/>
                  </a:solidFill>
                  <a:latin typeface="Arial" panose="020B0604020202020204" pitchFamily="34" charset="0"/>
                  <a:ea typeface="Tahoma" panose="020B0604030504040204" pitchFamily="34" charset="0"/>
                </a:rPr>
                <a:t>N/A</a:t>
              </a:r>
              <a:endParaRPr lang="en-GB" sz="1000" b="1" kern="0" dirty="0">
                <a:solidFill>
                  <a:srgbClr val="000000"/>
                </a:solidFill>
                <a:latin typeface="Arial" panose="020B0604020202020204" pitchFamily="34" charset="0"/>
                <a:ea typeface="Tahoma" panose="020B0604030504040204" pitchFamily="34" charset="0"/>
              </a:endParaRPr>
            </a:p>
          </p:txBody>
        </p:sp>
      </p:grpSp>
    </p:spTree>
    <p:extLst>
      <p:ext uri="{BB962C8B-B14F-4D97-AF65-F5344CB8AC3E}">
        <p14:creationId xmlns:p14="http://schemas.microsoft.com/office/powerpoint/2010/main" val="3375801232"/>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lide Number Placeholder 3"/>
          <p:cNvSpPr txBox="1">
            <a:spLocks/>
          </p:cNvSpPr>
          <p:nvPr/>
        </p:nvSpPr>
        <p:spPr>
          <a:xfrm>
            <a:off x="8149015" y="99783"/>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28</a:t>
            </a:fld>
            <a:endParaRPr lang="es-ES_tradnl" sz="1200" b="1" dirty="0">
              <a:solidFill>
                <a:srgbClr val="FF0000"/>
              </a:solidFill>
              <a:latin typeface="Arial"/>
              <a:cs typeface="Arial"/>
            </a:endParaRPr>
          </a:p>
        </p:txBody>
      </p:sp>
      <p:sp>
        <p:nvSpPr>
          <p:cNvPr id="43" name="Rounded Rectangle 42"/>
          <p:cNvSpPr/>
          <p:nvPr/>
        </p:nvSpPr>
        <p:spPr>
          <a:xfrm>
            <a:off x="301752" y="2950025"/>
            <a:ext cx="8586703" cy="1280160"/>
          </a:xfrm>
          <a:prstGeom prst="round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1" indent="-285750" algn="just" eaLnBrk="0" fontAlgn="base" hangingPunct="0">
              <a:spcBef>
                <a:spcPct val="0"/>
              </a:spcBef>
              <a:spcAft>
                <a:spcPts val="300"/>
              </a:spcAft>
              <a:buClr>
                <a:srgbClr val="E10819"/>
              </a:buClr>
              <a:buSzPct val="100000"/>
              <a:defRPr/>
            </a:pPr>
            <a:r>
              <a:rPr lang="en-US" sz="1200" b="1" dirty="0" smtClean="0">
                <a:solidFill>
                  <a:prstClr val="black"/>
                </a:solidFill>
                <a:latin typeface="Arial" panose="020B0604020202020204" pitchFamily="34" charset="0"/>
                <a:cs typeface="Arial" panose="020B0604020202020204" pitchFamily="34" charset="0"/>
              </a:rPr>
              <a:t>Issues Identified in the Action Plan:</a:t>
            </a:r>
            <a:r>
              <a:rPr lang="en-US" sz="1200" dirty="0" smtClean="0">
                <a:solidFill>
                  <a:prstClr val="black"/>
                </a:solidFill>
                <a:latin typeface="Arial" panose="020B0604020202020204" pitchFamily="34" charset="0"/>
                <a:cs typeface="Arial" panose="020B0604020202020204" pitchFamily="34" charset="0"/>
              </a:rPr>
              <a:t> </a:t>
            </a:r>
            <a:endParaRPr lang="en-US" sz="1200" dirty="0">
              <a:solidFill>
                <a:prstClr val="black"/>
              </a:solidFill>
              <a:latin typeface="Arial" panose="020B0604020202020204" pitchFamily="34" charset="0"/>
              <a:cs typeface="Arial" panose="020B0604020202020204" pitchFamily="34" charset="0"/>
            </a:endParaRPr>
          </a:p>
          <a:p>
            <a:pPr marL="285750" lvl="1" indent="-228600" fontAlgn="auto">
              <a:spcBef>
                <a:spcPts val="0"/>
              </a:spcBef>
              <a:spcAft>
                <a:spcPts val="300"/>
              </a:spcAft>
              <a:buClr>
                <a:srgbClr val="E10819"/>
              </a:buClr>
              <a:buSzPct val="100000"/>
              <a:buBlip>
                <a:blip r:embed="rId3"/>
              </a:buBlip>
              <a:tabLst>
                <a:tab pos="914400" algn="l"/>
              </a:tabLst>
              <a:defRPr/>
            </a:pPr>
            <a:r>
              <a:rPr lang="en-US" sz="1200" dirty="0" smtClean="0">
                <a:solidFill>
                  <a:prstClr val="black"/>
                </a:solidFill>
                <a:latin typeface="Arial" panose="020B0604020202020204" pitchFamily="34" charset="0"/>
                <a:cs typeface="Arial" panose="020B0604020202020204" pitchFamily="34" charset="0"/>
              </a:rPr>
              <a:t>Key milestones timeframe –  Subject to economic environment </a:t>
            </a:r>
          </a:p>
          <a:p>
            <a:pPr marL="285750" lvl="1" indent="-228600" fontAlgn="auto">
              <a:spcBef>
                <a:spcPts val="0"/>
              </a:spcBef>
              <a:spcAft>
                <a:spcPts val="300"/>
              </a:spcAft>
              <a:buClr>
                <a:srgbClr val="E10819"/>
              </a:buClr>
              <a:buSzPct val="100000"/>
              <a:buBlip>
                <a:blip r:embed="rId3"/>
              </a:buBlip>
              <a:tabLst>
                <a:tab pos="914400" algn="l"/>
              </a:tabLst>
              <a:defRPr/>
            </a:pPr>
            <a:r>
              <a:rPr lang="en-US" sz="1200" dirty="0" smtClean="0">
                <a:solidFill>
                  <a:prstClr val="black"/>
                </a:solidFill>
                <a:latin typeface="Arial" panose="020B0604020202020204" pitchFamily="34" charset="0"/>
                <a:cs typeface="Arial" panose="020B0604020202020204" pitchFamily="34" charset="0"/>
              </a:rPr>
              <a:t>Resources required to implement plan – None at this time.</a:t>
            </a:r>
          </a:p>
          <a:p>
            <a:pPr marL="285750" lvl="1" indent="-228600">
              <a:spcAft>
                <a:spcPts val="300"/>
              </a:spcAft>
              <a:buClr>
                <a:srgbClr val="E10819"/>
              </a:buClr>
              <a:buSzPct val="100000"/>
              <a:buBlip>
                <a:blip r:embed="rId3"/>
              </a:buBlip>
              <a:tabLst>
                <a:tab pos="914400" algn="l"/>
              </a:tabLst>
              <a:defRPr/>
            </a:pPr>
            <a:r>
              <a:rPr lang="en-US" sz="1200" dirty="0">
                <a:solidFill>
                  <a:schemeClr val="tx1"/>
                </a:solidFill>
                <a:latin typeface="Arial" panose="020B0604020202020204" pitchFamily="34" charset="0"/>
                <a:cs typeface="Arial" panose="020B0604020202020204" pitchFamily="34" charset="0"/>
              </a:rPr>
              <a:t>Recommended review plan for ERMC, RC, and </a:t>
            </a:r>
            <a:r>
              <a:rPr lang="en-US" sz="1200" dirty="0" smtClean="0">
                <a:solidFill>
                  <a:schemeClr val="tx1"/>
                </a:solidFill>
                <a:latin typeface="Arial" panose="020B0604020202020204" pitchFamily="34" charset="0"/>
                <a:cs typeface="Arial" panose="020B0604020202020204" pitchFamily="34" charset="0"/>
              </a:rPr>
              <a:t>Board – Monitoring at ERMC</a:t>
            </a:r>
            <a:endParaRPr lang="en-US" sz="1200" dirty="0">
              <a:solidFill>
                <a:schemeClr val="tx1"/>
              </a:solidFill>
              <a:latin typeface="Arial" panose="020B0604020202020204" pitchFamily="34" charset="0"/>
              <a:cs typeface="Arial" panose="020B0604020202020204" pitchFamily="34" charset="0"/>
            </a:endParaRPr>
          </a:p>
          <a:p>
            <a:pPr marL="285750" lvl="1" indent="-228600" fontAlgn="auto">
              <a:spcBef>
                <a:spcPts val="0"/>
              </a:spcBef>
              <a:spcAft>
                <a:spcPts val="300"/>
              </a:spcAft>
              <a:buClr>
                <a:srgbClr val="E10819"/>
              </a:buClr>
              <a:buSzPct val="100000"/>
              <a:buBlip>
                <a:blip r:embed="rId3"/>
              </a:buBlip>
              <a:tabLst>
                <a:tab pos="914400" algn="l"/>
              </a:tabLst>
              <a:defRPr/>
            </a:pPr>
            <a:endParaRPr lang="en-US" sz="1400" dirty="0" smtClean="0">
              <a:solidFill>
                <a:srgbClr val="FF0000"/>
              </a:solidFill>
              <a:latin typeface="Arial" panose="020B0604020202020204" pitchFamily="34" charset="0"/>
              <a:cs typeface="Arial" panose="020B0604020202020204" pitchFamily="34" charset="0"/>
            </a:endParaRPr>
          </a:p>
        </p:txBody>
      </p:sp>
      <p:sp>
        <p:nvSpPr>
          <p:cNvPr id="45" name="Rounded Rectangle 44"/>
          <p:cNvSpPr/>
          <p:nvPr/>
        </p:nvSpPr>
        <p:spPr>
          <a:xfrm>
            <a:off x="301752" y="813060"/>
            <a:ext cx="8592548" cy="1920240"/>
          </a:xfrm>
          <a:prstGeom prst="round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1" indent="-285750" algn="just" eaLnBrk="0" fontAlgn="base" hangingPunct="0">
              <a:spcBef>
                <a:spcPct val="0"/>
              </a:spcBef>
              <a:spcAft>
                <a:spcPts val="300"/>
              </a:spcAft>
              <a:buClr>
                <a:srgbClr val="E10819"/>
              </a:buClr>
              <a:buSzPct val="100000"/>
              <a:defRPr/>
            </a:pPr>
            <a:r>
              <a:rPr lang="en-US" sz="1200" b="1" dirty="0" smtClean="0">
                <a:solidFill>
                  <a:prstClr val="black"/>
                </a:solidFill>
                <a:latin typeface="Arial" panose="020B0604020202020204" pitchFamily="34" charset="0"/>
                <a:cs typeface="Arial" panose="020B0604020202020204" pitchFamily="34" charset="0"/>
              </a:rPr>
              <a:t>Action Plan (continue) :</a:t>
            </a:r>
          </a:p>
          <a:p>
            <a:pPr marL="180975" lvl="1" indent="-180975" algn="just" fontAlgn="base">
              <a:spcBef>
                <a:spcPct val="0"/>
              </a:spcBef>
              <a:spcAft>
                <a:spcPct val="0"/>
              </a:spcAft>
              <a:buClr>
                <a:srgbClr val="E10819"/>
              </a:buClr>
              <a:buSzPct val="100000"/>
              <a:buFontTx/>
              <a:buBlip>
                <a:blip r:embed="rId3"/>
              </a:buBlip>
              <a:tabLst>
                <a:tab pos="914400" algn="l"/>
              </a:tabLst>
              <a:defRPr/>
            </a:pPr>
            <a:r>
              <a:rPr lang="en-US" sz="1200" b="1" dirty="0" smtClean="0">
                <a:solidFill>
                  <a:schemeClr val="tx1"/>
                </a:solidFill>
                <a:latin typeface="Arial" panose="020B0604020202020204" pitchFamily="34" charset="0"/>
                <a:cs typeface="Arial" panose="020B0604020202020204" pitchFamily="34" charset="0"/>
              </a:rPr>
              <a:t>In </a:t>
            </a:r>
            <a:r>
              <a:rPr lang="en-US" sz="1200" b="1" dirty="0">
                <a:solidFill>
                  <a:schemeClr val="tx1"/>
                </a:solidFill>
                <a:latin typeface="Arial" panose="020B0604020202020204" pitchFamily="34" charset="0"/>
                <a:cs typeface="Arial" panose="020B0604020202020204" pitchFamily="34" charset="0"/>
              </a:rPr>
              <a:t>order to contain delinquency that may result in higher provisions:</a:t>
            </a:r>
          </a:p>
          <a:p>
            <a:pPr marL="342900" lvl="2" indent="-171450" algn="just" fontAlgn="base">
              <a:spcBef>
                <a:spcPct val="0"/>
              </a:spcBef>
              <a:spcAft>
                <a:spcPct val="0"/>
              </a:spcAft>
              <a:buClr>
                <a:srgbClr val="E10819"/>
              </a:buClr>
              <a:buSzPct val="100000"/>
              <a:buFont typeface="Wingdings" panose="05000000000000000000" pitchFamily="2" charset="2"/>
              <a:buChar char="§"/>
              <a:tabLst>
                <a:tab pos="914400" algn="l"/>
              </a:tabLst>
              <a:defRPr/>
            </a:pPr>
            <a:r>
              <a:rPr lang="en-US" sz="1200" dirty="0" smtClean="0">
                <a:solidFill>
                  <a:schemeClr val="tx1"/>
                </a:solidFill>
                <a:latin typeface="Arial" panose="020B0604020202020204" pitchFamily="34" charset="0"/>
                <a:cs typeface="Arial" panose="020B0604020202020204" pitchFamily="34" charset="0"/>
              </a:rPr>
              <a:t>Underwriting </a:t>
            </a:r>
            <a:r>
              <a:rPr lang="en-US" sz="1200" dirty="0">
                <a:solidFill>
                  <a:schemeClr val="tx1"/>
                </a:solidFill>
                <a:latin typeface="Arial" panose="020B0604020202020204" pitchFamily="34" charset="0"/>
                <a:cs typeface="Arial" panose="020B0604020202020204" pitchFamily="34" charset="0"/>
              </a:rPr>
              <a:t>Policies were strengthen (Installment loans and Credit Cards FICO cutoff now starts in 700 / Mortgage LTV’s were decrease by 5%)</a:t>
            </a:r>
          </a:p>
          <a:p>
            <a:pPr marL="342900" lvl="2" indent="-171450" algn="just" fontAlgn="base">
              <a:spcBef>
                <a:spcPct val="0"/>
              </a:spcBef>
              <a:spcAft>
                <a:spcPct val="0"/>
              </a:spcAft>
              <a:buClr>
                <a:srgbClr val="E10819"/>
              </a:buClr>
              <a:buSzPct val="100000"/>
              <a:buFont typeface="Wingdings" panose="05000000000000000000" pitchFamily="2" charset="2"/>
              <a:buChar char="§"/>
              <a:tabLst>
                <a:tab pos="914400" algn="l"/>
              </a:tabLst>
              <a:defRPr/>
            </a:pPr>
            <a:r>
              <a:rPr lang="en-US" sz="1200" dirty="0">
                <a:solidFill>
                  <a:schemeClr val="tx1"/>
                </a:solidFill>
                <a:latin typeface="Arial" panose="020B0604020202020204" pitchFamily="34" charset="0"/>
                <a:cs typeface="Arial" panose="020B0604020202020204" pitchFamily="34" charset="0"/>
              </a:rPr>
              <a:t>Collections strategies were reviewed in order effectively allocate resources.</a:t>
            </a:r>
          </a:p>
          <a:p>
            <a:pPr marL="342900" lvl="2" indent="-171450" algn="just">
              <a:buClr>
                <a:srgbClr val="E10819"/>
              </a:buClr>
              <a:buSzPct val="100000"/>
              <a:buFont typeface="Wingdings" panose="05000000000000000000" pitchFamily="2" charset="2"/>
              <a:buChar char="§"/>
              <a:tabLst>
                <a:tab pos="914400" algn="l"/>
              </a:tabLst>
              <a:defRPr/>
            </a:pPr>
            <a:r>
              <a:rPr lang="en-US" sz="1200" dirty="0">
                <a:solidFill>
                  <a:schemeClr val="tx1"/>
                </a:solidFill>
                <a:latin typeface="Arial" panose="020B0604020202020204" pitchFamily="34" charset="0"/>
                <a:cs typeface="Arial" panose="020B0604020202020204" pitchFamily="34" charset="0"/>
              </a:rPr>
              <a:t>Reviewed Credit Cards limits process in order to mitigate the risk on high-risk customers</a:t>
            </a:r>
          </a:p>
          <a:p>
            <a:pPr marL="342900" lvl="2" indent="-171450" algn="just">
              <a:buClr>
                <a:srgbClr val="E10819"/>
              </a:buClr>
              <a:buSzPct val="100000"/>
              <a:buFont typeface="Wingdings" panose="05000000000000000000" pitchFamily="2" charset="2"/>
              <a:buChar char="§"/>
              <a:tabLst>
                <a:tab pos="914400" algn="l"/>
              </a:tabLst>
              <a:defRPr/>
            </a:pPr>
            <a:r>
              <a:rPr lang="en-US" sz="1200" dirty="0">
                <a:solidFill>
                  <a:schemeClr val="tx1"/>
                </a:solidFill>
                <a:latin typeface="Arial" panose="020B0604020202020204" pitchFamily="34" charset="0"/>
                <a:cs typeface="Arial" panose="020B0604020202020204" pitchFamily="34" charset="0"/>
              </a:rPr>
              <a:t>Continue reviewing the performance of the various personal loans origination campaigns and making the necessary adjustments to the parameters for the livelihood of expected behaviors.</a:t>
            </a:r>
          </a:p>
        </p:txBody>
      </p:sp>
      <p:grpSp>
        <p:nvGrpSpPr>
          <p:cNvPr id="7" name="Group 6"/>
          <p:cNvGrpSpPr/>
          <p:nvPr/>
        </p:nvGrpSpPr>
        <p:grpSpPr>
          <a:xfrm>
            <a:off x="254000" y="248488"/>
            <a:ext cx="8890000" cy="461665"/>
            <a:chOff x="254000" y="248488"/>
            <a:chExt cx="8890000" cy="461665"/>
          </a:xfrm>
        </p:grpSpPr>
        <p:sp>
          <p:nvSpPr>
            <p:cNvPr id="8" name="TextBox 7"/>
            <p:cNvSpPr txBox="1"/>
            <p:nvPr/>
          </p:nvSpPr>
          <p:spPr>
            <a:xfrm>
              <a:off x="254000" y="248488"/>
              <a:ext cx="8890000" cy="461665"/>
            </a:xfrm>
            <a:prstGeom prst="rect">
              <a:avLst/>
            </a:prstGeom>
            <a:noFill/>
          </p:spPr>
          <p:txBody>
            <a:bodyPr wrap="square" rtlCol="0">
              <a:spAutoFit/>
            </a:bodyPr>
            <a:lstStyle/>
            <a:p>
              <a:r>
                <a:rPr lang="en-US" b="1" dirty="0" smtClean="0"/>
                <a:t>4. RSC Trigger / Limit Breach Description &amp; Action Plan</a:t>
              </a:r>
              <a:endParaRPr lang="en-US" b="1" dirty="0"/>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787" y="646792"/>
              <a:ext cx="8461375"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Slide Number Placeholder 1"/>
          <p:cNvSpPr>
            <a:spLocks noGrp="1"/>
          </p:cNvSpPr>
          <p:nvPr>
            <p:ph type="sldNum" sz="quarter" idx="12"/>
          </p:nvPr>
        </p:nvSpPr>
        <p:spPr/>
        <p:txBody>
          <a:bodyPr/>
          <a:lstStyle/>
          <a:p>
            <a:fld id="{16443A6E-2E55-4FB0-9E63-04720E5C25EE}" type="slidenum">
              <a:rPr lang="en-US" smtClean="0"/>
              <a:t>28</a:t>
            </a:fld>
            <a:endParaRPr lang="en-US"/>
          </a:p>
        </p:txBody>
      </p:sp>
    </p:spTree>
    <p:extLst>
      <p:ext uri="{BB962C8B-B14F-4D97-AF65-F5344CB8AC3E}">
        <p14:creationId xmlns:p14="http://schemas.microsoft.com/office/powerpoint/2010/main" val="2769546327"/>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Table 32"/>
          <p:cNvGraphicFramePr>
            <a:graphicFrameLocks noGrp="1"/>
          </p:cNvGraphicFramePr>
          <p:nvPr>
            <p:extLst>
              <p:ext uri="{D42A27DB-BD31-4B8C-83A1-F6EECF244321}">
                <p14:modId xmlns:p14="http://schemas.microsoft.com/office/powerpoint/2010/main" val="77700501"/>
              </p:ext>
            </p:extLst>
          </p:nvPr>
        </p:nvGraphicFramePr>
        <p:xfrm>
          <a:off x="309811" y="673085"/>
          <a:ext cx="8613690" cy="676083"/>
        </p:xfrm>
        <a:graphic>
          <a:graphicData uri="http://schemas.openxmlformats.org/drawingml/2006/table">
            <a:tbl>
              <a:tblPr>
                <a:effectLst/>
              </a:tblPr>
              <a:tblGrid>
                <a:gridCol w="1054253"/>
                <a:gridCol w="2307050"/>
                <a:gridCol w="672262"/>
                <a:gridCol w="672262"/>
                <a:gridCol w="672262"/>
                <a:gridCol w="672262"/>
                <a:gridCol w="896345"/>
                <a:gridCol w="896345"/>
                <a:gridCol w="770649"/>
              </a:tblGrid>
              <a:tr h="238317">
                <a:tc>
                  <a:txBody>
                    <a:bodyPr/>
                    <a:lstStyle/>
                    <a:p>
                      <a:pPr algn="ctr" fontAlgn="ctr"/>
                      <a:r>
                        <a:rPr lang="en-US" sz="900" b="0" i="0" u="none" strike="noStrike" dirty="0">
                          <a:solidFill>
                            <a:schemeClr val="tx1"/>
                          </a:solidFill>
                          <a:latin typeface="Arial" panose="020B0604020202020204" pitchFamily="34" charset="0"/>
                          <a:cs typeface="Arial" panose="020B0604020202020204" pitchFamily="34" charset="0"/>
                        </a:rPr>
                        <a:t>Risk Type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dirty="0" smtClean="0">
                          <a:solidFill>
                            <a:schemeClr val="tx1"/>
                          </a:solidFill>
                          <a:latin typeface="Arial" panose="020B0604020202020204" pitchFamily="34" charset="0"/>
                          <a:cs typeface="Arial" panose="020B0604020202020204" pitchFamily="34" charset="0"/>
                        </a:rPr>
                        <a:t>Metric</a:t>
                      </a:r>
                      <a:endParaRPr lang="en-US" sz="900" b="0" i="0" u="none" strike="noStrike"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PR" sz="900" b="0" i="0" u="none" strike="noStrike" kern="1200" dirty="0" smtClean="0">
                          <a:solidFill>
                            <a:schemeClr val="tx1"/>
                          </a:solidFill>
                          <a:effectLst/>
                          <a:latin typeface="Arial" panose="020B0604020202020204" pitchFamily="34" charset="0"/>
                          <a:ea typeface="+mn-ea"/>
                          <a:cs typeface="Arial" panose="020B0604020202020204" pitchFamily="34" charset="0"/>
                        </a:rPr>
                        <a:t>Jun-16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PR" sz="900" b="0" i="0" u="none" strike="noStrike" kern="1200" dirty="0" smtClean="0">
                          <a:solidFill>
                            <a:schemeClr val="tx1"/>
                          </a:solidFill>
                          <a:effectLst/>
                          <a:latin typeface="Arial" panose="020B0604020202020204" pitchFamily="34" charset="0"/>
                          <a:ea typeface="+mn-ea"/>
                          <a:cs typeface="Arial" panose="020B0604020202020204" pitchFamily="34" charset="0"/>
                        </a:rPr>
                        <a:t>May-16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PR" sz="900" b="0" i="0" u="none" strike="noStrike" kern="1200" dirty="0" smtClean="0">
                          <a:solidFill>
                            <a:schemeClr val="tx1"/>
                          </a:solidFill>
                          <a:effectLst/>
                          <a:latin typeface="Arial" panose="020B0604020202020204" pitchFamily="34" charset="0"/>
                          <a:ea typeface="+mn-ea"/>
                          <a:cs typeface="Arial" panose="020B0604020202020204" pitchFamily="34" charset="0"/>
                        </a:rPr>
                        <a:t>Apr-16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kern="1200" dirty="0" smtClean="0">
                          <a:solidFill>
                            <a:schemeClr val="tx1"/>
                          </a:solidFill>
                          <a:effectLst/>
                          <a:latin typeface="Arial" panose="020B0604020202020204" pitchFamily="34" charset="0"/>
                          <a:ea typeface="+mn-ea"/>
                          <a:cs typeface="Arial" panose="020B0604020202020204" pitchFamily="34" charset="0"/>
                        </a:rPr>
                        <a:t>Mar-16</a:t>
                      </a:r>
                      <a:endParaRPr lang="es-PR" sz="900" b="0" i="0" u="none" strike="noStrike" kern="1200" dirty="0" smtClean="0">
                        <a:solidFill>
                          <a:schemeClr val="tx1"/>
                        </a:solidFill>
                        <a:effectLst/>
                        <a:latin typeface="Arial" panose="020B0604020202020204" pitchFamily="34" charset="0"/>
                        <a:ea typeface="+mn-ea"/>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dirty="0" smtClean="0">
                          <a:solidFill>
                            <a:schemeClr val="tx1"/>
                          </a:solidFill>
                          <a:latin typeface="Arial" panose="020B0604020202020204" pitchFamily="34" charset="0"/>
                          <a:cs typeface="Arial" panose="020B0604020202020204" pitchFamily="34" charset="0"/>
                        </a:rPr>
                        <a:t>Amber</a:t>
                      </a:r>
                      <a:endParaRPr lang="en-US" sz="900" b="0" i="0" u="none" strike="noStrike"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fontAlgn="ctr"/>
                      <a:r>
                        <a:rPr lang="en-US" sz="900" b="0" i="0" u="none" strike="noStrike" dirty="0" smtClean="0">
                          <a:solidFill>
                            <a:schemeClr val="tx1"/>
                          </a:solidFill>
                          <a:latin typeface="Arial" panose="020B0604020202020204" pitchFamily="34" charset="0"/>
                          <a:cs typeface="Arial" panose="020B0604020202020204" pitchFamily="34" charset="0"/>
                        </a:rPr>
                        <a:t>Red</a:t>
                      </a:r>
                      <a:endParaRPr lang="en-US" sz="900" b="0" i="0" u="none" strike="noStrike"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CC"/>
                    </a:solidFill>
                  </a:tcPr>
                </a:tc>
                <a:tc>
                  <a:txBody>
                    <a:bodyPr/>
                    <a:lstStyle/>
                    <a:p>
                      <a:pPr algn="ctr" fontAlgn="b"/>
                      <a:r>
                        <a:rPr lang="en-US" sz="900" b="0" i="0" u="none" strike="noStrike" dirty="0" smtClean="0">
                          <a:solidFill>
                            <a:schemeClr val="tx1"/>
                          </a:solidFill>
                          <a:latin typeface="Arial" panose="020B0604020202020204" pitchFamily="34" charset="0"/>
                          <a:cs typeface="Arial" panose="020B0604020202020204" pitchFamily="34" charset="0"/>
                        </a:rPr>
                        <a:t>Remediation Status</a:t>
                      </a:r>
                      <a:endParaRPr lang="en-US" sz="900" b="0" i="0" u="none" strike="noStrike"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40176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n-US" sz="900" b="1" kern="1200" dirty="0" smtClean="0">
                          <a:solidFill>
                            <a:schemeClr val="tx1"/>
                          </a:solidFill>
                          <a:latin typeface="Arial" panose="020B0604020202020204" pitchFamily="34" charset="0"/>
                          <a:ea typeface="+mn-ea"/>
                          <a:cs typeface="Arial" panose="020B0604020202020204" pitchFamily="34" charset="0"/>
                        </a:rPr>
                        <a:t>Credit Risk</a:t>
                      </a:r>
                    </a:p>
                    <a:p>
                      <a:pPr algn="ctr" fontAlgn="ctr"/>
                      <a:r>
                        <a:rPr lang="en-US" sz="900" b="1" kern="1200" dirty="0" smtClean="0">
                          <a:solidFill>
                            <a:schemeClr val="tx1"/>
                          </a:solidFill>
                          <a:latin typeface="Arial" panose="020B0604020202020204" pitchFamily="34" charset="0"/>
                          <a:ea typeface="+mn-ea"/>
                          <a:cs typeface="Arial" panose="020B0604020202020204" pitchFamily="34" charset="0"/>
                        </a:rPr>
                        <a:t>(Losses)</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900" b="0" kern="1200" dirty="0" smtClean="0">
                          <a:solidFill>
                            <a:schemeClr val="tx1"/>
                          </a:solidFill>
                          <a:latin typeface="Arial" panose="020B0604020202020204" pitchFamily="34" charset="0"/>
                          <a:ea typeface="+mn-ea"/>
                          <a:cs typeface="Arial" panose="020B0604020202020204" pitchFamily="34" charset="0"/>
                        </a:rPr>
                        <a:t>Adversely Classified Asset (ACA) Ratio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kern="1200" dirty="0" smtClean="0">
                          <a:solidFill>
                            <a:schemeClr val="tx1"/>
                          </a:solidFill>
                          <a:latin typeface="Arial" panose="020B0604020202020204" pitchFamily="34" charset="0"/>
                          <a:ea typeface="+mn-ea"/>
                          <a:cs typeface="Arial" panose="020B0604020202020204" pitchFamily="34" charset="0"/>
                        </a:rPr>
                        <a:t>45.2%</a:t>
                      </a:r>
                      <a:endParaRPr lang="en-US" sz="900" b="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CC"/>
                    </a:solidFill>
                  </a:tcPr>
                </a:tc>
                <a:tc>
                  <a:txBody>
                    <a:bodyPr/>
                    <a:lstStyle/>
                    <a:p>
                      <a:pPr algn="ctr" fontAlgn="ctr"/>
                      <a:r>
                        <a:rPr lang="en-US" sz="900" b="0" kern="1200" dirty="0" smtClean="0">
                          <a:solidFill>
                            <a:schemeClr val="tx1"/>
                          </a:solidFill>
                          <a:latin typeface="Arial" panose="020B0604020202020204" pitchFamily="34" charset="0"/>
                          <a:ea typeface="+mn-ea"/>
                          <a:cs typeface="Arial" panose="020B0604020202020204" pitchFamily="34" charset="0"/>
                        </a:rPr>
                        <a:t>45.2%</a:t>
                      </a:r>
                      <a:endParaRPr lang="en-US" sz="900" b="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CC"/>
                    </a:solidFill>
                  </a:tcPr>
                </a:tc>
                <a:tc>
                  <a:txBody>
                    <a:bodyPr/>
                    <a:lstStyle/>
                    <a:p>
                      <a:pPr algn="ctr" fontAlgn="ctr"/>
                      <a:r>
                        <a:rPr lang="en-US" sz="900" b="0" kern="1200" dirty="0" smtClean="0">
                          <a:solidFill>
                            <a:schemeClr val="tx1"/>
                          </a:solidFill>
                          <a:latin typeface="Arial" panose="020B0604020202020204" pitchFamily="34" charset="0"/>
                          <a:ea typeface="+mn-ea"/>
                          <a:cs typeface="Arial" panose="020B0604020202020204" pitchFamily="34" charset="0"/>
                        </a:rPr>
                        <a:t>45.5%</a:t>
                      </a:r>
                      <a:endParaRPr lang="en-US" sz="900" b="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CC"/>
                    </a:solidFill>
                  </a:tcPr>
                </a:tc>
                <a:tc>
                  <a:txBody>
                    <a:bodyPr/>
                    <a:lstStyle/>
                    <a:p>
                      <a:pPr algn="ctr" fontAlgn="ctr"/>
                      <a:r>
                        <a:rPr lang="en-US" sz="900" b="0" kern="1200" dirty="0" smtClean="0">
                          <a:solidFill>
                            <a:schemeClr val="tx1"/>
                          </a:solidFill>
                          <a:latin typeface="Arial" panose="020B0604020202020204" pitchFamily="34" charset="0"/>
                          <a:ea typeface="+mn-ea"/>
                          <a:cs typeface="Arial" panose="020B0604020202020204" pitchFamily="34" charset="0"/>
                        </a:rPr>
                        <a:t>44.7%</a:t>
                      </a:r>
                      <a:endParaRPr lang="en-US" sz="900" b="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CC"/>
                    </a:solidFill>
                  </a:tcPr>
                </a:tc>
                <a:tc>
                  <a:txBody>
                    <a:bodyPr/>
                    <a:lstStyle/>
                    <a:p>
                      <a:pPr algn="ctr" fontAlgn="ctr"/>
                      <a:r>
                        <a:rPr lang="en-US" sz="900" b="0" kern="1200" dirty="0">
                          <a:solidFill>
                            <a:schemeClr val="tx1"/>
                          </a:solidFill>
                          <a:latin typeface="Arial" panose="020B0604020202020204" pitchFamily="34" charset="0"/>
                          <a:ea typeface="+mn-ea"/>
                          <a:cs typeface="Arial" panose="020B0604020202020204" pitchFamily="34" charset="0"/>
                        </a:rPr>
                        <a:t>≥33.0%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900" b="0" kern="1200" dirty="0">
                          <a:solidFill>
                            <a:schemeClr val="tx1"/>
                          </a:solidFill>
                          <a:latin typeface="Arial" panose="020B0604020202020204" pitchFamily="34" charset="0"/>
                          <a:ea typeface="+mn-ea"/>
                          <a:cs typeface="Arial" panose="020B0604020202020204" pitchFamily="34" charset="0"/>
                        </a:rPr>
                        <a:t>≥40.0%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ctr" latinLnBrk="0" hangingPunct="1">
                        <a:lnSpc>
                          <a:spcPct val="100000"/>
                        </a:lnSpc>
                        <a:spcBef>
                          <a:spcPts val="0"/>
                        </a:spcBef>
                        <a:spcAft>
                          <a:spcPts val="0"/>
                        </a:spcAft>
                        <a:buClrTx/>
                        <a:buSzTx/>
                        <a:buFontTx/>
                        <a:buNone/>
                        <a:tabLst/>
                        <a:defRPr/>
                      </a:pPr>
                      <a:endParaRPr lang="en-US" sz="1000" b="1" i="0" u="none" strike="noStrike" dirty="0" smtClean="0">
                        <a:solidFill>
                          <a:srgbClr val="FF0000"/>
                        </a:solidFill>
                        <a:effectLst/>
                        <a:latin typeface="Wingdings 3"/>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5" name="Chart 4"/>
          <p:cNvGraphicFramePr/>
          <p:nvPr>
            <p:extLst>
              <p:ext uri="{D42A27DB-BD31-4B8C-83A1-F6EECF244321}">
                <p14:modId xmlns:p14="http://schemas.microsoft.com/office/powerpoint/2010/main" val="1504284150"/>
              </p:ext>
            </p:extLst>
          </p:nvPr>
        </p:nvGraphicFramePr>
        <p:xfrm>
          <a:off x="6464163" y="1433656"/>
          <a:ext cx="2554802" cy="859536"/>
        </p:xfrm>
        <a:graphic>
          <a:graphicData uri="http://schemas.openxmlformats.org/drawingml/2006/chart">
            <c:chart xmlns:c="http://schemas.openxmlformats.org/drawingml/2006/chart" xmlns:r="http://schemas.openxmlformats.org/officeDocument/2006/relationships" r:id="rId4"/>
          </a:graphicData>
        </a:graphic>
      </p:graphicFrame>
      <p:sp>
        <p:nvSpPr>
          <p:cNvPr id="152" name="5 Marcador de número de diapositiva"/>
          <p:cNvSpPr>
            <a:spLocks noGrp="1"/>
          </p:cNvSpPr>
          <p:nvPr>
            <p:ph type="sldNum" sz="quarter" idx="10"/>
          </p:nvPr>
        </p:nvSpPr>
        <p:spPr>
          <a:xfrm>
            <a:off x="0" y="6375400"/>
            <a:ext cx="436563" cy="482600"/>
          </a:xfrm>
          <a:prstGeom prst="rect">
            <a:avLst/>
          </a:prstGeom>
        </p:spPr>
        <p:txBody>
          <a:bodyPr/>
          <a:lstStyle>
            <a:lvl1pPr algn="l">
              <a:defRPr sz="1050">
                <a:solidFill>
                  <a:schemeClr val="bg1"/>
                </a:solidFill>
              </a:defRPr>
            </a:lvl1pPr>
          </a:lstStyle>
          <a:p>
            <a:pPr>
              <a:defRPr/>
            </a:pPr>
            <a:fld id="{106BA978-0AD2-4251-852D-59FEEE1C7C09}" type="slidenum">
              <a:rPr lang="en-US" smtClean="0">
                <a:solidFill>
                  <a:prstClr val="white"/>
                </a:solidFill>
              </a:rPr>
              <a:pPr>
                <a:defRPr/>
              </a:pPr>
              <a:t>29</a:t>
            </a:fld>
            <a:endParaRPr lang="en-US" dirty="0">
              <a:solidFill>
                <a:prstClr val="white"/>
              </a:solidFill>
            </a:endParaRPr>
          </a:p>
        </p:txBody>
      </p:sp>
      <p:pic>
        <p:nvPicPr>
          <p:cNvPr id="3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786" y="646792"/>
            <a:ext cx="8503920" cy="12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Slide Number Placeholder 3"/>
          <p:cNvSpPr txBox="1">
            <a:spLocks/>
          </p:cNvSpPr>
          <p:nvPr/>
        </p:nvSpPr>
        <p:spPr>
          <a:xfrm>
            <a:off x="8149015" y="99783"/>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29</a:t>
            </a:fld>
            <a:endParaRPr lang="es-ES_tradnl" sz="1200" b="1" dirty="0">
              <a:solidFill>
                <a:srgbClr val="FF0000"/>
              </a:solidFill>
              <a:latin typeface="Arial"/>
              <a:cs typeface="Arial"/>
            </a:endParaRPr>
          </a:p>
        </p:txBody>
      </p:sp>
      <p:sp>
        <p:nvSpPr>
          <p:cNvPr id="28" name="Rounded Rectangle 27"/>
          <p:cNvSpPr/>
          <p:nvPr/>
        </p:nvSpPr>
        <p:spPr>
          <a:xfrm>
            <a:off x="323160" y="2293192"/>
            <a:ext cx="8586703" cy="731520"/>
          </a:xfrm>
          <a:prstGeom prst="round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1" indent="-285750" algn="just" eaLnBrk="0" fontAlgn="base" hangingPunct="0">
              <a:spcBef>
                <a:spcPct val="0"/>
              </a:spcBef>
              <a:spcAft>
                <a:spcPts val="300"/>
              </a:spcAft>
              <a:buClr>
                <a:srgbClr val="E10819"/>
              </a:buClr>
              <a:buSzPct val="100000"/>
              <a:defRPr/>
            </a:pPr>
            <a:r>
              <a:rPr lang="en-US" sz="1200" b="1" dirty="0" smtClean="0">
                <a:solidFill>
                  <a:prstClr val="black"/>
                </a:solidFill>
                <a:latin typeface="Arial" panose="020B0604020202020204" pitchFamily="34" charset="0"/>
                <a:cs typeface="Arial" panose="020B0604020202020204" pitchFamily="34" charset="0"/>
              </a:rPr>
              <a:t>Trigger/Limit Breach Description</a:t>
            </a:r>
            <a:r>
              <a:rPr lang="en-US" sz="1200" b="1" dirty="0">
                <a:solidFill>
                  <a:prstClr val="black"/>
                </a:solidFill>
                <a:latin typeface="Arial" panose="020B0604020202020204" pitchFamily="34" charset="0"/>
                <a:cs typeface="Arial" panose="020B0604020202020204" pitchFamily="34" charset="0"/>
              </a:rPr>
              <a:t>:</a:t>
            </a:r>
            <a:r>
              <a:rPr lang="en-US" sz="1200" dirty="0">
                <a:solidFill>
                  <a:prstClr val="black"/>
                </a:solidFill>
                <a:latin typeface="Arial" panose="020B0604020202020204" pitchFamily="34" charset="0"/>
                <a:cs typeface="Arial" panose="020B0604020202020204" pitchFamily="34" charset="0"/>
              </a:rPr>
              <a:t> </a:t>
            </a:r>
          </a:p>
          <a:p>
            <a:pPr marL="228600" lvl="1" indent="-228600" algn="just">
              <a:spcAft>
                <a:spcPts val="300"/>
              </a:spcAft>
              <a:buClr>
                <a:srgbClr val="E10819"/>
              </a:buClr>
              <a:buSzPct val="100000"/>
              <a:buFontTx/>
              <a:buBlip>
                <a:blip r:embed="rId6"/>
              </a:buBlip>
              <a:defRPr/>
            </a:pPr>
            <a:r>
              <a:rPr lang="en-US" sz="1200" dirty="0" smtClean="0">
                <a:solidFill>
                  <a:schemeClr val="tx1"/>
                </a:solidFill>
                <a:latin typeface="Arial" panose="020B0604020202020204" pitchFamily="34" charset="0"/>
                <a:cs typeface="Arial" panose="020B0604020202020204" pitchFamily="34" charset="0"/>
              </a:rPr>
              <a:t>Adversely </a:t>
            </a:r>
            <a:r>
              <a:rPr lang="en-US" sz="1200" dirty="0">
                <a:solidFill>
                  <a:schemeClr val="tx1"/>
                </a:solidFill>
                <a:latin typeface="Arial" panose="020B0604020202020204" pitchFamily="34" charset="0"/>
                <a:cs typeface="Arial" panose="020B0604020202020204" pitchFamily="34" charset="0"/>
              </a:rPr>
              <a:t>Classified assets </a:t>
            </a:r>
            <a:r>
              <a:rPr lang="en-US" sz="1200" dirty="0" smtClean="0">
                <a:solidFill>
                  <a:schemeClr val="tx1"/>
                </a:solidFill>
                <a:latin typeface="Arial" panose="020B0604020202020204" pitchFamily="34" charset="0"/>
                <a:cs typeface="Arial" panose="020B0604020202020204" pitchFamily="34" charset="0"/>
              </a:rPr>
              <a:t>increased $1MM MoM </a:t>
            </a:r>
            <a:r>
              <a:rPr lang="en-US" sz="1200" dirty="0">
                <a:solidFill>
                  <a:schemeClr val="tx1"/>
                </a:solidFill>
                <a:latin typeface="Arial" panose="020B0604020202020204" pitchFamily="34" charset="0"/>
                <a:cs typeface="Arial" panose="020B0604020202020204" pitchFamily="34" charset="0"/>
              </a:rPr>
              <a:t>while Total Tier I Capital + </a:t>
            </a:r>
            <a:r>
              <a:rPr lang="en-US" sz="1200" dirty="0" smtClean="0">
                <a:solidFill>
                  <a:schemeClr val="tx1"/>
                </a:solidFill>
                <a:latin typeface="Arial" panose="020B0604020202020204" pitchFamily="34" charset="0"/>
                <a:cs typeface="Arial" panose="020B0604020202020204" pitchFamily="34" charset="0"/>
              </a:rPr>
              <a:t>ALLL also increased $2.1MM MoM, ACA ratio remaining stable at 45.2%. Main inflow AGM Enterprise ($5MM); outflows </a:t>
            </a:r>
            <a:r>
              <a:rPr lang="en-US" sz="1200" dirty="0">
                <a:solidFill>
                  <a:schemeClr val="tx1"/>
                </a:solidFill>
                <a:latin typeface="Arial" panose="020B0604020202020204" pitchFamily="34" charset="0"/>
                <a:cs typeface="Arial" panose="020B0604020202020204" pitchFamily="34" charset="0"/>
              </a:rPr>
              <a:t>of ($4MM</a:t>
            </a:r>
            <a:r>
              <a:rPr lang="en-US" sz="1200" dirty="0" smtClean="0">
                <a:solidFill>
                  <a:schemeClr val="tx1"/>
                </a:solidFill>
                <a:latin typeface="Arial" panose="020B0604020202020204" pitchFamily="34" charset="0"/>
                <a:cs typeface="Arial" panose="020B0604020202020204" pitchFamily="34" charset="0"/>
              </a:rPr>
              <a:t>) from </a:t>
            </a:r>
            <a:r>
              <a:rPr lang="en-US" sz="1200" dirty="0">
                <a:solidFill>
                  <a:schemeClr val="tx1"/>
                </a:solidFill>
                <a:latin typeface="Arial" panose="020B0604020202020204" pitchFamily="34" charset="0"/>
                <a:cs typeface="Arial" panose="020B0604020202020204" pitchFamily="34" charset="0"/>
              </a:rPr>
              <a:t>REO </a:t>
            </a:r>
            <a:r>
              <a:rPr lang="en-US" sz="1200" dirty="0" smtClean="0">
                <a:solidFill>
                  <a:schemeClr val="tx1"/>
                </a:solidFill>
                <a:latin typeface="Arial" panose="020B0604020202020204" pitchFamily="34" charset="0"/>
                <a:cs typeface="Arial" panose="020B0604020202020204" pitchFamily="34" charset="0"/>
              </a:rPr>
              <a:t>sales.</a:t>
            </a:r>
            <a:endParaRPr lang="en-US" sz="1200" dirty="0">
              <a:solidFill>
                <a:prstClr val="black"/>
              </a:solidFill>
              <a:latin typeface="Arial" panose="020B0604020202020204" pitchFamily="34" charset="0"/>
              <a:cs typeface="Arial" panose="020B0604020202020204" pitchFamily="34" charset="0"/>
            </a:endParaRPr>
          </a:p>
        </p:txBody>
      </p:sp>
      <p:sp>
        <p:nvSpPr>
          <p:cNvPr id="23" name="Rounded Rectangle 22"/>
          <p:cNvSpPr/>
          <p:nvPr/>
        </p:nvSpPr>
        <p:spPr>
          <a:xfrm>
            <a:off x="304800" y="3078480"/>
            <a:ext cx="8592548" cy="2103120"/>
          </a:xfrm>
          <a:prstGeom prst="round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1" indent="-285750" algn="just" eaLnBrk="0" fontAlgn="base" hangingPunct="0">
              <a:spcBef>
                <a:spcPct val="0"/>
              </a:spcBef>
              <a:spcAft>
                <a:spcPts val="300"/>
              </a:spcAft>
              <a:buClr>
                <a:srgbClr val="E10819"/>
              </a:buClr>
              <a:buSzPct val="100000"/>
              <a:defRPr/>
            </a:pPr>
            <a:r>
              <a:rPr lang="en-US" sz="1200" b="1" dirty="0" smtClean="0">
                <a:solidFill>
                  <a:prstClr val="black"/>
                </a:solidFill>
                <a:latin typeface="Arial" panose="020B0604020202020204" pitchFamily="34" charset="0"/>
                <a:cs typeface="Arial" panose="020B0604020202020204" pitchFamily="34" charset="0"/>
              </a:rPr>
              <a:t>Action Plan :</a:t>
            </a:r>
          </a:p>
          <a:p>
            <a:pPr marL="285750" lvl="1" indent="-285750" algn="just" fontAlgn="base">
              <a:spcBef>
                <a:spcPct val="0"/>
              </a:spcBef>
              <a:spcAft>
                <a:spcPct val="0"/>
              </a:spcAft>
              <a:buClr>
                <a:srgbClr val="E10819"/>
              </a:buClr>
              <a:buSzPct val="100000"/>
              <a:buFontTx/>
              <a:buBlip>
                <a:blip r:embed="rId6"/>
              </a:buBlip>
              <a:tabLst>
                <a:tab pos="914400" algn="l"/>
              </a:tabLst>
              <a:defRPr/>
            </a:pPr>
            <a:r>
              <a:rPr lang="en-US" sz="1200" kern="0" dirty="0">
                <a:solidFill>
                  <a:prstClr val="black"/>
                </a:solidFill>
                <a:latin typeface="Arial" panose="020B0604020202020204" pitchFamily="34" charset="0"/>
                <a:cs typeface="Arial" panose="020B0604020202020204" pitchFamily="34" charset="0"/>
              </a:rPr>
              <a:t>All classified assets are monitored in accordance to Bank’s Loan Classification Policy, </a:t>
            </a:r>
          </a:p>
          <a:p>
            <a:pPr marL="284163" lvl="1" indent="-284163" algn="just" fontAlgn="base">
              <a:spcBef>
                <a:spcPct val="0"/>
              </a:spcBef>
              <a:spcAft>
                <a:spcPct val="0"/>
              </a:spcAft>
              <a:buClr>
                <a:srgbClr val="E10819"/>
              </a:buClr>
              <a:buSzPct val="100000"/>
              <a:buFontTx/>
              <a:buBlip>
                <a:blip r:embed="rId6"/>
              </a:buBlip>
              <a:tabLst>
                <a:tab pos="914400" algn="l"/>
              </a:tabLst>
              <a:defRPr/>
            </a:pPr>
            <a:r>
              <a:rPr lang="en-US" sz="1200" kern="0" dirty="0">
                <a:solidFill>
                  <a:prstClr val="black"/>
                </a:solidFill>
                <a:latin typeface="Arial" panose="020B0604020202020204" pitchFamily="34" charset="0"/>
                <a:cs typeface="Arial" panose="020B0604020202020204" pitchFamily="34" charset="0"/>
              </a:rPr>
              <a:t>Classification trends and related issues are monitored by Credit Analysts in order to identify borrowers’ economic conditions changes that may result in an upgrade or downgrade, which are presented to the Executive Credit Committee.</a:t>
            </a:r>
          </a:p>
          <a:p>
            <a:pPr marL="285750" lvl="1" indent="-285750" algn="just" fontAlgn="base">
              <a:spcBef>
                <a:spcPct val="0"/>
              </a:spcBef>
              <a:spcAft>
                <a:spcPct val="0"/>
              </a:spcAft>
              <a:buClr>
                <a:srgbClr val="E10819"/>
              </a:buClr>
              <a:buSzPct val="100000"/>
              <a:buFontTx/>
              <a:buBlip>
                <a:blip r:embed="rId6"/>
              </a:buBlip>
              <a:tabLst>
                <a:tab pos="914400" algn="l"/>
              </a:tabLst>
              <a:defRPr/>
            </a:pPr>
            <a:r>
              <a:rPr lang="en-US" sz="1200" dirty="0">
                <a:solidFill>
                  <a:prstClr val="black"/>
                </a:solidFill>
                <a:latin typeface="Arial" panose="020B0604020202020204" pitchFamily="34" charset="0"/>
                <a:cs typeface="Arial" panose="020B0604020202020204" pitchFamily="34" charset="0"/>
              </a:rPr>
              <a:t>Credit Officers monitor individual action plans in order to mitigate or correct deficiencies.</a:t>
            </a:r>
          </a:p>
          <a:p>
            <a:pPr marL="285750" lvl="1" indent="-285750" algn="just" fontAlgn="base">
              <a:spcBef>
                <a:spcPct val="0"/>
              </a:spcBef>
              <a:spcAft>
                <a:spcPct val="0"/>
              </a:spcAft>
              <a:buClr>
                <a:srgbClr val="E10819"/>
              </a:buClr>
              <a:buSzPct val="100000"/>
              <a:buFontTx/>
              <a:buBlip>
                <a:blip r:embed="rId6"/>
              </a:buBlip>
              <a:tabLst>
                <a:tab pos="914400" algn="l"/>
              </a:tabLst>
              <a:defRPr/>
            </a:pPr>
            <a:r>
              <a:rPr lang="en-US" sz="1200" dirty="0">
                <a:solidFill>
                  <a:prstClr val="black"/>
                </a:solidFill>
                <a:latin typeface="Arial" panose="020B0604020202020204" pitchFamily="34" charset="0"/>
                <a:cs typeface="Arial" panose="020B0604020202020204" pitchFamily="34" charset="0"/>
              </a:rPr>
              <a:t>Credit quality of loan portfolio as well as issues and concerns are reported to Senior Management and Board of Directors in order to maintain an effective governance over credit risk within the Bank.</a:t>
            </a:r>
          </a:p>
          <a:p>
            <a:pPr marL="285750" lvl="1" indent="-285750" algn="just">
              <a:buClr>
                <a:srgbClr val="E10819"/>
              </a:buClr>
              <a:buSzPct val="100000"/>
              <a:buFontTx/>
              <a:buBlip>
                <a:blip r:embed="rId6"/>
              </a:buBlip>
              <a:tabLst>
                <a:tab pos="914400" algn="l"/>
              </a:tabLst>
              <a:defRPr/>
            </a:pPr>
            <a:r>
              <a:rPr lang="en-US" sz="1200" dirty="0">
                <a:solidFill>
                  <a:prstClr val="black"/>
                </a:solidFill>
                <a:latin typeface="Arial" panose="020B0604020202020204" pitchFamily="34" charset="0"/>
                <a:cs typeface="Arial" panose="020B0604020202020204" pitchFamily="34" charset="0"/>
              </a:rPr>
              <a:t>Other measures are in place in order to contain delinquency such as:  strengthening of admission policies, reinforcement of collections team, close monitoring on credit risk profiles and restructurings. </a:t>
            </a:r>
            <a:endParaRPr lang="en-US" sz="1200" kern="0" dirty="0">
              <a:solidFill>
                <a:prstClr val="black"/>
              </a:solidFill>
              <a:latin typeface="Arial" panose="020B0604020202020204" pitchFamily="34" charset="0"/>
              <a:cs typeface="Arial" panose="020B0604020202020204" pitchFamily="34" charset="0"/>
            </a:endParaRPr>
          </a:p>
        </p:txBody>
      </p:sp>
      <p:sp>
        <p:nvSpPr>
          <p:cNvPr id="29" name="Rounded Rectangle 28"/>
          <p:cNvSpPr/>
          <p:nvPr/>
        </p:nvSpPr>
        <p:spPr>
          <a:xfrm>
            <a:off x="331785" y="5257800"/>
            <a:ext cx="8586703" cy="1005840"/>
          </a:xfrm>
          <a:prstGeom prst="round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1" indent="-285750" algn="just" eaLnBrk="0" fontAlgn="base" hangingPunct="0">
              <a:spcBef>
                <a:spcPct val="0"/>
              </a:spcBef>
              <a:spcAft>
                <a:spcPts val="300"/>
              </a:spcAft>
              <a:buClr>
                <a:srgbClr val="E10819"/>
              </a:buClr>
              <a:buSzPct val="100000"/>
              <a:defRPr/>
            </a:pPr>
            <a:r>
              <a:rPr lang="en-US" sz="1200" b="1" dirty="0" smtClean="0">
                <a:solidFill>
                  <a:prstClr val="black"/>
                </a:solidFill>
                <a:latin typeface="Arial" panose="020B0604020202020204" pitchFamily="34" charset="0"/>
                <a:cs typeface="Arial" panose="020B0604020202020204" pitchFamily="34" charset="0"/>
              </a:rPr>
              <a:t>Issues Identified in the Action Plan:</a:t>
            </a:r>
            <a:r>
              <a:rPr lang="en-US" sz="1200" dirty="0" smtClean="0">
                <a:solidFill>
                  <a:prstClr val="black"/>
                </a:solidFill>
                <a:latin typeface="Arial" panose="020B0604020202020204" pitchFamily="34" charset="0"/>
                <a:cs typeface="Arial" panose="020B0604020202020204" pitchFamily="34" charset="0"/>
              </a:rPr>
              <a:t> </a:t>
            </a:r>
            <a:endParaRPr lang="en-US" sz="1200" dirty="0">
              <a:solidFill>
                <a:prstClr val="black"/>
              </a:solidFill>
              <a:latin typeface="Arial" panose="020B0604020202020204" pitchFamily="34" charset="0"/>
              <a:cs typeface="Arial" panose="020B0604020202020204" pitchFamily="34" charset="0"/>
            </a:endParaRPr>
          </a:p>
          <a:p>
            <a:pPr marL="285750" lvl="1" indent="-228600" fontAlgn="auto">
              <a:spcBef>
                <a:spcPts val="0"/>
              </a:spcBef>
              <a:spcAft>
                <a:spcPts val="300"/>
              </a:spcAft>
              <a:buClr>
                <a:srgbClr val="E10819"/>
              </a:buClr>
              <a:buSzPct val="100000"/>
              <a:buBlip>
                <a:blip r:embed="rId6"/>
              </a:buBlip>
              <a:tabLst>
                <a:tab pos="914400" algn="l"/>
              </a:tabLst>
              <a:defRPr/>
            </a:pPr>
            <a:r>
              <a:rPr lang="en-US" sz="1200" dirty="0" smtClean="0">
                <a:solidFill>
                  <a:prstClr val="black"/>
                </a:solidFill>
                <a:latin typeface="Arial" panose="020B0604020202020204" pitchFamily="34" charset="0"/>
                <a:cs typeface="Arial" panose="020B0604020202020204" pitchFamily="34" charset="0"/>
              </a:rPr>
              <a:t>Key milestones timeframe – None, since this is BAU process. </a:t>
            </a:r>
          </a:p>
          <a:p>
            <a:pPr marL="285750" lvl="1" indent="-228600" fontAlgn="auto">
              <a:spcBef>
                <a:spcPts val="0"/>
              </a:spcBef>
              <a:spcAft>
                <a:spcPts val="300"/>
              </a:spcAft>
              <a:buClr>
                <a:srgbClr val="E10819"/>
              </a:buClr>
              <a:buSzPct val="100000"/>
              <a:buBlip>
                <a:blip r:embed="rId6"/>
              </a:buBlip>
              <a:tabLst>
                <a:tab pos="914400" algn="l"/>
              </a:tabLst>
              <a:defRPr/>
            </a:pPr>
            <a:r>
              <a:rPr lang="en-US" sz="1200" dirty="0" smtClean="0">
                <a:solidFill>
                  <a:prstClr val="black"/>
                </a:solidFill>
                <a:latin typeface="Arial" panose="020B0604020202020204" pitchFamily="34" charset="0"/>
                <a:cs typeface="Arial" panose="020B0604020202020204" pitchFamily="34" charset="0"/>
              </a:rPr>
              <a:t>Resources required to implement plan – BAU, no additional resources required.</a:t>
            </a:r>
          </a:p>
          <a:p>
            <a:pPr marL="285750" lvl="1" indent="-228600">
              <a:spcAft>
                <a:spcPts val="300"/>
              </a:spcAft>
              <a:buClr>
                <a:srgbClr val="E10819"/>
              </a:buClr>
              <a:buSzPct val="100000"/>
              <a:buBlip>
                <a:blip r:embed="rId6"/>
              </a:buBlip>
              <a:tabLst>
                <a:tab pos="914400" algn="l"/>
              </a:tabLst>
              <a:defRPr/>
            </a:pPr>
            <a:r>
              <a:rPr lang="en-US" sz="1200" dirty="0">
                <a:solidFill>
                  <a:schemeClr val="tx1"/>
                </a:solidFill>
                <a:latin typeface="Arial" panose="020B0604020202020204" pitchFamily="34" charset="0"/>
                <a:cs typeface="Arial" panose="020B0604020202020204" pitchFamily="34" charset="0"/>
              </a:rPr>
              <a:t>Recommended review plan for ERMC, RC, and </a:t>
            </a:r>
            <a:r>
              <a:rPr lang="en-US" sz="1200" dirty="0" smtClean="0">
                <a:solidFill>
                  <a:schemeClr val="tx1"/>
                </a:solidFill>
                <a:latin typeface="Arial" panose="020B0604020202020204" pitchFamily="34" charset="0"/>
                <a:cs typeface="Arial" panose="020B0604020202020204" pitchFamily="34" charset="0"/>
              </a:rPr>
              <a:t>Board – None.</a:t>
            </a:r>
            <a:endParaRPr lang="en-US" sz="1200" dirty="0">
              <a:solidFill>
                <a:schemeClr val="tx1"/>
              </a:solidFill>
              <a:latin typeface="Arial" panose="020B0604020202020204" pitchFamily="34" charset="0"/>
              <a:cs typeface="Arial" panose="020B0604020202020204" pitchFamily="34" charset="0"/>
            </a:endParaRPr>
          </a:p>
          <a:p>
            <a:pPr marL="285750" lvl="1" indent="-228600" fontAlgn="auto">
              <a:spcBef>
                <a:spcPts val="0"/>
              </a:spcBef>
              <a:spcAft>
                <a:spcPts val="300"/>
              </a:spcAft>
              <a:buClr>
                <a:srgbClr val="E10819"/>
              </a:buClr>
              <a:buSzPct val="100000"/>
              <a:buBlip>
                <a:blip r:embed="rId6"/>
              </a:buBlip>
              <a:tabLst>
                <a:tab pos="914400" algn="l"/>
              </a:tabLst>
              <a:defRPr/>
            </a:pPr>
            <a:endParaRPr lang="en-US" sz="1400" dirty="0" smtClean="0">
              <a:solidFill>
                <a:srgbClr val="FF0000"/>
              </a:solidFill>
              <a:latin typeface="Arial" panose="020B0604020202020204" pitchFamily="34" charset="0"/>
              <a:cs typeface="Arial" panose="020B060402020202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372184607"/>
              </p:ext>
            </p:extLst>
          </p:nvPr>
        </p:nvGraphicFramePr>
        <p:xfrm>
          <a:off x="7010400" y="1447800"/>
          <a:ext cx="1749106" cy="304800"/>
        </p:xfrm>
        <a:graphic>
          <a:graphicData uri="http://schemas.openxmlformats.org/drawingml/2006/table">
            <a:tbl>
              <a:tblPr firstRow="1" bandRow="1">
                <a:tableStyleId>{5C22544A-7EE6-4342-B048-85BDC9FD1C3A}</a:tableStyleId>
              </a:tblPr>
              <a:tblGrid>
                <a:gridCol w="1749106"/>
              </a:tblGrid>
              <a:tr h="304800">
                <a:tc>
                  <a:txBody>
                    <a:bodyPr/>
                    <a:lstStyle/>
                    <a:p>
                      <a:r>
                        <a:rPr lang="en-US" sz="1000" b="0" dirty="0" smtClean="0">
                          <a:solidFill>
                            <a:schemeClr val="tx1"/>
                          </a:solidFill>
                          <a:latin typeface="Arial" panose="020B0604020202020204" pitchFamily="34" charset="0"/>
                          <a:cs typeface="Arial" panose="020B0604020202020204" pitchFamily="34" charset="0"/>
                        </a:rPr>
                        <a:t>Historical</a:t>
                      </a:r>
                      <a:r>
                        <a:rPr lang="en-US" sz="1000" b="0" baseline="0" dirty="0" smtClean="0">
                          <a:solidFill>
                            <a:schemeClr val="tx1"/>
                          </a:solidFill>
                          <a:latin typeface="Arial" panose="020B0604020202020204" pitchFamily="34" charset="0"/>
                          <a:cs typeface="Arial" panose="020B0604020202020204" pitchFamily="34" charset="0"/>
                        </a:rPr>
                        <a:t> Trend (12m):</a:t>
                      </a:r>
                      <a:endParaRPr lang="es-PR" sz="1000" b="0" dirty="0">
                        <a:solidFill>
                          <a:schemeClr val="tx1"/>
                        </a:solidFill>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2929492051"/>
              </p:ext>
            </p:extLst>
          </p:nvPr>
        </p:nvGraphicFramePr>
        <p:xfrm>
          <a:off x="304800" y="1327035"/>
          <a:ext cx="2926080" cy="914400"/>
        </p:xfrm>
        <a:graphic>
          <a:graphicData uri="http://schemas.openxmlformats.org/presentationml/2006/ole">
            <mc:AlternateContent xmlns:mc="http://schemas.openxmlformats.org/markup-compatibility/2006">
              <mc:Choice xmlns:v="urn:schemas-microsoft-com:vml" Requires="v">
                <p:oleObj spid="_x0000_s63940" name="Worksheet" r:id="rId8" imgW="3210042" imgH="857309" progId="Excel.Sheet.12">
                  <p:embed/>
                </p:oleObj>
              </mc:Choice>
              <mc:Fallback>
                <p:oleObj name="Worksheet" r:id="rId8" imgW="3210042" imgH="857309" progId="Excel.Sheet.12">
                  <p:embed/>
                  <p:pic>
                    <p:nvPicPr>
                      <p:cNvPr id="0" name=""/>
                      <p:cNvPicPr/>
                      <p:nvPr/>
                    </p:nvPicPr>
                    <p:blipFill>
                      <a:blip r:embed="rId9"/>
                      <a:stretch>
                        <a:fillRect/>
                      </a:stretch>
                    </p:blipFill>
                    <p:spPr>
                      <a:xfrm>
                        <a:off x="304800" y="1327035"/>
                        <a:ext cx="2926080" cy="9144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159082018"/>
              </p:ext>
            </p:extLst>
          </p:nvPr>
        </p:nvGraphicFramePr>
        <p:xfrm>
          <a:off x="3352800" y="1327036"/>
          <a:ext cx="2926080" cy="889687"/>
        </p:xfrm>
        <a:graphic>
          <a:graphicData uri="http://schemas.openxmlformats.org/presentationml/2006/ole">
            <mc:AlternateContent xmlns:mc="http://schemas.openxmlformats.org/markup-compatibility/2006">
              <mc:Choice xmlns:v="urn:schemas-microsoft-com:vml" Requires="v">
                <p:oleObj spid="_x0000_s63941" name="Worksheet" r:id="rId11" imgW="3105211" imgH="857309" progId="Excel.Sheet.12">
                  <p:embed/>
                </p:oleObj>
              </mc:Choice>
              <mc:Fallback>
                <p:oleObj name="Worksheet" r:id="rId11" imgW="3105211" imgH="857309" progId="Excel.Sheet.12">
                  <p:embed/>
                  <p:pic>
                    <p:nvPicPr>
                      <p:cNvPr id="0" name=""/>
                      <p:cNvPicPr>
                        <a:picLocks noChangeAspect="1" noChangeArrowheads="1"/>
                      </p:cNvPicPr>
                      <p:nvPr/>
                    </p:nvPicPr>
                    <p:blipFill>
                      <a:blip r:embed="rId12"/>
                      <a:srcRect/>
                      <a:stretch>
                        <a:fillRect/>
                      </a:stretch>
                    </p:blipFill>
                    <p:spPr bwMode="auto">
                      <a:xfrm>
                        <a:off x="3352800" y="1327036"/>
                        <a:ext cx="2926080" cy="889687"/>
                      </a:xfrm>
                      <a:prstGeom prst="rect">
                        <a:avLst/>
                      </a:prstGeom>
                      <a:noFill/>
                      <a:ln>
                        <a:noFill/>
                      </a:ln>
                      <a:extLst/>
                    </p:spPr>
                  </p:pic>
                </p:oleObj>
              </mc:Fallback>
            </mc:AlternateContent>
          </a:graphicData>
        </a:graphic>
      </p:graphicFrame>
      <p:sp>
        <p:nvSpPr>
          <p:cNvPr id="107" name="Freeform 9"/>
          <p:cNvSpPr>
            <a:spLocks/>
          </p:cNvSpPr>
          <p:nvPr/>
        </p:nvSpPr>
        <p:spPr bwMode="gray">
          <a:xfrm rot="-5400000" flipV="1">
            <a:off x="8610600" y="1524000"/>
            <a:ext cx="115817" cy="143572"/>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srgbClr val="000000"/>
              </a:solidFill>
              <a:effectLst/>
              <a:uLnTx/>
              <a:uFillTx/>
            </a:endParaRPr>
          </a:p>
        </p:txBody>
      </p:sp>
      <p:sp>
        <p:nvSpPr>
          <p:cNvPr id="37" name="13 O"/>
          <p:cNvSpPr/>
          <p:nvPr/>
        </p:nvSpPr>
        <p:spPr>
          <a:xfrm>
            <a:off x="8491311" y="1067169"/>
            <a:ext cx="143783" cy="142506"/>
          </a:xfrm>
          <a:prstGeom prst="flowChartOr">
            <a:avLst/>
          </a:prstGeom>
          <a:solidFill>
            <a:srgbClr val="00B05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B050"/>
              </a:solidFill>
              <a:effectLst/>
              <a:uLnTx/>
              <a:uFillTx/>
              <a:latin typeface="Arial" panose="020B0604020202020204" pitchFamily="34" charset="0"/>
              <a:cs typeface="Arial" panose="020B0604020202020204" pitchFamily="34" charset="0"/>
            </a:endParaRPr>
          </a:p>
        </p:txBody>
      </p:sp>
      <p:grpSp>
        <p:nvGrpSpPr>
          <p:cNvPr id="41" name="Group 40"/>
          <p:cNvGrpSpPr/>
          <p:nvPr/>
        </p:nvGrpSpPr>
        <p:grpSpPr>
          <a:xfrm>
            <a:off x="254000" y="248488"/>
            <a:ext cx="8890000" cy="461665"/>
            <a:chOff x="254000" y="248488"/>
            <a:chExt cx="8890000" cy="461665"/>
          </a:xfrm>
        </p:grpSpPr>
        <p:sp>
          <p:nvSpPr>
            <p:cNvPr id="42" name="TextBox 41"/>
            <p:cNvSpPr txBox="1"/>
            <p:nvPr/>
          </p:nvSpPr>
          <p:spPr>
            <a:xfrm>
              <a:off x="254000" y="248488"/>
              <a:ext cx="8890000" cy="461665"/>
            </a:xfrm>
            <a:prstGeom prst="rect">
              <a:avLst/>
            </a:prstGeom>
            <a:noFill/>
          </p:spPr>
          <p:txBody>
            <a:bodyPr wrap="square" rtlCol="0">
              <a:spAutoFit/>
            </a:bodyPr>
            <a:lstStyle/>
            <a:p>
              <a:r>
                <a:rPr lang="en-US" b="1" dirty="0" smtClean="0"/>
                <a:t>4. RSC Trigger / Limit Breach Description &amp; Action Plan</a:t>
              </a:r>
              <a:endParaRPr lang="en-US" b="1" dirty="0"/>
            </a:p>
          </p:txBody>
        </p:sp>
        <p:pic>
          <p:nvPicPr>
            <p:cNvPr id="4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787" y="646792"/>
              <a:ext cx="8461375"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9" name="Group 38"/>
          <p:cNvGrpSpPr/>
          <p:nvPr/>
        </p:nvGrpSpPr>
        <p:grpSpPr>
          <a:xfrm>
            <a:off x="2773911" y="6567488"/>
            <a:ext cx="2993191" cy="157794"/>
            <a:chOff x="1104530" y="6567488"/>
            <a:chExt cx="2993191" cy="157794"/>
          </a:xfrm>
        </p:grpSpPr>
        <p:grpSp>
          <p:nvGrpSpPr>
            <p:cNvPr id="44" name="Group 43"/>
            <p:cNvGrpSpPr/>
            <p:nvPr/>
          </p:nvGrpSpPr>
          <p:grpSpPr>
            <a:xfrm>
              <a:off x="1671605" y="6567488"/>
              <a:ext cx="2426116" cy="157794"/>
              <a:chOff x="3239817" y="5985486"/>
              <a:chExt cx="2426116" cy="157794"/>
            </a:xfrm>
          </p:grpSpPr>
          <p:sp>
            <p:nvSpPr>
              <p:cNvPr id="46" name="80 CuadroTexto"/>
              <p:cNvSpPr txBox="1"/>
              <p:nvPr/>
            </p:nvSpPr>
            <p:spPr bwMode="gray">
              <a:xfrm>
                <a:off x="3420867" y="5985487"/>
                <a:ext cx="839704"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Improving</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47" name="80 CuadroTexto"/>
              <p:cNvSpPr txBox="1"/>
              <p:nvPr/>
            </p:nvSpPr>
            <p:spPr bwMode="gray">
              <a:xfrm>
                <a:off x="4297311" y="5985486"/>
                <a:ext cx="928501"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Stable</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48" name="80 CuadroTexto"/>
              <p:cNvSpPr txBox="1"/>
              <p:nvPr/>
            </p:nvSpPr>
            <p:spPr bwMode="gray">
              <a:xfrm>
                <a:off x="4940694" y="5985486"/>
                <a:ext cx="725239"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Worsening</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49" name="Freeform 9"/>
              <p:cNvSpPr>
                <a:spLocks/>
              </p:cNvSpPr>
              <p:nvPr/>
            </p:nvSpPr>
            <p:spPr bwMode="gray">
              <a:xfrm rot="10800000" flipV="1">
                <a:off x="3239817" y="5999709"/>
                <a:ext cx="114858" cy="143571"/>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50" name="Freeform 9"/>
              <p:cNvSpPr>
                <a:spLocks/>
              </p:cNvSpPr>
              <p:nvPr/>
            </p:nvSpPr>
            <p:spPr bwMode="gray">
              <a:xfrm rot="16200000" flipV="1">
                <a:off x="4079021" y="5999709"/>
                <a:ext cx="126344" cy="143571"/>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51" name="Freeform 9"/>
              <p:cNvSpPr>
                <a:spLocks/>
              </p:cNvSpPr>
              <p:nvPr/>
            </p:nvSpPr>
            <p:spPr bwMode="gray">
              <a:xfrm flipV="1">
                <a:off x="4778136" y="5999708"/>
                <a:ext cx="115817" cy="143572"/>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45" name="80 CuadroTexto"/>
            <p:cNvSpPr txBox="1"/>
            <p:nvPr/>
          </p:nvSpPr>
          <p:spPr bwMode="gray">
            <a:xfrm>
              <a:off x="1104530" y="6567489"/>
              <a:ext cx="53451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a:defRPr/>
              </a:pPr>
              <a:r>
                <a:rPr lang="en-GB" sz="1000" kern="0" dirty="0" smtClean="0">
                  <a:solidFill>
                    <a:srgbClr val="000000"/>
                  </a:solidFill>
                  <a:latin typeface="Arial" panose="020B0604020202020204" pitchFamily="34" charset="0"/>
                  <a:ea typeface="Tahoma" panose="020B0604030504040204" pitchFamily="34" charset="0"/>
                </a:rPr>
                <a:t>Trend:</a:t>
              </a:r>
              <a:endParaRPr lang="en-GB" sz="1000" kern="0" dirty="0">
                <a:solidFill>
                  <a:srgbClr val="000000"/>
                </a:solidFill>
                <a:latin typeface="Arial" panose="020B0604020202020204" pitchFamily="34" charset="0"/>
                <a:ea typeface="Tahoma" panose="020B0604030504040204" pitchFamily="34" charset="0"/>
              </a:endParaRPr>
            </a:p>
          </p:txBody>
        </p:sp>
      </p:grpSp>
      <p:grpSp>
        <p:nvGrpSpPr>
          <p:cNvPr id="52" name="Group 51"/>
          <p:cNvGrpSpPr/>
          <p:nvPr/>
        </p:nvGrpSpPr>
        <p:grpSpPr>
          <a:xfrm>
            <a:off x="1974181" y="6324600"/>
            <a:ext cx="4864290" cy="165416"/>
            <a:chOff x="304800" y="6324600"/>
            <a:chExt cx="4864290" cy="165416"/>
          </a:xfrm>
        </p:grpSpPr>
        <p:grpSp>
          <p:nvGrpSpPr>
            <p:cNvPr id="53" name="122 Grupo"/>
            <p:cNvGrpSpPr/>
            <p:nvPr/>
          </p:nvGrpSpPr>
          <p:grpSpPr>
            <a:xfrm>
              <a:off x="304800" y="6334125"/>
              <a:ext cx="2886494" cy="153888"/>
              <a:chOff x="-1429262" y="6251781"/>
              <a:chExt cx="2886494" cy="153888"/>
            </a:xfrm>
          </p:grpSpPr>
          <p:sp>
            <p:nvSpPr>
              <p:cNvPr id="59" name="80 CuadroTexto"/>
              <p:cNvSpPr txBox="1"/>
              <p:nvPr/>
            </p:nvSpPr>
            <p:spPr bwMode="gray">
              <a:xfrm>
                <a:off x="96603" y="6251781"/>
                <a:ext cx="61800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Complete</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60" name="80 CuadroTexto"/>
              <p:cNvSpPr txBox="1"/>
              <p:nvPr/>
            </p:nvSpPr>
            <p:spPr bwMode="gray">
              <a:xfrm>
                <a:off x="-1429262" y="6251781"/>
                <a:ext cx="127672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Remediation Status:</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61" name="80 CuadroTexto"/>
              <p:cNvSpPr txBox="1"/>
              <p:nvPr/>
            </p:nvSpPr>
            <p:spPr bwMode="gray">
              <a:xfrm>
                <a:off x="936342" y="6251781"/>
                <a:ext cx="52089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On-track</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62" name="2 O"/>
              <p:cNvSpPr/>
              <p:nvPr/>
            </p:nvSpPr>
            <p:spPr>
              <a:xfrm>
                <a:off x="-95022" y="6257231"/>
                <a:ext cx="144000" cy="144000"/>
              </a:xfrm>
              <a:prstGeom prst="flowChartOr">
                <a:avLst/>
              </a:prstGeom>
              <a:solidFill>
                <a:srgbClr val="031FE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63" name="13 O"/>
              <p:cNvSpPr/>
              <p:nvPr/>
            </p:nvSpPr>
            <p:spPr>
              <a:xfrm>
                <a:off x="762521" y="6257231"/>
                <a:ext cx="146304" cy="142506"/>
              </a:xfrm>
              <a:prstGeom prst="flowChartOr">
                <a:avLst/>
              </a:prstGeom>
              <a:solidFill>
                <a:srgbClr val="00B05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54" name="80 CuadroTexto"/>
            <p:cNvSpPr txBox="1"/>
            <p:nvPr/>
          </p:nvSpPr>
          <p:spPr bwMode="gray">
            <a:xfrm>
              <a:off x="3394301" y="6334125"/>
              <a:ext cx="52089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a:defRPr/>
              </a:pPr>
              <a:r>
                <a:rPr lang="en-GB" sz="1000" kern="0" dirty="0" smtClean="0">
                  <a:solidFill>
                    <a:srgbClr val="000000"/>
                  </a:solidFill>
                  <a:latin typeface="Arial" panose="020B0604020202020204" pitchFamily="34" charset="0"/>
                  <a:ea typeface="Tahoma" panose="020B0604030504040204" pitchFamily="34" charset="0"/>
                </a:rPr>
                <a:t>Delayed</a:t>
              </a:r>
              <a:endParaRPr lang="en-GB" sz="1000" kern="0" dirty="0">
                <a:solidFill>
                  <a:srgbClr val="000000"/>
                </a:solidFill>
                <a:latin typeface="Arial" panose="020B0604020202020204" pitchFamily="34" charset="0"/>
                <a:ea typeface="Tahoma" panose="020B0604030504040204" pitchFamily="34" charset="0"/>
              </a:endParaRPr>
            </a:p>
          </p:txBody>
        </p:sp>
        <p:sp>
          <p:nvSpPr>
            <p:cNvPr id="55" name="13 O"/>
            <p:cNvSpPr/>
            <p:nvPr/>
          </p:nvSpPr>
          <p:spPr>
            <a:xfrm>
              <a:off x="3201140" y="6347510"/>
              <a:ext cx="143783" cy="142506"/>
            </a:xfrm>
            <a:prstGeom prst="flowChartOr">
              <a:avLst/>
            </a:prstGeom>
            <a:solidFill>
              <a:srgbClr val="FFC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56" name="80 CuadroTexto"/>
            <p:cNvSpPr txBox="1"/>
            <p:nvPr/>
          </p:nvSpPr>
          <p:spPr bwMode="gray">
            <a:xfrm>
              <a:off x="4147100" y="6334125"/>
              <a:ext cx="52089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a:defRPr/>
              </a:pPr>
              <a:r>
                <a:rPr lang="en-GB" sz="1000" kern="0" dirty="0" smtClean="0">
                  <a:solidFill>
                    <a:srgbClr val="000000"/>
                  </a:solidFill>
                  <a:latin typeface="Arial" panose="020B0604020202020204" pitchFamily="34" charset="0"/>
                  <a:ea typeface="Tahoma" panose="020B0604030504040204" pitchFamily="34" charset="0"/>
                </a:rPr>
                <a:t>At Risk</a:t>
              </a:r>
              <a:endParaRPr lang="en-GB" sz="1000" kern="0" dirty="0">
                <a:solidFill>
                  <a:srgbClr val="000000"/>
                </a:solidFill>
                <a:latin typeface="Arial" panose="020B0604020202020204" pitchFamily="34" charset="0"/>
                <a:ea typeface="Tahoma" panose="020B0604030504040204" pitchFamily="34" charset="0"/>
              </a:endParaRPr>
            </a:p>
          </p:txBody>
        </p:sp>
        <p:sp>
          <p:nvSpPr>
            <p:cNvPr id="57" name="13 O"/>
            <p:cNvSpPr/>
            <p:nvPr/>
          </p:nvSpPr>
          <p:spPr>
            <a:xfrm>
              <a:off x="3953939" y="6347510"/>
              <a:ext cx="143783" cy="142506"/>
            </a:xfrm>
            <a:prstGeom prst="flowChartOr">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58" name="80 CuadroTexto"/>
            <p:cNvSpPr txBox="1"/>
            <p:nvPr/>
          </p:nvSpPr>
          <p:spPr bwMode="gray">
            <a:xfrm>
              <a:off x="4648200" y="6324600"/>
              <a:ext cx="52089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a:defRPr/>
              </a:pPr>
              <a:r>
                <a:rPr lang="en-GB" sz="1000" kern="0" dirty="0">
                  <a:solidFill>
                    <a:srgbClr val="000000"/>
                  </a:solidFill>
                  <a:latin typeface="Arial" panose="020B0604020202020204" pitchFamily="34" charset="0"/>
                  <a:ea typeface="Tahoma" panose="020B0604030504040204" pitchFamily="34" charset="0"/>
                </a:rPr>
                <a:t> </a:t>
              </a:r>
              <a:r>
                <a:rPr lang="en-GB" sz="1000" b="1" kern="0" dirty="0" smtClean="0">
                  <a:solidFill>
                    <a:srgbClr val="000000"/>
                  </a:solidFill>
                  <a:latin typeface="Arial" panose="020B0604020202020204" pitchFamily="34" charset="0"/>
                  <a:ea typeface="Tahoma" panose="020B0604030504040204" pitchFamily="34" charset="0"/>
                </a:rPr>
                <a:t>N/A</a:t>
              </a:r>
              <a:endParaRPr lang="en-GB" sz="1000" b="1" kern="0" dirty="0">
                <a:solidFill>
                  <a:srgbClr val="000000"/>
                </a:solidFill>
                <a:latin typeface="Arial" panose="020B0604020202020204" pitchFamily="34" charset="0"/>
                <a:ea typeface="Tahoma" panose="020B0604030504040204" pitchFamily="34" charset="0"/>
              </a:endParaRPr>
            </a:p>
          </p:txBody>
        </p:sp>
      </p:grpSp>
    </p:spTree>
    <p:extLst>
      <p:ext uri="{BB962C8B-B14F-4D97-AF65-F5344CB8AC3E}">
        <p14:creationId xmlns:p14="http://schemas.microsoft.com/office/powerpoint/2010/main" val="148107842"/>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54000" y="248488"/>
            <a:ext cx="8890000" cy="461665"/>
          </a:xfrm>
          <a:prstGeom prst="rect">
            <a:avLst/>
          </a:prstGeom>
          <a:noFill/>
        </p:spPr>
        <p:txBody>
          <a:bodyPr wrap="square" rtlCol="0">
            <a:spAutoFit/>
          </a:bodyPr>
          <a:lstStyle/>
          <a:p>
            <a:r>
              <a:rPr lang="en-US" b="1" dirty="0" smtClean="0">
                <a:solidFill>
                  <a:prstClr val="black"/>
                </a:solidFill>
              </a:rPr>
              <a:t>1.1 Executive </a:t>
            </a:r>
            <a:r>
              <a:rPr lang="en-US" b="1" dirty="0">
                <a:solidFill>
                  <a:prstClr val="black"/>
                </a:solidFill>
              </a:rPr>
              <a:t>Summary – CRO Highlights</a:t>
            </a:r>
          </a:p>
        </p:txBody>
      </p:sp>
      <p:graphicFrame>
        <p:nvGraphicFramePr>
          <p:cNvPr id="5" name="122 Tabla"/>
          <p:cNvGraphicFramePr>
            <a:graphicFrameLocks noGrp="1"/>
          </p:cNvGraphicFramePr>
          <p:nvPr>
            <p:extLst>
              <p:ext uri="{D42A27DB-BD31-4B8C-83A1-F6EECF244321}">
                <p14:modId xmlns:p14="http://schemas.microsoft.com/office/powerpoint/2010/main" val="3140036603"/>
              </p:ext>
            </p:extLst>
          </p:nvPr>
        </p:nvGraphicFramePr>
        <p:xfrm>
          <a:off x="238126" y="952501"/>
          <a:ext cx="8778240" cy="2651561"/>
        </p:xfrm>
        <a:graphic>
          <a:graphicData uri="http://schemas.openxmlformats.org/drawingml/2006/table">
            <a:tbl>
              <a:tblPr firstRow="1" bandRow="1"/>
              <a:tblGrid>
                <a:gridCol w="1219199"/>
                <a:gridCol w="3114675"/>
                <a:gridCol w="2050643"/>
                <a:gridCol w="2367530"/>
                <a:gridCol w="26193"/>
              </a:tblGrid>
              <a:tr h="382606">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200" b="1" noProof="0" dirty="0" smtClean="0">
                          <a:solidFill>
                            <a:srgbClr val="000000"/>
                          </a:solidFill>
                          <a:latin typeface="+mn-lt"/>
                          <a:ea typeface="Tahoma" panose="020B0604030504040204" pitchFamily="34" charset="0"/>
                          <a:cs typeface="Tahoma" panose="020B0604030504040204" pitchFamily="34" charset="0"/>
                        </a:rPr>
                        <a:t>Key Highlights</a:t>
                      </a:r>
                      <a:endParaRPr lang="en-US" sz="1200" noProof="0" dirty="0">
                        <a:solidFill>
                          <a:schemeClr val="tx1"/>
                        </a:solidFill>
                        <a:latin typeface="+mn-lt"/>
                      </a:endParaRPr>
                    </a:p>
                  </a:txBody>
                  <a:tcPr marL="0" marR="0" marT="0" marB="7200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200" b="1" noProof="0" dirty="0" smtClean="0">
                          <a:solidFill>
                            <a:srgbClr val="000000"/>
                          </a:solidFill>
                          <a:latin typeface="+mn-lt"/>
                          <a:ea typeface="Tahoma" panose="020B0604030504040204" pitchFamily="34" charset="0"/>
                          <a:cs typeface="Tahoma" panose="020B0604030504040204" pitchFamily="34" charset="0"/>
                        </a:rPr>
                        <a:t>Description</a:t>
                      </a:r>
                      <a:endParaRPr lang="en-US" sz="1200" noProof="0" dirty="0">
                        <a:solidFill>
                          <a:schemeClr val="tx1"/>
                        </a:solidFill>
                        <a:latin typeface="+mn-lt"/>
                      </a:endParaRPr>
                    </a:p>
                  </a:txBody>
                  <a:tcPr marL="0" marR="0" marT="0" marB="7200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200" b="1" kern="1200" noProof="0" dirty="0" smtClean="0">
                          <a:solidFill>
                            <a:srgbClr val="000000"/>
                          </a:solidFill>
                          <a:effectLst/>
                          <a:latin typeface="+mn-lt"/>
                          <a:ea typeface="Tahoma"/>
                          <a:cs typeface="Arial" panose="020B0604020202020204" pitchFamily="34" charset="0"/>
                        </a:rPr>
                        <a:t>Potential</a:t>
                      </a:r>
                      <a:r>
                        <a:rPr lang="en-US" sz="1200" b="1" kern="1200" baseline="0" noProof="0" dirty="0" smtClean="0">
                          <a:solidFill>
                            <a:srgbClr val="000000"/>
                          </a:solidFill>
                          <a:effectLst/>
                          <a:latin typeface="+mn-lt"/>
                          <a:ea typeface="Tahoma"/>
                          <a:cs typeface="Arial" panose="020B0604020202020204" pitchFamily="34" charset="0"/>
                        </a:rPr>
                        <a:t> </a:t>
                      </a:r>
                      <a:r>
                        <a:rPr lang="en-US" sz="1200" b="1" kern="1200" noProof="0" dirty="0" smtClean="0">
                          <a:solidFill>
                            <a:srgbClr val="000000"/>
                          </a:solidFill>
                          <a:effectLst/>
                          <a:latin typeface="+mn-lt"/>
                          <a:ea typeface="Tahoma"/>
                          <a:cs typeface="Arial" panose="020B0604020202020204" pitchFamily="34" charset="0"/>
                        </a:rPr>
                        <a:t>Impact</a:t>
                      </a:r>
                      <a:endParaRPr lang="en-US" sz="1200" noProof="0" dirty="0">
                        <a:solidFill>
                          <a:schemeClr val="tx1"/>
                        </a:solidFill>
                        <a:latin typeface="+mn-lt"/>
                        <a:cs typeface="Arial" panose="020B0604020202020204" pitchFamily="34" charset="0"/>
                      </a:endParaRPr>
                    </a:p>
                  </a:txBody>
                  <a:tcPr marL="0" marR="0" marT="0" marB="7200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a:r>
                        <a:rPr lang="en-US" sz="1200" b="1" noProof="0" dirty="0" smtClean="0">
                          <a:solidFill>
                            <a:schemeClr val="tx1"/>
                          </a:solidFill>
                          <a:latin typeface="+mn-lt"/>
                          <a:cs typeface="Arial" panose="020B0604020202020204" pitchFamily="34" charset="0"/>
                        </a:rPr>
                        <a:t>Key Actions</a:t>
                      </a:r>
                      <a:endParaRPr lang="en-US" sz="1200" b="1" noProof="0" dirty="0">
                        <a:solidFill>
                          <a:schemeClr val="tx1"/>
                        </a:solidFill>
                        <a:latin typeface="+mn-lt"/>
                        <a:cs typeface="Arial" panose="020B0604020202020204" pitchFamily="34" charset="0"/>
                      </a:endParaRPr>
                    </a:p>
                  </a:txBody>
                  <a:tcPr marL="0" marR="0" marT="0" marB="7200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endParaRPr lang="en-US" sz="1400" noProof="0" dirty="0">
                        <a:solidFill>
                          <a:schemeClr val="tx1"/>
                        </a:solidFill>
                        <a:latin typeface="+mn-lt"/>
                      </a:endParaRPr>
                    </a:p>
                  </a:txBody>
                  <a:tcPr marL="0" marR="0" marT="0" marB="7200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r h="40867">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sz="200" noProof="0" dirty="0">
                        <a:solidFill>
                          <a:schemeClr val="tx1"/>
                        </a:solidFill>
                        <a:latin typeface="+mn-lt"/>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9D9D9C"/>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sz="200" noProof="0" dirty="0">
                        <a:solidFill>
                          <a:schemeClr val="tx1"/>
                        </a:solidFill>
                        <a:latin typeface="+mn-lt"/>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9D9D9C"/>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sz="200" noProof="0" dirty="0">
                        <a:solidFill>
                          <a:schemeClr val="tx1"/>
                        </a:solidFill>
                        <a:latin typeface="+mn-lt"/>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9D9D9C"/>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a:endParaRPr lang="en-US" sz="200" noProof="0" dirty="0">
                        <a:solidFill>
                          <a:schemeClr val="tx1"/>
                        </a:solidFill>
                        <a:latin typeface="+mn-lt"/>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9D9D9C"/>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sz="200" noProof="0" dirty="0">
                        <a:solidFill>
                          <a:schemeClr val="tx1"/>
                        </a:solidFill>
                        <a:latin typeface="+mn-lt"/>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r h="910026">
                <a:tc>
                  <a:txBody>
                    <a:bodyPr/>
                    <a:lstStyle/>
                    <a:p>
                      <a:pPr marL="0" marR="0" lvl="1" indent="0" algn="l" defTabSz="914400" rtl="0" eaLnBrk="1" fontAlgn="auto" latinLnBrk="0" hangingPunct="1">
                        <a:lnSpc>
                          <a:spcPct val="100000"/>
                        </a:lnSpc>
                        <a:spcBef>
                          <a:spcPts val="0"/>
                        </a:spcBef>
                        <a:spcAft>
                          <a:spcPts val="600"/>
                        </a:spcAft>
                        <a:buClr>
                          <a:srgbClr val="FF0000"/>
                        </a:buClr>
                        <a:buSzTx/>
                        <a:buFontTx/>
                        <a:buNone/>
                        <a:tabLst/>
                        <a:defRPr/>
                      </a:pPr>
                      <a:r>
                        <a:rPr lang="en-US" sz="1200" b="1" i="0" kern="1200" baseline="0" noProof="0" dirty="0" smtClean="0">
                          <a:solidFill>
                            <a:schemeClr val="tx1"/>
                          </a:solidFill>
                          <a:latin typeface="+mn-lt"/>
                          <a:ea typeface="+mn-ea"/>
                          <a:cs typeface="Arial" panose="020B0604020202020204" pitchFamily="34" charset="0"/>
                        </a:rPr>
                        <a:t>PROMESA) &amp; Credit Risk Exposure to PR Government Default</a:t>
                      </a:r>
                    </a:p>
                  </a:txBody>
                  <a:tcPr marL="45720" marR="108000" marT="9144" marB="9144" anchor="ctr">
                    <a:lnL w="9525" cap="flat" cmpd="sng" algn="ctr">
                      <a:noFill/>
                      <a:prstDash val="solid"/>
                      <a:round/>
                      <a:headEnd type="none" w="med" len="med"/>
                      <a:tailEnd type="none" w="med" len="med"/>
                    </a:lnL>
                    <a:lnR w="9525" cap="flat" cmpd="sng" algn="ctr">
                      <a:solidFill>
                        <a:srgbClr val="9D9D9C"/>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1" indent="0" algn="l" defTabSz="457200" rtl="0" eaLnBrk="1" fontAlgn="auto" latinLnBrk="0" hangingPunct="1">
                        <a:lnSpc>
                          <a:spcPct val="100000"/>
                        </a:lnSpc>
                        <a:spcBef>
                          <a:spcPts val="0"/>
                        </a:spcBef>
                        <a:spcAft>
                          <a:spcPts val="600"/>
                        </a:spcAft>
                        <a:buClr>
                          <a:srgbClr val="FF0000"/>
                        </a:buClr>
                        <a:buSzTx/>
                        <a:buFontTx/>
                        <a:buNone/>
                        <a:tabLst/>
                        <a:defRPr/>
                      </a:pPr>
                      <a:r>
                        <a:rPr lang="en-US" sz="1000" b="0" i="0" kern="1200" baseline="0" dirty="0" smtClean="0">
                          <a:solidFill>
                            <a:schemeClr val="tx1"/>
                          </a:solidFill>
                          <a:latin typeface="+mn-lt"/>
                          <a:ea typeface="+mn-ea"/>
                          <a:cs typeface="Arial" panose="020B0604020202020204" pitchFamily="34" charset="0"/>
                        </a:rPr>
                        <a:t>US President., Barack Obama,  signed into law the PROMESA  Act that creates a joint federal fiscal control for Puerto Rico (June 30). </a:t>
                      </a:r>
                    </a:p>
                    <a:p>
                      <a:pPr marL="0" marR="0" lvl="1" indent="0" algn="l" defTabSz="457200" rtl="0" eaLnBrk="1" fontAlgn="auto" latinLnBrk="0" hangingPunct="1">
                        <a:lnSpc>
                          <a:spcPct val="100000"/>
                        </a:lnSpc>
                        <a:spcBef>
                          <a:spcPts val="0"/>
                        </a:spcBef>
                        <a:spcAft>
                          <a:spcPts val="600"/>
                        </a:spcAft>
                        <a:buClr>
                          <a:srgbClr val="FF0000"/>
                        </a:buClr>
                        <a:buSzTx/>
                        <a:buFontTx/>
                        <a:buNone/>
                        <a:tabLst/>
                        <a:defRPr/>
                      </a:pPr>
                      <a:r>
                        <a:rPr lang="en-US" sz="1000" b="0" i="0" kern="1200" baseline="0" dirty="0" smtClean="0">
                          <a:solidFill>
                            <a:schemeClr val="tx1"/>
                          </a:solidFill>
                          <a:latin typeface="+mn-lt"/>
                          <a:ea typeface="+mn-ea"/>
                          <a:cs typeface="Arial" panose="020B0604020202020204" pitchFamily="34" charset="0"/>
                        </a:rPr>
                        <a:t>As of July 1st PR Government defaulted on $1.1BN in debt service payment, out of $2BN that was due on July 1st (principally in  debt guaranteed by the Commonwealth).</a:t>
                      </a:r>
                    </a:p>
                    <a:p>
                      <a:pPr marL="0" marR="0" lvl="1" indent="0" algn="l" defTabSz="457200" rtl="0" eaLnBrk="1" fontAlgn="auto" latinLnBrk="0" hangingPunct="1">
                        <a:lnSpc>
                          <a:spcPct val="100000"/>
                        </a:lnSpc>
                        <a:spcBef>
                          <a:spcPts val="0"/>
                        </a:spcBef>
                        <a:spcAft>
                          <a:spcPts val="600"/>
                        </a:spcAft>
                        <a:buClr>
                          <a:srgbClr val="FF0000"/>
                        </a:buClr>
                        <a:buSzTx/>
                        <a:buFontTx/>
                        <a:buNone/>
                        <a:tabLst/>
                        <a:defRPr/>
                      </a:pPr>
                      <a:endParaRPr lang="en-US" sz="1000" b="0" i="0" kern="1200" baseline="0" dirty="0" smtClean="0">
                        <a:solidFill>
                          <a:schemeClr val="tx1"/>
                        </a:solidFill>
                        <a:latin typeface="+mn-lt"/>
                        <a:ea typeface="+mn-ea"/>
                        <a:cs typeface="Arial" panose="020B0604020202020204" pitchFamily="34" charset="0"/>
                      </a:endParaRPr>
                    </a:p>
                  </a:txBody>
                  <a:tcPr marL="18288" marR="0" marT="9144" marB="9144" anchor="ctr">
                    <a:lnL w="9525" cap="flat" cmpd="sng" algn="ctr">
                      <a:solidFill>
                        <a:srgbClr val="9D9D9C"/>
                      </a:solidFill>
                      <a:prstDash val="solid"/>
                      <a:round/>
                      <a:headEnd type="none" w="med" len="med"/>
                      <a:tailEnd type="none" w="med" len="med"/>
                    </a:lnL>
                    <a:lnR w="12700" cap="flat" cmpd="sng" algn="ctr">
                      <a:solidFill>
                        <a:srgbClr val="C7C6C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1" indent="0" algn="l" defTabSz="914400" rtl="0" eaLnBrk="1" fontAlgn="auto" latinLnBrk="0" hangingPunct="1">
                        <a:lnSpc>
                          <a:spcPct val="100000"/>
                        </a:lnSpc>
                        <a:spcBef>
                          <a:spcPts val="0"/>
                        </a:spcBef>
                        <a:spcAft>
                          <a:spcPts val="600"/>
                        </a:spcAft>
                        <a:buClr>
                          <a:srgbClr val="FF0000"/>
                        </a:buClr>
                        <a:buSzTx/>
                        <a:buFontTx/>
                        <a:buNone/>
                        <a:tabLst/>
                        <a:defRPr/>
                      </a:pPr>
                      <a:r>
                        <a:rPr lang="en-US" sz="1000" b="0" i="0" u="sng" kern="1200" baseline="0" dirty="0" smtClean="0">
                          <a:solidFill>
                            <a:schemeClr val="tx1"/>
                          </a:solidFill>
                          <a:latin typeface="+mn-lt"/>
                          <a:ea typeface="+mn-ea"/>
                          <a:cs typeface="Arial" panose="020B0604020202020204" pitchFamily="34" charset="0"/>
                        </a:rPr>
                        <a:t>Baseline</a:t>
                      </a:r>
                      <a:r>
                        <a:rPr lang="en-US" sz="1000" b="0" i="0" kern="1200" baseline="0" dirty="0" smtClean="0">
                          <a:solidFill>
                            <a:schemeClr val="tx1"/>
                          </a:solidFill>
                          <a:latin typeface="+mn-lt"/>
                          <a:ea typeface="+mn-ea"/>
                          <a:cs typeface="Arial" panose="020B0604020202020204" pitchFamily="34" charset="0"/>
                        </a:rPr>
                        <a:t>: No additional impacts since the Hotel Sheraton has been provisioned 100% (no collateralized portion), and both Sheraton and Municipalities have paid $14M on July 1st as scheduled.</a:t>
                      </a:r>
                    </a:p>
                    <a:p>
                      <a:pPr marL="0" marR="0" lvl="1" indent="0" algn="l" defTabSz="914400" rtl="0" eaLnBrk="1" fontAlgn="auto" latinLnBrk="0" hangingPunct="1">
                        <a:lnSpc>
                          <a:spcPct val="100000"/>
                        </a:lnSpc>
                        <a:spcBef>
                          <a:spcPts val="0"/>
                        </a:spcBef>
                        <a:spcAft>
                          <a:spcPts val="600"/>
                        </a:spcAft>
                        <a:buClr>
                          <a:srgbClr val="FF0000"/>
                        </a:buClr>
                        <a:buSzTx/>
                        <a:buFontTx/>
                        <a:buNone/>
                        <a:tabLst/>
                        <a:defRPr/>
                      </a:pPr>
                      <a:r>
                        <a:rPr lang="en-US" sz="1000" b="0" i="0" u="sng" kern="1200" baseline="0" dirty="0" smtClean="0">
                          <a:solidFill>
                            <a:schemeClr val="tx1"/>
                          </a:solidFill>
                          <a:latin typeface="+mn-lt"/>
                          <a:ea typeface="+mn-ea"/>
                          <a:cs typeface="Arial" panose="020B0604020202020204" pitchFamily="34" charset="0"/>
                        </a:rPr>
                        <a:t>Stress Test</a:t>
                      </a:r>
                      <a:r>
                        <a:rPr lang="en-US" sz="1000" b="0" i="0" kern="1200" baseline="0" dirty="0" smtClean="0">
                          <a:solidFill>
                            <a:schemeClr val="tx1"/>
                          </a:solidFill>
                          <a:latin typeface="+mn-lt"/>
                          <a:ea typeface="+mn-ea"/>
                          <a:cs typeface="Arial" panose="020B0604020202020204" pitchFamily="34" charset="0"/>
                        </a:rPr>
                        <a:t>: In the worst case scenario it could be an impact in additional losses in the next 2 years of $122MM, mainly by the impact of Municipalities ($43MM), Indirect exposure ($40MM) and an additional impact from increases in NPLs and expected losses up to $37MM</a:t>
                      </a:r>
                      <a:r>
                        <a:rPr lang="en-US" sz="1000" b="1" i="0" kern="1200" baseline="0" dirty="0" smtClean="0">
                          <a:solidFill>
                            <a:schemeClr val="tx1"/>
                          </a:solidFill>
                          <a:latin typeface="+mn-lt"/>
                          <a:ea typeface="+mn-ea"/>
                          <a:cs typeface="Arial" panose="020B0604020202020204" pitchFamily="34" charset="0"/>
                        </a:rPr>
                        <a:t>.</a:t>
                      </a:r>
                      <a:endParaRPr lang="en-US" sz="1000" b="1" kern="1200" noProof="0" dirty="0" smtClean="0">
                        <a:solidFill>
                          <a:srgbClr val="000000"/>
                        </a:solidFill>
                        <a:latin typeface="+mn-lt"/>
                        <a:ea typeface="+mn-ea"/>
                        <a:cs typeface="Arial" panose="020B0604020202020204" pitchFamily="34" charset="0"/>
                      </a:endParaRPr>
                    </a:p>
                  </a:txBody>
                  <a:tcPr marL="108000" marR="0" marT="9144" marB="9144" anchor="ctr">
                    <a:lnL w="12700" cap="flat" cmpd="sng" algn="ctr">
                      <a:solidFill>
                        <a:srgbClr val="C7C6C6"/>
                      </a:solidFill>
                      <a:prstDash val="solid"/>
                      <a:round/>
                      <a:headEnd type="none" w="med" len="med"/>
                      <a:tailEnd type="none" w="med" len="med"/>
                    </a:lnL>
                    <a:lnR w="12700" cap="flat" cmpd="sng" algn="ctr">
                      <a:solidFill>
                        <a:srgbClr val="C7C6C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171450" marR="0" lvl="1" indent="-171450" algn="l" defTabSz="914400" rtl="0" eaLnBrk="1" fontAlgn="auto" latinLnBrk="0" hangingPunct="1">
                        <a:lnSpc>
                          <a:spcPct val="100000"/>
                        </a:lnSpc>
                        <a:spcBef>
                          <a:spcPts val="0"/>
                        </a:spcBef>
                        <a:spcAft>
                          <a:spcPts val="600"/>
                        </a:spcAft>
                        <a:buClr>
                          <a:schemeClr val="tx1"/>
                        </a:buClr>
                        <a:buSzTx/>
                        <a:buFont typeface="Wingdings" panose="05000000000000000000" pitchFamily="2" charset="2"/>
                        <a:buChar char="§"/>
                        <a:tabLst/>
                        <a:defRPr/>
                      </a:pPr>
                      <a:r>
                        <a:rPr lang="en-US" sz="1000" b="0" i="0" kern="1200" baseline="0" noProof="0" dirty="0" smtClean="0">
                          <a:solidFill>
                            <a:schemeClr val="tx1"/>
                          </a:solidFill>
                          <a:latin typeface="+mn-lt"/>
                          <a:ea typeface="+mn-ea"/>
                          <a:cs typeface="Arial" panose="020B0604020202020204" pitchFamily="34" charset="0"/>
                        </a:rPr>
                        <a:t>Close monitoring on Federal Fiscal Control Board’s actions and their effect in PR’s economic environment.</a:t>
                      </a:r>
                    </a:p>
                    <a:p>
                      <a:pPr marL="171450" marR="0" lvl="1" indent="-171450" algn="l" defTabSz="914400" rtl="0" eaLnBrk="1" fontAlgn="auto" latinLnBrk="0" hangingPunct="1">
                        <a:lnSpc>
                          <a:spcPct val="100000"/>
                        </a:lnSpc>
                        <a:spcBef>
                          <a:spcPts val="0"/>
                        </a:spcBef>
                        <a:spcAft>
                          <a:spcPts val="600"/>
                        </a:spcAft>
                        <a:buClr>
                          <a:schemeClr val="tx1"/>
                        </a:buClr>
                        <a:buSzTx/>
                        <a:buFont typeface="Wingdings" panose="05000000000000000000" pitchFamily="2" charset="2"/>
                        <a:buChar char="§"/>
                        <a:tabLst/>
                        <a:defRPr/>
                      </a:pPr>
                      <a:r>
                        <a:rPr lang="en-US" sz="1000" b="0" i="0" kern="1200" baseline="0" noProof="0" dirty="0" smtClean="0">
                          <a:solidFill>
                            <a:schemeClr val="tx1"/>
                          </a:solidFill>
                          <a:latin typeface="+mn-lt"/>
                          <a:ea typeface="+mn-ea"/>
                          <a:cs typeface="Arial" panose="020B0604020202020204" pitchFamily="34" charset="0"/>
                        </a:rPr>
                        <a:t>Continue with our current monitoring for direct and indirect exposure with public institutions.</a:t>
                      </a:r>
                    </a:p>
                    <a:p>
                      <a:pPr marL="171450" marR="0" lvl="1" indent="-171450" algn="l" defTabSz="914400" rtl="0" eaLnBrk="1" fontAlgn="auto" latinLnBrk="0" hangingPunct="1">
                        <a:lnSpc>
                          <a:spcPct val="100000"/>
                        </a:lnSpc>
                        <a:spcBef>
                          <a:spcPts val="0"/>
                        </a:spcBef>
                        <a:spcAft>
                          <a:spcPts val="600"/>
                        </a:spcAft>
                        <a:buClr>
                          <a:schemeClr val="tx1"/>
                        </a:buClr>
                        <a:buSzTx/>
                        <a:buFont typeface="Wingdings" panose="05000000000000000000" pitchFamily="2" charset="2"/>
                        <a:buChar char="§"/>
                        <a:tabLst/>
                        <a:defRPr/>
                      </a:pPr>
                      <a:r>
                        <a:rPr lang="en-US" sz="1000" b="0" i="0" kern="1200" baseline="0" noProof="0" dirty="0" smtClean="0">
                          <a:solidFill>
                            <a:schemeClr val="tx1"/>
                          </a:solidFill>
                          <a:latin typeface="+mn-lt"/>
                          <a:ea typeface="+mn-ea"/>
                          <a:cs typeface="Arial" panose="020B0604020202020204" pitchFamily="34" charset="0"/>
                        </a:rPr>
                        <a:t>Sheraton Hotel ($19MM) - mortgage collateralized (49%) &amp; GDB/TDF guarantee (51%). The unsecured portion is 100% provisioned.</a:t>
                      </a:r>
                    </a:p>
                  </a:txBody>
                  <a:tcPr marL="108000" marR="0" marT="9144" marB="9144" anchor="ctr">
                    <a:lnL w="12700" cap="flat" cmpd="sng" algn="ctr">
                      <a:solidFill>
                        <a:srgbClr val="C7C6C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a:endParaRPr lang="en-US" sz="1050" noProof="0" dirty="0">
                        <a:solidFill>
                          <a:schemeClr val="tx1"/>
                        </a:solidFill>
                        <a:latin typeface="+mn-lt"/>
                      </a:endParaRPr>
                    </a:p>
                  </a:txBody>
                  <a:tcPr marL="0" marR="0" marT="9144" marB="9144" anchor="ctr">
                    <a:lnL w="12700" cap="flat" cmpd="sng" algn="ctr">
                      <a:noFill/>
                      <a:prstDash val="solid"/>
                      <a:round/>
                      <a:headEnd type="none" w="med" len="med"/>
                      <a:tailEnd type="none" w="med" len="med"/>
                    </a:lnL>
                    <a:lnR w="9525" cap="flat" cmpd="sng" algn="ctr">
                      <a:solidFill>
                        <a:srgbClr val="9D9D9C"/>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bl>
          </a:graphicData>
        </a:graphic>
      </p:graphicFrame>
    </p:spTree>
    <p:extLst>
      <p:ext uri="{BB962C8B-B14F-4D97-AF65-F5344CB8AC3E}">
        <p14:creationId xmlns:p14="http://schemas.microsoft.com/office/powerpoint/2010/main" val="19675620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a:xfrm>
            <a:off x="331786" y="3324225"/>
            <a:ext cx="8586703" cy="914400"/>
          </a:xfrm>
          <a:prstGeom prst="round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1" indent="-285750" algn="just" eaLnBrk="0" fontAlgn="base" hangingPunct="0">
              <a:spcBef>
                <a:spcPct val="0"/>
              </a:spcBef>
              <a:spcAft>
                <a:spcPts val="300"/>
              </a:spcAft>
              <a:buClr>
                <a:srgbClr val="E10819"/>
              </a:buClr>
              <a:buSzPct val="100000"/>
              <a:defRPr/>
            </a:pPr>
            <a:r>
              <a:rPr lang="en-US" sz="1200" b="1" dirty="0" smtClean="0">
                <a:solidFill>
                  <a:prstClr val="black"/>
                </a:solidFill>
                <a:latin typeface="Arial" panose="020B0604020202020204" pitchFamily="34" charset="0"/>
                <a:cs typeface="Arial" panose="020B0604020202020204" pitchFamily="34" charset="0"/>
              </a:rPr>
              <a:t>Trigger/Limit Breach Description</a:t>
            </a:r>
            <a:r>
              <a:rPr lang="en-US" sz="1200" b="1" dirty="0">
                <a:solidFill>
                  <a:prstClr val="black"/>
                </a:solidFill>
                <a:latin typeface="Arial" panose="020B0604020202020204" pitchFamily="34" charset="0"/>
                <a:cs typeface="Arial" panose="020B0604020202020204" pitchFamily="34" charset="0"/>
              </a:rPr>
              <a:t>:</a:t>
            </a:r>
            <a:r>
              <a:rPr lang="en-US" sz="1200" dirty="0">
                <a:solidFill>
                  <a:prstClr val="black"/>
                </a:solidFill>
                <a:latin typeface="Arial" panose="020B0604020202020204" pitchFamily="34" charset="0"/>
                <a:cs typeface="Arial" panose="020B0604020202020204" pitchFamily="34" charset="0"/>
              </a:rPr>
              <a:t> </a:t>
            </a:r>
          </a:p>
          <a:p>
            <a:pPr marL="228600" lvl="1" indent="-171450" algn="just">
              <a:buClr>
                <a:srgbClr val="E10819"/>
              </a:buClr>
              <a:buSzPct val="100000"/>
              <a:buBlip>
                <a:blip r:embed="rId4"/>
              </a:buBlip>
              <a:tabLst>
                <a:tab pos="914400" algn="l"/>
              </a:tabLst>
              <a:defRPr/>
            </a:pPr>
            <a:r>
              <a:rPr lang="en-US" sz="1200" dirty="0">
                <a:solidFill>
                  <a:prstClr val="black"/>
                </a:solidFill>
                <a:latin typeface="Arial" panose="020B0604020202020204" pitchFamily="34" charset="0"/>
                <a:cs typeface="Arial" panose="020B0604020202020204" pitchFamily="34" charset="0"/>
              </a:rPr>
              <a:t>Employee Voluntary Attrition (12 rolling month) remained stable, a total of 85 attritions vs. 87 in previous month.</a:t>
            </a:r>
            <a:endParaRPr lang="en-US" sz="1200" dirty="0">
              <a:solidFill>
                <a:srgbClr val="FF0000"/>
              </a:solidFill>
              <a:latin typeface="Arial" panose="020B0604020202020204" pitchFamily="34" charset="0"/>
              <a:cs typeface="Arial" panose="020B0604020202020204" pitchFamily="34" charset="0"/>
            </a:endParaRPr>
          </a:p>
          <a:p>
            <a:pPr marL="228600" lvl="1" indent="-171450" algn="just">
              <a:buClr>
                <a:srgbClr val="E10819"/>
              </a:buClr>
              <a:buSzPct val="100000"/>
              <a:buFontTx/>
              <a:buBlip>
                <a:blip r:embed="rId4"/>
              </a:buBlip>
              <a:tabLst>
                <a:tab pos="914400" algn="l"/>
              </a:tabLst>
              <a:defRPr/>
            </a:pPr>
            <a:r>
              <a:rPr lang="en-US" sz="1200" dirty="0" smtClean="0">
                <a:solidFill>
                  <a:schemeClr val="tx1"/>
                </a:solidFill>
                <a:latin typeface="Arial" panose="020B0604020202020204" pitchFamily="34" charset="0"/>
                <a:cs typeface="Arial" panose="020B0604020202020204" pitchFamily="34" charset="0"/>
              </a:rPr>
              <a:t>Out of 1247 positions in </a:t>
            </a:r>
            <a:r>
              <a:rPr lang="en-US" sz="1200" dirty="0">
                <a:solidFill>
                  <a:schemeClr val="tx1"/>
                </a:solidFill>
                <a:latin typeface="Arial" panose="020B0604020202020204" pitchFamily="34" charset="0"/>
                <a:cs typeface="Arial" panose="020B0604020202020204" pitchFamily="34" charset="0"/>
              </a:rPr>
              <a:t>May there were 52 unfilled position </a:t>
            </a:r>
            <a:r>
              <a:rPr lang="en-US" sz="1200" dirty="0" smtClean="0">
                <a:solidFill>
                  <a:schemeClr val="tx1"/>
                </a:solidFill>
                <a:latin typeface="Arial" panose="020B0604020202020204" pitchFamily="34" charset="0"/>
                <a:cs typeface="Arial" panose="020B0604020202020204" pitchFamily="34" charset="0"/>
              </a:rPr>
              <a:t>and in June there were 72, mainly concentrated in temporary employees.  </a:t>
            </a:r>
            <a:endParaRPr lang="en-US" sz="1200" dirty="0">
              <a:solidFill>
                <a:schemeClr val="tx1"/>
              </a:solidFill>
              <a:latin typeface="Arial" panose="020B0604020202020204" pitchFamily="34" charset="0"/>
              <a:cs typeface="Arial" panose="020B0604020202020204" pitchFamily="34" charset="0"/>
            </a:endParaRPr>
          </a:p>
        </p:txBody>
      </p:sp>
      <p:graphicFrame>
        <p:nvGraphicFramePr>
          <p:cNvPr id="5" name="Chart 4"/>
          <p:cNvGraphicFramePr/>
          <p:nvPr>
            <p:extLst>
              <p:ext uri="{D42A27DB-BD31-4B8C-83A1-F6EECF244321}">
                <p14:modId xmlns:p14="http://schemas.microsoft.com/office/powerpoint/2010/main" val="2921296068"/>
              </p:ext>
            </p:extLst>
          </p:nvPr>
        </p:nvGraphicFramePr>
        <p:xfrm>
          <a:off x="6542465" y="2418093"/>
          <a:ext cx="2465765" cy="1010907"/>
        </p:xfrm>
        <a:graphic>
          <a:graphicData uri="http://schemas.openxmlformats.org/drawingml/2006/chart">
            <c:chart xmlns:c="http://schemas.openxmlformats.org/drawingml/2006/chart" xmlns:r="http://schemas.openxmlformats.org/officeDocument/2006/relationships" r:id="rId5"/>
          </a:graphicData>
        </a:graphic>
      </p:graphicFrame>
      <p:sp>
        <p:nvSpPr>
          <p:cNvPr id="152" name="5 Marcador de número de diapositiva"/>
          <p:cNvSpPr>
            <a:spLocks noGrp="1"/>
          </p:cNvSpPr>
          <p:nvPr>
            <p:ph type="sldNum" sz="quarter" idx="10"/>
          </p:nvPr>
        </p:nvSpPr>
        <p:spPr>
          <a:xfrm>
            <a:off x="0" y="6375400"/>
            <a:ext cx="436563" cy="482600"/>
          </a:xfrm>
          <a:prstGeom prst="rect">
            <a:avLst/>
          </a:prstGeom>
        </p:spPr>
        <p:txBody>
          <a:bodyPr/>
          <a:lstStyle>
            <a:lvl1pPr algn="l">
              <a:defRPr sz="1050">
                <a:solidFill>
                  <a:schemeClr val="bg1"/>
                </a:solidFill>
              </a:defRPr>
            </a:lvl1pPr>
          </a:lstStyle>
          <a:p>
            <a:pPr>
              <a:defRPr/>
            </a:pPr>
            <a:fld id="{106BA978-0AD2-4251-852D-59FEEE1C7C09}" type="slidenum">
              <a:rPr lang="en-US" smtClean="0">
                <a:solidFill>
                  <a:prstClr val="white"/>
                </a:solidFill>
              </a:rPr>
              <a:pPr>
                <a:defRPr/>
              </a:pPr>
              <a:t>30</a:t>
            </a:fld>
            <a:endParaRPr lang="en-US" dirty="0">
              <a:solidFill>
                <a:prstClr val="white"/>
              </a:solidFill>
            </a:endParaRPr>
          </a:p>
        </p:txBody>
      </p:sp>
      <p:sp>
        <p:nvSpPr>
          <p:cNvPr id="40" name="Slide Number Placeholder 3"/>
          <p:cNvSpPr txBox="1">
            <a:spLocks/>
          </p:cNvSpPr>
          <p:nvPr/>
        </p:nvSpPr>
        <p:spPr>
          <a:xfrm>
            <a:off x="8149015" y="99783"/>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30</a:t>
            </a:fld>
            <a:endParaRPr lang="es-ES_tradnl" sz="1200" b="1" dirty="0">
              <a:solidFill>
                <a:srgbClr val="FF0000"/>
              </a:solidFill>
              <a:latin typeface="Arial"/>
              <a:cs typeface="Arial"/>
            </a:endParaRPr>
          </a:p>
        </p:txBody>
      </p:sp>
      <p:sp>
        <p:nvSpPr>
          <p:cNvPr id="23" name="Rounded Rectangle 22"/>
          <p:cNvSpPr/>
          <p:nvPr/>
        </p:nvSpPr>
        <p:spPr>
          <a:xfrm>
            <a:off x="331786" y="4384682"/>
            <a:ext cx="8592548" cy="1737360"/>
          </a:xfrm>
          <a:prstGeom prst="round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1" indent="-285750" algn="just" eaLnBrk="0" fontAlgn="base" hangingPunct="0">
              <a:spcBef>
                <a:spcPct val="0"/>
              </a:spcBef>
              <a:spcAft>
                <a:spcPts val="300"/>
              </a:spcAft>
              <a:buClr>
                <a:srgbClr val="E10819"/>
              </a:buClr>
              <a:buSzPct val="100000"/>
              <a:defRPr/>
            </a:pPr>
            <a:r>
              <a:rPr lang="en-US" sz="1200" b="1" dirty="0" smtClean="0">
                <a:solidFill>
                  <a:prstClr val="black"/>
                </a:solidFill>
                <a:latin typeface="Arial" panose="020B0604020202020204" pitchFamily="34" charset="0"/>
                <a:cs typeface="Arial" panose="020B0604020202020204" pitchFamily="34" charset="0"/>
              </a:rPr>
              <a:t>Action Plan :</a:t>
            </a:r>
          </a:p>
          <a:p>
            <a:pPr marL="285750" lvl="1" indent="-285750" algn="just">
              <a:buClr>
                <a:srgbClr val="E10819"/>
              </a:buClr>
              <a:buSzPct val="100000"/>
              <a:buFontTx/>
              <a:buBlip>
                <a:blip r:embed="rId4"/>
              </a:buBlip>
              <a:tabLst>
                <a:tab pos="914400" algn="l"/>
              </a:tabLst>
              <a:defRPr/>
            </a:pPr>
            <a:r>
              <a:rPr lang="en-US" sz="1200" dirty="0" smtClean="0">
                <a:solidFill>
                  <a:schemeClr val="tx1"/>
                </a:solidFill>
                <a:latin typeface="Arial" panose="020B0604020202020204" pitchFamily="34" charset="0"/>
                <a:cs typeface="Arial" panose="020B0604020202020204" pitchFamily="34" charset="0"/>
              </a:rPr>
              <a:t>The </a:t>
            </a:r>
            <a:r>
              <a:rPr lang="en-US" sz="1200" dirty="0">
                <a:solidFill>
                  <a:schemeClr val="tx1"/>
                </a:solidFill>
                <a:latin typeface="Arial" panose="020B0604020202020204" pitchFamily="34" charset="0"/>
                <a:cs typeface="Arial" panose="020B0604020202020204" pitchFamily="34" charset="0"/>
              </a:rPr>
              <a:t>Human Resource Committee holds a meeting every Friday to monitor and revised the current head count and unfilled positions</a:t>
            </a:r>
          </a:p>
          <a:p>
            <a:pPr marL="285750" lvl="1" indent="-285750" algn="just">
              <a:buClr>
                <a:srgbClr val="E10819"/>
              </a:buClr>
              <a:buSzPct val="100000"/>
              <a:buBlip>
                <a:blip r:embed="rId4"/>
              </a:buBlip>
              <a:tabLst>
                <a:tab pos="914400" algn="l"/>
              </a:tabLst>
              <a:defRPr/>
            </a:pPr>
            <a:r>
              <a:rPr lang="en-US" sz="1200" dirty="0">
                <a:solidFill>
                  <a:schemeClr val="tx1"/>
                </a:solidFill>
                <a:latin typeface="Arial" panose="020B0604020202020204" pitchFamily="34" charset="0"/>
                <a:cs typeface="Arial" panose="020B0604020202020204" pitchFamily="34" charset="0"/>
              </a:rPr>
              <a:t>Salary increases for Bank’s employees whose salary has not been reviewed for 7 years or more, excluding branches, and identified key employees </a:t>
            </a:r>
          </a:p>
          <a:p>
            <a:pPr marL="285750" lvl="1" indent="-285750" algn="just">
              <a:buClr>
                <a:srgbClr val="E10819"/>
              </a:buClr>
              <a:buSzPct val="100000"/>
              <a:buBlip>
                <a:blip r:embed="rId4"/>
              </a:buBlip>
              <a:tabLst>
                <a:tab pos="914400" algn="l"/>
              </a:tabLst>
              <a:defRPr/>
            </a:pPr>
            <a:r>
              <a:rPr lang="en-US" sz="1200" dirty="0">
                <a:solidFill>
                  <a:schemeClr val="tx1"/>
                </a:solidFill>
                <a:latin typeface="Arial" panose="020B0604020202020204" pitchFamily="34" charset="0"/>
                <a:cs typeface="Arial" panose="020B0604020202020204" pitchFamily="34" charset="0"/>
              </a:rPr>
              <a:t>For 2016, approximately 67% of the health insurance cost increase was absorbed by the Bank. </a:t>
            </a:r>
          </a:p>
          <a:p>
            <a:pPr marL="285750" lvl="1" indent="-285750" algn="just">
              <a:buClr>
                <a:srgbClr val="E10819"/>
              </a:buClr>
              <a:buSzPct val="100000"/>
              <a:buBlip>
                <a:blip r:embed="rId4"/>
              </a:buBlip>
              <a:tabLst>
                <a:tab pos="914400" algn="l"/>
              </a:tabLst>
              <a:defRPr/>
            </a:pPr>
            <a:r>
              <a:rPr lang="en-US" sz="1200" dirty="0">
                <a:solidFill>
                  <a:schemeClr val="tx1"/>
                </a:solidFill>
                <a:latin typeface="Arial" panose="020B0604020202020204" pitchFamily="34" charset="0"/>
                <a:cs typeface="Arial" panose="020B0604020202020204" pitchFamily="34" charset="0"/>
              </a:rPr>
              <a:t>Strategic People Planning Assessments and Individual Development Plans.</a:t>
            </a:r>
          </a:p>
          <a:p>
            <a:pPr marL="285750" lvl="1" indent="-285750" algn="just">
              <a:buClr>
                <a:srgbClr val="E10819"/>
              </a:buClr>
              <a:buSzPct val="100000"/>
              <a:buBlip>
                <a:blip r:embed="rId4"/>
              </a:buBlip>
              <a:tabLst>
                <a:tab pos="914400" algn="l"/>
              </a:tabLst>
              <a:defRPr/>
            </a:pPr>
            <a:r>
              <a:rPr lang="en-US" sz="1200" dirty="0">
                <a:solidFill>
                  <a:schemeClr val="tx1"/>
                </a:solidFill>
                <a:latin typeface="Arial" panose="020B0604020202020204" pitchFamily="34" charset="0"/>
                <a:cs typeface="Arial" panose="020B0604020202020204" pitchFamily="34" charset="0"/>
              </a:rPr>
              <a:t>Engagement initiatives (Engagement Committee / Four Pillars).</a:t>
            </a:r>
          </a:p>
          <a:p>
            <a:pPr marL="228600" lvl="1" indent="-228600" algn="just">
              <a:buClr>
                <a:srgbClr val="E10819"/>
              </a:buClr>
              <a:buSzPct val="100000"/>
              <a:buFontTx/>
              <a:buBlip>
                <a:blip r:embed="rId4"/>
              </a:buBlip>
              <a:tabLst>
                <a:tab pos="914400" algn="l"/>
              </a:tabLst>
              <a:defRPr/>
            </a:pPr>
            <a:endParaRPr lang="en-US" sz="1200" dirty="0">
              <a:solidFill>
                <a:schemeClr val="tx1"/>
              </a:solidFill>
              <a:latin typeface="Arial" panose="020B0604020202020204" pitchFamily="34" charset="0"/>
              <a:cs typeface="Arial" panose="020B0604020202020204" pitchFamily="34" charset="0"/>
            </a:endParaRPr>
          </a:p>
        </p:txBody>
      </p:sp>
      <p:graphicFrame>
        <p:nvGraphicFramePr>
          <p:cNvPr id="33" name="Table 32"/>
          <p:cNvGraphicFramePr>
            <a:graphicFrameLocks noGrp="1"/>
          </p:cNvGraphicFramePr>
          <p:nvPr>
            <p:extLst>
              <p:ext uri="{D42A27DB-BD31-4B8C-83A1-F6EECF244321}">
                <p14:modId xmlns:p14="http://schemas.microsoft.com/office/powerpoint/2010/main" val="872639188"/>
              </p:ext>
            </p:extLst>
          </p:nvPr>
        </p:nvGraphicFramePr>
        <p:xfrm>
          <a:off x="304800" y="685800"/>
          <a:ext cx="8613690" cy="1269178"/>
        </p:xfrm>
        <a:graphic>
          <a:graphicData uri="http://schemas.openxmlformats.org/drawingml/2006/table">
            <a:tbl>
              <a:tblPr>
                <a:effectLst/>
              </a:tblPr>
              <a:tblGrid>
                <a:gridCol w="1054253"/>
                <a:gridCol w="2307050"/>
                <a:gridCol w="672262"/>
                <a:gridCol w="672262"/>
                <a:gridCol w="672262"/>
                <a:gridCol w="672262"/>
                <a:gridCol w="896345"/>
                <a:gridCol w="896345"/>
                <a:gridCol w="770649"/>
              </a:tblGrid>
              <a:tr h="214607">
                <a:tc>
                  <a:txBody>
                    <a:bodyPr/>
                    <a:lstStyle/>
                    <a:p>
                      <a:pPr algn="ctr" fontAlgn="ctr"/>
                      <a:r>
                        <a:rPr lang="en-US" sz="900" b="0" i="0" u="none" strike="noStrike" dirty="0">
                          <a:solidFill>
                            <a:schemeClr val="tx1"/>
                          </a:solidFill>
                          <a:latin typeface="Arial" panose="020B0604020202020204" pitchFamily="34" charset="0"/>
                          <a:cs typeface="Arial" panose="020B0604020202020204" pitchFamily="34" charset="0"/>
                        </a:rPr>
                        <a:t>Risk Type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dirty="0" smtClean="0">
                          <a:solidFill>
                            <a:schemeClr val="tx1"/>
                          </a:solidFill>
                          <a:latin typeface="Arial" panose="020B0604020202020204" pitchFamily="34" charset="0"/>
                          <a:cs typeface="Arial" panose="020B0604020202020204" pitchFamily="34" charset="0"/>
                        </a:rPr>
                        <a:t>Metric</a:t>
                      </a:r>
                      <a:endParaRPr lang="en-US" sz="900" b="0" i="0" u="none" strike="noStrike"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PR" sz="900" b="0" i="0" u="none" strike="noStrike" kern="1200" dirty="0" smtClean="0">
                          <a:solidFill>
                            <a:schemeClr val="tx1"/>
                          </a:solidFill>
                          <a:effectLst/>
                          <a:latin typeface="Arial" panose="020B0604020202020204" pitchFamily="34" charset="0"/>
                          <a:ea typeface="+mn-ea"/>
                          <a:cs typeface="Arial" panose="020B0604020202020204" pitchFamily="34" charset="0"/>
                        </a:rPr>
                        <a:t>Jun-16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PR" sz="900" b="0" i="0" u="none" strike="noStrike" kern="1200" dirty="0" smtClean="0">
                          <a:solidFill>
                            <a:schemeClr val="tx1"/>
                          </a:solidFill>
                          <a:effectLst/>
                          <a:latin typeface="Arial" panose="020B0604020202020204" pitchFamily="34" charset="0"/>
                          <a:ea typeface="+mn-ea"/>
                          <a:cs typeface="Arial" panose="020B0604020202020204" pitchFamily="34" charset="0"/>
                        </a:rPr>
                        <a:t>May-16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PR" sz="900" b="0" i="0" u="none" strike="noStrike" kern="1200" dirty="0" smtClean="0">
                          <a:solidFill>
                            <a:schemeClr val="tx1"/>
                          </a:solidFill>
                          <a:effectLst/>
                          <a:latin typeface="Arial" panose="020B0604020202020204" pitchFamily="34" charset="0"/>
                          <a:ea typeface="+mn-ea"/>
                          <a:cs typeface="Arial" panose="020B0604020202020204" pitchFamily="34" charset="0"/>
                        </a:rPr>
                        <a:t>Apr-16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kern="1200" dirty="0" smtClean="0">
                          <a:solidFill>
                            <a:schemeClr val="tx1"/>
                          </a:solidFill>
                          <a:effectLst/>
                          <a:latin typeface="Arial" panose="020B0604020202020204" pitchFamily="34" charset="0"/>
                          <a:ea typeface="+mn-ea"/>
                          <a:cs typeface="Arial" panose="020B0604020202020204" pitchFamily="34" charset="0"/>
                        </a:rPr>
                        <a:t>Mar-16</a:t>
                      </a:r>
                      <a:endParaRPr lang="es-PR" sz="900" b="0" i="0" u="none" strike="noStrike" kern="1200" dirty="0" smtClean="0">
                        <a:solidFill>
                          <a:schemeClr val="tx1"/>
                        </a:solidFill>
                        <a:effectLst/>
                        <a:latin typeface="Arial" panose="020B0604020202020204" pitchFamily="34" charset="0"/>
                        <a:ea typeface="+mn-ea"/>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dirty="0" smtClean="0">
                          <a:solidFill>
                            <a:schemeClr val="tx1"/>
                          </a:solidFill>
                          <a:latin typeface="Arial" panose="020B0604020202020204" pitchFamily="34" charset="0"/>
                          <a:cs typeface="Arial" panose="020B0604020202020204" pitchFamily="34" charset="0"/>
                        </a:rPr>
                        <a:t>Amber</a:t>
                      </a:r>
                      <a:endParaRPr lang="en-US" sz="900" b="0" i="0" u="none" strike="noStrike"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fontAlgn="ctr"/>
                      <a:r>
                        <a:rPr lang="en-US" sz="900" b="0" i="0" u="none" strike="noStrike" dirty="0" smtClean="0">
                          <a:solidFill>
                            <a:schemeClr val="tx1"/>
                          </a:solidFill>
                          <a:latin typeface="Arial" panose="020B0604020202020204" pitchFamily="34" charset="0"/>
                          <a:cs typeface="Arial" panose="020B0604020202020204" pitchFamily="34" charset="0"/>
                        </a:rPr>
                        <a:t>Red</a:t>
                      </a:r>
                      <a:endParaRPr lang="en-US" sz="900" b="0" i="0" u="none" strike="noStrike"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CC"/>
                    </a:solidFill>
                  </a:tcPr>
                </a:tc>
                <a:tc>
                  <a:txBody>
                    <a:bodyPr/>
                    <a:lstStyle/>
                    <a:p>
                      <a:pPr algn="ctr" fontAlgn="b"/>
                      <a:r>
                        <a:rPr lang="en-US" sz="900" b="0" i="0" u="none" strike="noStrike" dirty="0" smtClean="0">
                          <a:solidFill>
                            <a:schemeClr val="tx1"/>
                          </a:solidFill>
                          <a:latin typeface="Arial" panose="020B0604020202020204" pitchFamily="34" charset="0"/>
                          <a:cs typeface="Arial" panose="020B0604020202020204" pitchFamily="34" charset="0"/>
                        </a:rPr>
                        <a:t>Remediation Status</a:t>
                      </a:r>
                      <a:endParaRPr lang="en-US" sz="900" b="0" i="0" u="none" strike="noStrike"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497429">
                <a:tc rowSpan="2">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1" kern="1200" dirty="0">
                          <a:solidFill>
                            <a:schemeClr val="tx1"/>
                          </a:solidFill>
                          <a:latin typeface="Arial" panose="020B0604020202020204" pitchFamily="34" charset="0"/>
                          <a:ea typeface="+mn-ea"/>
                          <a:cs typeface="Arial" panose="020B0604020202020204" pitchFamily="34" charset="0"/>
                        </a:rPr>
                        <a:t>Operational Risk</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900" b="0" kern="1200" dirty="0" smtClean="0">
                          <a:solidFill>
                            <a:schemeClr val="tx1"/>
                          </a:solidFill>
                          <a:latin typeface="Arial" panose="020B0604020202020204" pitchFamily="34" charset="0"/>
                          <a:ea typeface="+mn-ea"/>
                          <a:cs typeface="Arial" panose="020B0604020202020204" pitchFamily="34" charset="0"/>
                        </a:rPr>
                        <a:t>Employee Voluntary Attrition To Total Number Of Employees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kern="1200" dirty="0">
                          <a:solidFill>
                            <a:schemeClr val="tx1"/>
                          </a:solidFill>
                          <a:latin typeface="Arial" panose="020B0604020202020204" pitchFamily="34" charset="0"/>
                          <a:ea typeface="+mn-ea"/>
                          <a:cs typeface="Arial" panose="020B0604020202020204" pitchFamily="34" charset="0"/>
                        </a:rPr>
                        <a:t>8.3%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kern="1200" dirty="0">
                          <a:solidFill>
                            <a:schemeClr val="tx1"/>
                          </a:solidFill>
                          <a:latin typeface="Arial" panose="020B0604020202020204" pitchFamily="34" charset="0"/>
                          <a:ea typeface="+mn-ea"/>
                          <a:cs typeface="Arial" panose="020B0604020202020204" pitchFamily="34" charset="0"/>
                        </a:rPr>
                        <a:t>8.4%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kern="1200" dirty="0">
                          <a:solidFill>
                            <a:schemeClr val="tx1"/>
                          </a:solidFill>
                          <a:latin typeface="Arial" panose="020B0604020202020204" pitchFamily="34" charset="0"/>
                          <a:ea typeface="+mn-ea"/>
                          <a:cs typeface="Arial" panose="020B0604020202020204" pitchFamily="34" charset="0"/>
                        </a:rPr>
                        <a:t>8.4%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kern="1200" dirty="0">
                          <a:solidFill>
                            <a:schemeClr val="tx1"/>
                          </a:solidFill>
                          <a:latin typeface="Arial" panose="020B0604020202020204" pitchFamily="34" charset="0"/>
                          <a:ea typeface="+mn-ea"/>
                          <a:cs typeface="Arial" panose="020B0604020202020204" pitchFamily="34" charset="0"/>
                        </a:rPr>
                        <a:t>8.6%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kern="1200" dirty="0">
                          <a:solidFill>
                            <a:schemeClr val="tx1"/>
                          </a:solidFill>
                          <a:latin typeface="Arial" panose="020B0604020202020204" pitchFamily="34" charset="0"/>
                          <a:ea typeface="+mn-ea"/>
                          <a:cs typeface="Arial" panose="020B0604020202020204" pitchFamily="34" charset="0"/>
                        </a:rPr>
                        <a:t>≥7.0%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kern="1200" dirty="0">
                          <a:solidFill>
                            <a:schemeClr val="tx1"/>
                          </a:solidFill>
                          <a:latin typeface="Arial" panose="020B0604020202020204" pitchFamily="34" charset="0"/>
                          <a:ea typeface="+mn-ea"/>
                          <a:cs typeface="Arial" panose="020B0604020202020204" pitchFamily="34" charset="0"/>
                        </a:rPr>
                        <a:t>≥10.0%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ctr" latinLnBrk="0" hangingPunct="1">
                        <a:lnSpc>
                          <a:spcPct val="100000"/>
                        </a:lnSpc>
                        <a:spcBef>
                          <a:spcPts val="0"/>
                        </a:spcBef>
                        <a:spcAft>
                          <a:spcPts val="0"/>
                        </a:spcAft>
                        <a:buClrTx/>
                        <a:buSzTx/>
                        <a:buFontTx/>
                        <a:buNone/>
                        <a:tabLst/>
                        <a:defRPr/>
                      </a:pPr>
                      <a:endParaRPr lang="en-US" sz="1000" b="1" i="0" u="none" strike="noStrike" dirty="0" smtClean="0">
                        <a:solidFill>
                          <a:srgbClr val="FF0000"/>
                        </a:solidFill>
                        <a:effectLst/>
                        <a:latin typeface="Wingdings 3"/>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97429">
                <a:tc vMerge="1">
                  <a:txBody>
                    <a:bodyPr/>
                    <a:lstStyle/>
                    <a:p>
                      <a:pPr algn="ctr" fontAlgn="ctr"/>
                      <a:endParaRPr lang="en-US" sz="1000" b="0" i="0" u="none" strike="noStrike" dirty="0">
                        <a:solidFill>
                          <a:srgbClr val="0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900" b="0" kern="1200" dirty="0">
                          <a:solidFill>
                            <a:schemeClr val="tx1"/>
                          </a:solidFill>
                          <a:latin typeface="Arial" panose="020B0604020202020204" pitchFamily="34" charset="0"/>
                          <a:ea typeface="+mn-ea"/>
                          <a:cs typeface="Arial" panose="020B0604020202020204" pitchFamily="34" charset="0"/>
                        </a:rPr>
                        <a:t>Total percentage of unfilled positions from its current headcount (Including temporary employees)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kern="1200" dirty="0">
                          <a:solidFill>
                            <a:schemeClr val="tx1"/>
                          </a:solidFill>
                          <a:latin typeface="Arial" panose="020B0604020202020204" pitchFamily="34" charset="0"/>
                          <a:ea typeface="+mn-ea"/>
                          <a:cs typeface="Arial" panose="020B0604020202020204" pitchFamily="34" charset="0"/>
                        </a:rPr>
                        <a:t>5.77%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CC"/>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kern="1200" dirty="0">
                          <a:solidFill>
                            <a:schemeClr val="tx1"/>
                          </a:solidFill>
                          <a:latin typeface="Arial" panose="020B0604020202020204" pitchFamily="34" charset="0"/>
                          <a:ea typeface="+mn-ea"/>
                          <a:cs typeface="Arial" panose="020B0604020202020204" pitchFamily="34" charset="0"/>
                        </a:rPr>
                        <a:t>4.17%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kern="1200" dirty="0">
                          <a:solidFill>
                            <a:schemeClr val="tx1"/>
                          </a:solidFill>
                          <a:latin typeface="Arial" panose="020B0604020202020204" pitchFamily="34" charset="0"/>
                          <a:ea typeface="+mn-ea"/>
                          <a:cs typeface="Arial" panose="020B0604020202020204" pitchFamily="34" charset="0"/>
                        </a:rPr>
                        <a:t>6.01%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CC"/>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kern="1200" dirty="0">
                          <a:solidFill>
                            <a:schemeClr val="tx1"/>
                          </a:solidFill>
                          <a:latin typeface="Arial" panose="020B0604020202020204" pitchFamily="34" charset="0"/>
                          <a:ea typeface="+mn-ea"/>
                          <a:cs typeface="Arial" panose="020B0604020202020204" pitchFamily="34" charset="0"/>
                        </a:rPr>
                        <a:t>5.13%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CC"/>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kern="1200" dirty="0">
                          <a:solidFill>
                            <a:schemeClr val="tx1"/>
                          </a:solidFill>
                          <a:latin typeface="Arial" panose="020B0604020202020204" pitchFamily="34" charset="0"/>
                          <a:ea typeface="+mn-ea"/>
                          <a:cs typeface="Arial" panose="020B0604020202020204" pitchFamily="34" charset="0"/>
                        </a:rPr>
                        <a:t>≥3.00%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kern="1200" dirty="0">
                          <a:solidFill>
                            <a:schemeClr val="tx1"/>
                          </a:solidFill>
                          <a:latin typeface="Arial" panose="020B0604020202020204" pitchFamily="34" charset="0"/>
                          <a:ea typeface="+mn-ea"/>
                          <a:cs typeface="Arial" panose="020B0604020202020204" pitchFamily="34" charset="0"/>
                        </a:rPr>
                        <a:t>≥5.10%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ctr" latinLnBrk="0" hangingPunct="1">
                        <a:lnSpc>
                          <a:spcPct val="100000"/>
                        </a:lnSpc>
                        <a:spcBef>
                          <a:spcPts val="0"/>
                        </a:spcBef>
                        <a:spcAft>
                          <a:spcPts val="0"/>
                        </a:spcAft>
                        <a:buClrTx/>
                        <a:buSzTx/>
                        <a:buFontTx/>
                        <a:buNone/>
                        <a:tabLst/>
                        <a:defRPr/>
                      </a:pPr>
                      <a:endParaRPr lang="en-US" sz="1000" b="1" i="0" u="none" strike="noStrike" dirty="0" smtClean="0">
                        <a:solidFill>
                          <a:srgbClr val="FF0000"/>
                        </a:solidFill>
                        <a:effectLst/>
                        <a:latin typeface="Wingdings 3"/>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1426113210"/>
              </p:ext>
            </p:extLst>
          </p:nvPr>
        </p:nvGraphicFramePr>
        <p:xfrm>
          <a:off x="7166294" y="2238375"/>
          <a:ext cx="1749106" cy="304800"/>
        </p:xfrm>
        <a:graphic>
          <a:graphicData uri="http://schemas.openxmlformats.org/drawingml/2006/table">
            <a:tbl>
              <a:tblPr firstRow="1" bandRow="1">
                <a:tableStyleId>{5C22544A-7EE6-4342-B048-85BDC9FD1C3A}</a:tableStyleId>
              </a:tblPr>
              <a:tblGrid>
                <a:gridCol w="1749106"/>
              </a:tblGrid>
              <a:tr h="304800">
                <a:tc>
                  <a:txBody>
                    <a:bodyPr/>
                    <a:lstStyle/>
                    <a:p>
                      <a:r>
                        <a:rPr lang="en-US" sz="1000" b="0" dirty="0" smtClean="0">
                          <a:solidFill>
                            <a:schemeClr val="tx1"/>
                          </a:solidFill>
                          <a:latin typeface="Arial" panose="020B0604020202020204" pitchFamily="34" charset="0"/>
                          <a:cs typeface="Arial" panose="020B0604020202020204" pitchFamily="34" charset="0"/>
                        </a:rPr>
                        <a:t>Historical</a:t>
                      </a:r>
                      <a:r>
                        <a:rPr lang="en-US" sz="1000" b="0" baseline="0" dirty="0" smtClean="0">
                          <a:solidFill>
                            <a:schemeClr val="tx1"/>
                          </a:solidFill>
                          <a:latin typeface="Arial" panose="020B0604020202020204" pitchFamily="34" charset="0"/>
                          <a:cs typeface="Arial" panose="020B0604020202020204" pitchFamily="34" charset="0"/>
                        </a:rPr>
                        <a:t> Trend (12m):</a:t>
                      </a:r>
                      <a:endParaRPr lang="es-PR" sz="1000" b="0" dirty="0">
                        <a:solidFill>
                          <a:schemeClr val="tx1"/>
                        </a:solidFill>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1843718028"/>
              </p:ext>
            </p:extLst>
          </p:nvPr>
        </p:nvGraphicFramePr>
        <p:xfrm>
          <a:off x="304800" y="2286000"/>
          <a:ext cx="2867025" cy="857250"/>
        </p:xfrm>
        <a:graphic>
          <a:graphicData uri="http://schemas.openxmlformats.org/presentationml/2006/ole">
            <mc:AlternateContent xmlns:mc="http://schemas.openxmlformats.org/markup-compatibility/2006">
              <mc:Choice xmlns:v="urn:schemas-microsoft-com:vml" Requires="v">
                <p:oleObj spid="_x0000_s95486" name="Worksheet" r:id="rId7" imgW="2866910" imgH="857309" progId="Excel.Sheet.12">
                  <p:embed/>
                </p:oleObj>
              </mc:Choice>
              <mc:Fallback>
                <p:oleObj name="Worksheet" r:id="rId7" imgW="2866910" imgH="857309" progId="Excel.Sheet.12">
                  <p:embed/>
                  <p:pic>
                    <p:nvPicPr>
                      <p:cNvPr id="0" name=""/>
                      <p:cNvPicPr/>
                      <p:nvPr/>
                    </p:nvPicPr>
                    <p:blipFill>
                      <a:blip r:embed="rId8"/>
                      <a:stretch>
                        <a:fillRect/>
                      </a:stretch>
                    </p:blipFill>
                    <p:spPr>
                      <a:xfrm>
                        <a:off x="304800" y="2286000"/>
                        <a:ext cx="2867025" cy="85725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153234032"/>
              </p:ext>
            </p:extLst>
          </p:nvPr>
        </p:nvGraphicFramePr>
        <p:xfrm>
          <a:off x="3429000" y="2286000"/>
          <a:ext cx="3143250" cy="857250"/>
        </p:xfrm>
        <a:graphic>
          <a:graphicData uri="http://schemas.openxmlformats.org/presentationml/2006/ole">
            <mc:AlternateContent xmlns:mc="http://schemas.openxmlformats.org/markup-compatibility/2006">
              <mc:Choice xmlns:v="urn:schemas-microsoft-com:vml" Requires="v">
                <p:oleObj spid="_x0000_s95487" name="Worksheet" r:id="rId10" imgW="3143307" imgH="857309" progId="Excel.Sheet.12">
                  <p:embed/>
                </p:oleObj>
              </mc:Choice>
              <mc:Fallback>
                <p:oleObj name="Worksheet" r:id="rId10" imgW="3143307" imgH="857309" progId="Excel.Sheet.12">
                  <p:embed/>
                  <p:pic>
                    <p:nvPicPr>
                      <p:cNvPr id="0" name=""/>
                      <p:cNvPicPr>
                        <a:picLocks noChangeAspect="1" noChangeArrowheads="1"/>
                      </p:cNvPicPr>
                      <p:nvPr/>
                    </p:nvPicPr>
                    <p:blipFill>
                      <a:blip r:embed="rId11"/>
                      <a:srcRect/>
                      <a:stretch>
                        <a:fillRect/>
                      </a:stretch>
                    </p:blipFill>
                    <p:spPr bwMode="auto">
                      <a:xfrm>
                        <a:off x="3429000" y="2286000"/>
                        <a:ext cx="314325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7" name="Freeform 9"/>
          <p:cNvSpPr>
            <a:spLocks/>
          </p:cNvSpPr>
          <p:nvPr/>
        </p:nvSpPr>
        <p:spPr bwMode="gray">
          <a:xfrm flipV="1">
            <a:off x="8681975" y="2362200"/>
            <a:ext cx="115817" cy="143572"/>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a:scene3d>
            <a:camera prst="orthographicFront">
              <a:rot lat="0" lon="0" rev="5400000"/>
            </a:camera>
            <a:lightRig rig="threePt"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srgbClr val="000000"/>
              </a:solidFill>
              <a:effectLst/>
              <a:uLnTx/>
              <a:uFillTx/>
            </a:endParaRPr>
          </a:p>
        </p:txBody>
      </p:sp>
      <p:sp>
        <p:nvSpPr>
          <p:cNvPr id="37" name="13 O"/>
          <p:cNvSpPr/>
          <p:nvPr/>
        </p:nvSpPr>
        <p:spPr>
          <a:xfrm>
            <a:off x="8458200" y="1152894"/>
            <a:ext cx="143783" cy="142506"/>
          </a:xfrm>
          <a:prstGeom prst="flowChartOr">
            <a:avLst/>
          </a:prstGeom>
          <a:solidFill>
            <a:srgbClr val="FFC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grpSp>
        <p:nvGrpSpPr>
          <p:cNvPr id="41" name="Group 40"/>
          <p:cNvGrpSpPr/>
          <p:nvPr/>
        </p:nvGrpSpPr>
        <p:grpSpPr>
          <a:xfrm>
            <a:off x="254000" y="248488"/>
            <a:ext cx="8890000" cy="461665"/>
            <a:chOff x="254000" y="248488"/>
            <a:chExt cx="8890000" cy="461665"/>
          </a:xfrm>
        </p:grpSpPr>
        <p:sp>
          <p:nvSpPr>
            <p:cNvPr id="42" name="TextBox 41"/>
            <p:cNvSpPr txBox="1"/>
            <p:nvPr/>
          </p:nvSpPr>
          <p:spPr>
            <a:xfrm>
              <a:off x="254000" y="248488"/>
              <a:ext cx="8890000" cy="461665"/>
            </a:xfrm>
            <a:prstGeom prst="rect">
              <a:avLst/>
            </a:prstGeom>
            <a:noFill/>
          </p:spPr>
          <p:txBody>
            <a:bodyPr wrap="square" rtlCol="0">
              <a:spAutoFit/>
            </a:bodyPr>
            <a:lstStyle/>
            <a:p>
              <a:r>
                <a:rPr lang="en-US" b="1" dirty="0" smtClean="0"/>
                <a:t>4. RSC Trigger / Limit Breach Description &amp; Action Plan</a:t>
              </a:r>
              <a:endParaRPr lang="en-US" b="1" dirty="0"/>
            </a:p>
          </p:txBody>
        </p:sp>
        <p:pic>
          <p:nvPicPr>
            <p:cNvPr id="43"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1787" y="646792"/>
              <a:ext cx="8461375"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9" name="13 O"/>
          <p:cNvSpPr/>
          <p:nvPr/>
        </p:nvSpPr>
        <p:spPr>
          <a:xfrm>
            <a:off x="8458200" y="1600200"/>
            <a:ext cx="143783" cy="142506"/>
          </a:xfrm>
          <a:prstGeom prst="flowChartOr">
            <a:avLst/>
          </a:prstGeom>
          <a:solidFill>
            <a:srgbClr val="FFC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grpSp>
        <p:nvGrpSpPr>
          <p:cNvPr id="44" name="Group 43"/>
          <p:cNvGrpSpPr/>
          <p:nvPr/>
        </p:nvGrpSpPr>
        <p:grpSpPr>
          <a:xfrm>
            <a:off x="7155298" y="2009775"/>
            <a:ext cx="1912502" cy="230832"/>
            <a:chOff x="2982612" y="2667000"/>
            <a:chExt cx="1676033" cy="192641"/>
          </a:xfrm>
        </p:grpSpPr>
        <p:grpSp>
          <p:nvGrpSpPr>
            <p:cNvPr id="45" name="Group 44"/>
            <p:cNvGrpSpPr/>
            <p:nvPr/>
          </p:nvGrpSpPr>
          <p:grpSpPr>
            <a:xfrm>
              <a:off x="2982612" y="2667000"/>
              <a:ext cx="1023090" cy="192641"/>
              <a:chOff x="2982612" y="2667000"/>
              <a:chExt cx="1023090" cy="192641"/>
            </a:xfrm>
          </p:grpSpPr>
          <p:sp>
            <p:nvSpPr>
              <p:cNvPr id="49" name="TextBox 48"/>
              <p:cNvSpPr txBox="1"/>
              <p:nvPr/>
            </p:nvSpPr>
            <p:spPr>
              <a:xfrm>
                <a:off x="2982612" y="2667000"/>
                <a:ext cx="1023090" cy="192641"/>
              </a:xfrm>
              <a:prstGeom prst="rect">
                <a:avLst/>
              </a:prstGeom>
              <a:noFill/>
            </p:spPr>
            <p:txBody>
              <a:bodyPr wrap="square" rtlCol="0">
                <a:spAutoFit/>
              </a:bodyPr>
              <a:lstStyle/>
              <a:p>
                <a:r>
                  <a:rPr lang="en-US" sz="900" dirty="0" smtClean="0"/>
                  <a:t>         Attrition</a:t>
                </a:r>
                <a:endParaRPr lang="en-US" sz="900" dirty="0"/>
              </a:p>
            </p:txBody>
          </p:sp>
          <p:cxnSp>
            <p:nvCxnSpPr>
              <p:cNvPr id="50" name="Straight Connector 49"/>
              <p:cNvCxnSpPr/>
              <p:nvPr/>
            </p:nvCxnSpPr>
            <p:spPr>
              <a:xfrm>
                <a:off x="2992248" y="2782416"/>
                <a:ext cx="277741" cy="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3635555" y="2667000"/>
              <a:ext cx="1023090" cy="192641"/>
              <a:chOff x="2982612" y="2667000"/>
              <a:chExt cx="1023090" cy="192641"/>
            </a:xfrm>
          </p:grpSpPr>
          <p:sp>
            <p:nvSpPr>
              <p:cNvPr id="47" name="TextBox 46"/>
              <p:cNvSpPr txBox="1"/>
              <p:nvPr/>
            </p:nvSpPr>
            <p:spPr>
              <a:xfrm>
                <a:off x="2982612" y="2667000"/>
                <a:ext cx="1023090" cy="192641"/>
              </a:xfrm>
              <a:prstGeom prst="rect">
                <a:avLst/>
              </a:prstGeom>
              <a:noFill/>
            </p:spPr>
            <p:txBody>
              <a:bodyPr wrap="square" rtlCol="0">
                <a:spAutoFit/>
              </a:bodyPr>
              <a:lstStyle/>
              <a:p>
                <a:r>
                  <a:rPr lang="en-US" sz="900" dirty="0" smtClean="0"/>
                  <a:t>            Unfilled</a:t>
                </a:r>
                <a:endParaRPr lang="en-US" sz="900" dirty="0"/>
              </a:p>
            </p:txBody>
          </p:sp>
          <p:cxnSp>
            <p:nvCxnSpPr>
              <p:cNvPr id="48" name="Straight Connector 47"/>
              <p:cNvCxnSpPr/>
              <p:nvPr/>
            </p:nvCxnSpPr>
            <p:spPr>
              <a:xfrm>
                <a:off x="3048000" y="2782416"/>
                <a:ext cx="27774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grpSp>
      <p:grpSp>
        <p:nvGrpSpPr>
          <p:cNvPr id="51" name="Group 50"/>
          <p:cNvGrpSpPr/>
          <p:nvPr/>
        </p:nvGrpSpPr>
        <p:grpSpPr>
          <a:xfrm>
            <a:off x="2773911" y="6567488"/>
            <a:ext cx="2993191" cy="157794"/>
            <a:chOff x="1104530" y="6567488"/>
            <a:chExt cx="2993191" cy="157794"/>
          </a:xfrm>
        </p:grpSpPr>
        <p:grpSp>
          <p:nvGrpSpPr>
            <p:cNvPr id="52" name="Group 51"/>
            <p:cNvGrpSpPr/>
            <p:nvPr/>
          </p:nvGrpSpPr>
          <p:grpSpPr>
            <a:xfrm>
              <a:off x="1671605" y="6567488"/>
              <a:ext cx="2426116" cy="157794"/>
              <a:chOff x="3239817" y="5985486"/>
              <a:chExt cx="2426116" cy="157794"/>
            </a:xfrm>
          </p:grpSpPr>
          <p:sp>
            <p:nvSpPr>
              <p:cNvPr id="54" name="80 CuadroTexto"/>
              <p:cNvSpPr txBox="1"/>
              <p:nvPr/>
            </p:nvSpPr>
            <p:spPr bwMode="gray">
              <a:xfrm>
                <a:off x="3420867" y="5985487"/>
                <a:ext cx="839704"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Improving</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55" name="80 CuadroTexto"/>
              <p:cNvSpPr txBox="1"/>
              <p:nvPr/>
            </p:nvSpPr>
            <p:spPr bwMode="gray">
              <a:xfrm>
                <a:off x="4297311" y="5985486"/>
                <a:ext cx="928501"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Stable</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56" name="80 CuadroTexto"/>
              <p:cNvSpPr txBox="1"/>
              <p:nvPr/>
            </p:nvSpPr>
            <p:spPr bwMode="gray">
              <a:xfrm>
                <a:off x="4940694" y="5985486"/>
                <a:ext cx="725239"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Worsening</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57" name="Freeform 9"/>
              <p:cNvSpPr>
                <a:spLocks/>
              </p:cNvSpPr>
              <p:nvPr/>
            </p:nvSpPr>
            <p:spPr bwMode="gray">
              <a:xfrm rot="10800000" flipV="1">
                <a:off x="3239817" y="5999709"/>
                <a:ext cx="114858" cy="143571"/>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58" name="Freeform 9"/>
              <p:cNvSpPr>
                <a:spLocks/>
              </p:cNvSpPr>
              <p:nvPr/>
            </p:nvSpPr>
            <p:spPr bwMode="gray">
              <a:xfrm rot="16200000" flipV="1">
                <a:off x="4079021" y="5999709"/>
                <a:ext cx="126344" cy="143571"/>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59" name="Freeform 9"/>
              <p:cNvSpPr>
                <a:spLocks/>
              </p:cNvSpPr>
              <p:nvPr/>
            </p:nvSpPr>
            <p:spPr bwMode="gray">
              <a:xfrm flipV="1">
                <a:off x="4778136" y="5999708"/>
                <a:ext cx="115817" cy="143572"/>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53" name="80 CuadroTexto"/>
            <p:cNvSpPr txBox="1"/>
            <p:nvPr/>
          </p:nvSpPr>
          <p:spPr bwMode="gray">
            <a:xfrm>
              <a:off x="1104530" y="6567489"/>
              <a:ext cx="53451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a:defRPr/>
              </a:pPr>
              <a:r>
                <a:rPr lang="en-GB" sz="1000" kern="0" dirty="0" smtClean="0">
                  <a:solidFill>
                    <a:srgbClr val="000000"/>
                  </a:solidFill>
                  <a:latin typeface="Arial" panose="020B0604020202020204" pitchFamily="34" charset="0"/>
                  <a:ea typeface="Tahoma" panose="020B0604030504040204" pitchFamily="34" charset="0"/>
                </a:rPr>
                <a:t>Trend:</a:t>
              </a:r>
              <a:endParaRPr lang="en-GB" sz="1000" kern="0" dirty="0">
                <a:solidFill>
                  <a:srgbClr val="000000"/>
                </a:solidFill>
                <a:latin typeface="Arial" panose="020B0604020202020204" pitchFamily="34" charset="0"/>
                <a:ea typeface="Tahoma" panose="020B0604030504040204" pitchFamily="34" charset="0"/>
              </a:endParaRPr>
            </a:p>
          </p:txBody>
        </p:sp>
      </p:grpSp>
      <p:grpSp>
        <p:nvGrpSpPr>
          <p:cNvPr id="60" name="Group 59"/>
          <p:cNvGrpSpPr/>
          <p:nvPr/>
        </p:nvGrpSpPr>
        <p:grpSpPr>
          <a:xfrm>
            <a:off x="1974181" y="6324600"/>
            <a:ext cx="4864290" cy="165416"/>
            <a:chOff x="304800" y="6324600"/>
            <a:chExt cx="4864290" cy="165416"/>
          </a:xfrm>
        </p:grpSpPr>
        <p:grpSp>
          <p:nvGrpSpPr>
            <p:cNvPr id="61" name="122 Grupo"/>
            <p:cNvGrpSpPr/>
            <p:nvPr/>
          </p:nvGrpSpPr>
          <p:grpSpPr>
            <a:xfrm>
              <a:off x="304800" y="6334125"/>
              <a:ext cx="2886494" cy="153888"/>
              <a:chOff x="-1429262" y="6251781"/>
              <a:chExt cx="2886494" cy="153888"/>
            </a:xfrm>
          </p:grpSpPr>
          <p:sp>
            <p:nvSpPr>
              <p:cNvPr id="67" name="80 CuadroTexto"/>
              <p:cNvSpPr txBox="1"/>
              <p:nvPr/>
            </p:nvSpPr>
            <p:spPr bwMode="gray">
              <a:xfrm>
                <a:off x="96603" y="6251781"/>
                <a:ext cx="61800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Complete</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68" name="80 CuadroTexto"/>
              <p:cNvSpPr txBox="1"/>
              <p:nvPr/>
            </p:nvSpPr>
            <p:spPr bwMode="gray">
              <a:xfrm>
                <a:off x="-1429262" y="6251781"/>
                <a:ext cx="127672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Remediation Status:</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69" name="80 CuadroTexto"/>
              <p:cNvSpPr txBox="1"/>
              <p:nvPr/>
            </p:nvSpPr>
            <p:spPr bwMode="gray">
              <a:xfrm>
                <a:off x="936342" y="6251781"/>
                <a:ext cx="52089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On-track</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70" name="2 O"/>
              <p:cNvSpPr/>
              <p:nvPr/>
            </p:nvSpPr>
            <p:spPr>
              <a:xfrm>
                <a:off x="-95022" y="6257231"/>
                <a:ext cx="144000" cy="144000"/>
              </a:xfrm>
              <a:prstGeom prst="flowChartOr">
                <a:avLst/>
              </a:prstGeom>
              <a:solidFill>
                <a:srgbClr val="031FE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71" name="13 O"/>
              <p:cNvSpPr/>
              <p:nvPr/>
            </p:nvSpPr>
            <p:spPr>
              <a:xfrm>
                <a:off x="762521" y="6257231"/>
                <a:ext cx="146304" cy="142506"/>
              </a:xfrm>
              <a:prstGeom prst="flowChartOr">
                <a:avLst/>
              </a:prstGeom>
              <a:solidFill>
                <a:srgbClr val="00B05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62" name="80 CuadroTexto"/>
            <p:cNvSpPr txBox="1"/>
            <p:nvPr/>
          </p:nvSpPr>
          <p:spPr bwMode="gray">
            <a:xfrm>
              <a:off x="3394301" y="6334125"/>
              <a:ext cx="52089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a:defRPr/>
              </a:pPr>
              <a:r>
                <a:rPr lang="en-GB" sz="1000" kern="0" dirty="0" smtClean="0">
                  <a:solidFill>
                    <a:srgbClr val="000000"/>
                  </a:solidFill>
                  <a:latin typeface="Arial" panose="020B0604020202020204" pitchFamily="34" charset="0"/>
                  <a:ea typeface="Tahoma" panose="020B0604030504040204" pitchFamily="34" charset="0"/>
                </a:rPr>
                <a:t>Delayed</a:t>
              </a:r>
              <a:endParaRPr lang="en-GB" sz="1000" kern="0" dirty="0">
                <a:solidFill>
                  <a:srgbClr val="000000"/>
                </a:solidFill>
                <a:latin typeface="Arial" panose="020B0604020202020204" pitchFamily="34" charset="0"/>
                <a:ea typeface="Tahoma" panose="020B0604030504040204" pitchFamily="34" charset="0"/>
              </a:endParaRPr>
            </a:p>
          </p:txBody>
        </p:sp>
        <p:sp>
          <p:nvSpPr>
            <p:cNvPr id="63" name="13 O"/>
            <p:cNvSpPr/>
            <p:nvPr/>
          </p:nvSpPr>
          <p:spPr>
            <a:xfrm>
              <a:off x="3201140" y="6347510"/>
              <a:ext cx="143783" cy="142506"/>
            </a:xfrm>
            <a:prstGeom prst="flowChartOr">
              <a:avLst/>
            </a:prstGeom>
            <a:solidFill>
              <a:srgbClr val="FFC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64" name="80 CuadroTexto"/>
            <p:cNvSpPr txBox="1"/>
            <p:nvPr/>
          </p:nvSpPr>
          <p:spPr bwMode="gray">
            <a:xfrm>
              <a:off x="4147100" y="6334125"/>
              <a:ext cx="52089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a:defRPr/>
              </a:pPr>
              <a:r>
                <a:rPr lang="en-GB" sz="1000" kern="0" dirty="0" smtClean="0">
                  <a:solidFill>
                    <a:srgbClr val="000000"/>
                  </a:solidFill>
                  <a:latin typeface="Arial" panose="020B0604020202020204" pitchFamily="34" charset="0"/>
                  <a:ea typeface="Tahoma" panose="020B0604030504040204" pitchFamily="34" charset="0"/>
                </a:rPr>
                <a:t>At Risk</a:t>
              </a:r>
              <a:endParaRPr lang="en-GB" sz="1000" kern="0" dirty="0">
                <a:solidFill>
                  <a:srgbClr val="000000"/>
                </a:solidFill>
                <a:latin typeface="Arial" panose="020B0604020202020204" pitchFamily="34" charset="0"/>
                <a:ea typeface="Tahoma" panose="020B0604030504040204" pitchFamily="34" charset="0"/>
              </a:endParaRPr>
            </a:p>
          </p:txBody>
        </p:sp>
        <p:sp>
          <p:nvSpPr>
            <p:cNvPr id="65" name="13 O"/>
            <p:cNvSpPr/>
            <p:nvPr/>
          </p:nvSpPr>
          <p:spPr>
            <a:xfrm>
              <a:off x="3953939" y="6347510"/>
              <a:ext cx="143783" cy="142506"/>
            </a:xfrm>
            <a:prstGeom prst="flowChartOr">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66" name="80 CuadroTexto"/>
            <p:cNvSpPr txBox="1"/>
            <p:nvPr/>
          </p:nvSpPr>
          <p:spPr bwMode="gray">
            <a:xfrm>
              <a:off x="4648200" y="6324600"/>
              <a:ext cx="52089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a:defRPr/>
              </a:pPr>
              <a:r>
                <a:rPr lang="en-GB" sz="1000" kern="0" dirty="0">
                  <a:solidFill>
                    <a:srgbClr val="000000"/>
                  </a:solidFill>
                  <a:latin typeface="Arial" panose="020B0604020202020204" pitchFamily="34" charset="0"/>
                  <a:ea typeface="Tahoma" panose="020B0604030504040204" pitchFamily="34" charset="0"/>
                </a:rPr>
                <a:t> </a:t>
              </a:r>
              <a:r>
                <a:rPr lang="en-GB" sz="1000" b="1" kern="0" dirty="0" smtClean="0">
                  <a:solidFill>
                    <a:srgbClr val="000000"/>
                  </a:solidFill>
                  <a:latin typeface="Arial" panose="020B0604020202020204" pitchFamily="34" charset="0"/>
                  <a:ea typeface="Tahoma" panose="020B0604030504040204" pitchFamily="34" charset="0"/>
                </a:rPr>
                <a:t>N/A</a:t>
              </a:r>
              <a:endParaRPr lang="en-GB" sz="1000" b="1" kern="0" dirty="0">
                <a:solidFill>
                  <a:srgbClr val="000000"/>
                </a:solidFill>
                <a:latin typeface="Arial" panose="020B0604020202020204" pitchFamily="34" charset="0"/>
                <a:ea typeface="Tahoma" panose="020B0604030504040204" pitchFamily="34" charset="0"/>
              </a:endParaRPr>
            </a:p>
          </p:txBody>
        </p:sp>
      </p:grpSp>
    </p:spTree>
    <p:extLst>
      <p:ext uri="{BB962C8B-B14F-4D97-AF65-F5344CB8AC3E}">
        <p14:creationId xmlns:p14="http://schemas.microsoft.com/office/powerpoint/2010/main" val="1966861627"/>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5 Marcador de número de diapositiva"/>
          <p:cNvSpPr>
            <a:spLocks noGrp="1"/>
          </p:cNvSpPr>
          <p:nvPr>
            <p:ph type="sldNum" sz="quarter" idx="10"/>
          </p:nvPr>
        </p:nvSpPr>
        <p:spPr>
          <a:xfrm>
            <a:off x="0" y="6375400"/>
            <a:ext cx="436563" cy="482600"/>
          </a:xfrm>
          <a:prstGeom prst="rect">
            <a:avLst/>
          </a:prstGeom>
        </p:spPr>
        <p:txBody>
          <a:bodyPr/>
          <a:lstStyle>
            <a:lvl1pPr algn="l">
              <a:defRPr sz="1050">
                <a:solidFill>
                  <a:schemeClr val="bg1"/>
                </a:solidFill>
              </a:defRPr>
            </a:lvl1pPr>
          </a:lstStyle>
          <a:p>
            <a:pPr>
              <a:defRPr/>
            </a:pPr>
            <a:fld id="{106BA978-0AD2-4251-852D-59FEEE1C7C09}" type="slidenum">
              <a:rPr lang="en-US" smtClean="0">
                <a:solidFill>
                  <a:prstClr val="white"/>
                </a:solidFill>
              </a:rPr>
              <a:pPr>
                <a:defRPr/>
              </a:pPr>
              <a:t>31</a:t>
            </a:fld>
            <a:endParaRPr lang="en-US" dirty="0">
              <a:solidFill>
                <a:prstClr val="white"/>
              </a:solidFill>
            </a:endParaRPr>
          </a:p>
        </p:txBody>
      </p:sp>
      <p:sp>
        <p:nvSpPr>
          <p:cNvPr id="40" name="Slide Number Placeholder 3"/>
          <p:cNvSpPr txBox="1">
            <a:spLocks/>
          </p:cNvSpPr>
          <p:nvPr/>
        </p:nvSpPr>
        <p:spPr>
          <a:xfrm>
            <a:off x="8149015" y="99783"/>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31</a:t>
            </a:fld>
            <a:endParaRPr lang="es-ES_tradnl" sz="1200" b="1" dirty="0">
              <a:solidFill>
                <a:srgbClr val="FF0000"/>
              </a:solidFill>
              <a:latin typeface="Arial"/>
              <a:cs typeface="Arial"/>
            </a:endParaRPr>
          </a:p>
        </p:txBody>
      </p:sp>
      <p:sp>
        <p:nvSpPr>
          <p:cNvPr id="29" name="Rounded Rectangle 28"/>
          <p:cNvSpPr/>
          <p:nvPr/>
        </p:nvSpPr>
        <p:spPr>
          <a:xfrm>
            <a:off x="331785" y="685800"/>
            <a:ext cx="8586703" cy="1097280"/>
          </a:xfrm>
          <a:prstGeom prst="round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1" indent="-285750" algn="just" eaLnBrk="0" fontAlgn="base" hangingPunct="0">
              <a:spcBef>
                <a:spcPct val="0"/>
              </a:spcBef>
              <a:spcAft>
                <a:spcPts val="300"/>
              </a:spcAft>
              <a:buClr>
                <a:srgbClr val="E10819"/>
              </a:buClr>
              <a:buSzPct val="100000"/>
              <a:defRPr/>
            </a:pPr>
            <a:r>
              <a:rPr lang="en-US" sz="1200" b="1" dirty="0" smtClean="0">
                <a:solidFill>
                  <a:prstClr val="black"/>
                </a:solidFill>
                <a:latin typeface="Arial" panose="020B0604020202020204" pitchFamily="34" charset="0"/>
                <a:cs typeface="Arial" panose="020B0604020202020204" pitchFamily="34" charset="0"/>
              </a:rPr>
              <a:t>Issues Identified in the Action Plan:</a:t>
            </a:r>
            <a:r>
              <a:rPr lang="en-US" sz="1200" dirty="0" smtClean="0">
                <a:solidFill>
                  <a:prstClr val="black"/>
                </a:solidFill>
                <a:latin typeface="Arial" panose="020B0604020202020204" pitchFamily="34" charset="0"/>
                <a:cs typeface="Arial" panose="020B0604020202020204" pitchFamily="34" charset="0"/>
              </a:rPr>
              <a:t> </a:t>
            </a:r>
            <a:endParaRPr lang="en-US" sz="1200" dirty="0">
              <a:solidFill>
                <a:prstClr val="black"/>
              </a:solidFill>
              <a:latin typeface="Arial" panose="020B0604020202020204" pitchFamily="34" charset="0"/>
              <a:cs typeface="Arial" panose="020B0604020202020204" pitchFamily="34" charset="0"/>
            </a:endParaRPr>
          </a:p>
          <a:p>
            <a:pPr marL="285750" lvl="1" indent="-228600" fontAlgn="auto">
              <a:spcBef>
                <a:spcPts val="0"/>
              </a:spcBef>
              <a:spcAft>
                <a:spcPts val="300"/>
              </a:spcAft>
              <a:buClr>
                <a:srgbClr val="E10819"/>
              </a:buClr>
              <a:buSzPct val="100000"/>
              <a:buBlip>
                <a:blip r:embed="rId3"/>
              </a:buBlip>
              <a:tabLst>
                <a:tab pos="914400" algn="l"/>
              </a:tabLst>
              <a:defRPr/>
            </a:pPr>
            <a:r>
              <a:rPr lang="en-US" sz="1200" dirty="0" smtClean="0">
                <a:solidFill>
                  <a:prstClr val="black"/>
                </a:solidFill>
                <a:latin typeface="Arial" panose="020B0604020202020204" pitchFamily="34" charset="0"/>
                <a:cs typeface="Arial" panose="020B0604020202020204" pitchFamily="34" charset="0"/>
              </a:rPr>
              <a:t>Key milestones timeframe - None</a:t>
            </a:r>
          </a:p>
          <a:p>
            <a:pPr marL="285750" lvl="1" indent="-228600" fontAlgn="auto">
              <a:spcBef>
                <a:spcPts val="0"/>
              </a:spcBef>
              <a:spcAft>
                <a:spcPts val="300"/>
              </a:spcAft>
              <a:buClr>
                <a:srgbClr val="E10819"/>
              </a:buClr>
              <a:buSzPct val="100000"/>
              <a:buBlip>
                <a:blip r:embed="rId3"/>
              </a:buBlip>
              <a:tabLst>
                <a:tab pos="914400" algn="l"/>
              </a:tabLst>
              <a:defRPr/>
            </a:pPr>
            <a:r>
              <a:rPr lang="en-US" sz="1200" dirty="0" smtClean="0">
                <a:solidFill>
                  <a:prstClr val="black"/>
                </a:solidFill>
                <a:latin typeface="Arial" panose="020B0604020202020204" pitchFamily="34" charset="0"/>
                <a:cs typeface="Arial" panose="020B0604020202020204" pitchFamily="34" charset="0"/>
              </a:rPr>
              <a:t>Resources required to implement plan - None</a:t>
            </a:r>
          </a:p>
          <a:p>
            <a:pPr marL="285750" lvl="1" indent="-228600">
              <a:spcAft>
                <a:spcPts val="300"/>
              </a:spcAft>
              <a:buClr>
                <a:srgbClr val="E10819"/>
              </a:buClr>
              <a:buSzPct val="100000"/>
              <a:buBlip>
                <a:blip r:embed="rId3"/>
              </a:buBlip>
              <a:tabLst>
                <a:tab pos="914400" algn="l"/>
              </a:tabLst>
              <a:defRPr/>
            </a:pPr>
            <a:r>
              <a:rPr lang="en-US" sz="1200" dirty="0">
                <a:solidFill>
                  <a:schemeClr val="tx1"/>
                </a:solidFill>
                <a:latin typeface="Arial" panose="020B0604020202020204" pitchFamily="34" charset="0"/>
                <a:cs typeface="Arial" panose="020B0604020202020204" pitchFamily="34" charset="0"/>
              </a:rPr>
              <a:t>Recommended review plan for ERMC, RC, and </a:t>
            </a:r>
            <a:r>
              <a:rPr lang="en-US" sz="1200" dirty="0" smtClean="0">
                <a:solidFill>
                  <a:schemeClr val="tx1"/>
                </a:solidFill>
                <a:latin typeface="Arial" panose="020B0604020202020204" pitchFamily="34" charset="0"/>
                <a:cs typeface="Arial" panose="020B0604020202020204" pitchFamily="34" charset="0"/>
              </a:rPr>
              <a:t>Board – Monitoring at ERMC</a:t>
            </a:r>
            <a:endParaRPr lang="en-US" sz="1200" dirty="0">
              <a:solidFill>
                <a:schemeClr val="tx1"/>
              </a:solidFill>
              <a:latin typeface="Arial" panose="020B0604020202020204" pitchFamily="34" charset="0"/>
              <a:cs typeface="Arial" panose="020B0604020202020204" pitchFamily="34" charset="0"/>
            </a:endParaRPr>
          </a:p>
          <a:p>
            <a:pPr marL="285750" lvl="1" indent="-228600" fontAlgn="auto">
              <a:spcBef>
                <a:spcPts val="0"/>
              </a:spcBef>
              <a:spcAft>
                <a:spcPts val="300"/>
              </a:spcAft>
              <a:buClr>
                <a:srgbClr val="E10819"/>
              </a:buClr>
              <a:buSzPct val="100000"/>
              <a:buBlip>
                <a:blip r:embed="rId3"/>
              </a:buBlip>
              <a:tabLst>
                <a:tab pos="914400" algn="l"/>
              </a:tabLst>
              <a:defRPr/>
            </a:pPr>
            <a:endParaRPr lang="en-US" sz="1400" dirty="0" smtClean="0">
              <a:solidFill>
                <a:srgbClr val="FF0000"/>
              </a:solidFill>
              <a:latin typeface="Arial" panose="020B0604020202020204" pitchFamily="34" charset="0"/>
              <a:cs typeface="Arial" panose="020B0604020202020204" pitchFamily="34" charset="0"/>
            </a:endParaRPr>
          </a:p>
        </p:txBody>
      </p:sp>
      <p:grpSp>
        <p:nvGrpSpPr>
          <p:cNvPr id="41" name="Group 40"/>
          <p:cNvGrpSpPr/>
          <p:nvPr/>
        </p:nvGrpSpPr>
        <p:grpSpPr>
          <a:xfrm>
            <a:off x="254000" y="248488"/>
            <a:ext cx="8890000" cy="461665"/>
            <a:chOff x="254000" y="248488"/>
            <a:chExt cx="8890000" cy="461665"/>
          </a:xfrm>
        </p:grpSpPr>
        <p:sp>
          <p:nvSpPr>
            <p:cNvPr id="42" name="TextBox 41"/>
            <p:cNvSpPr txBox="1"/>
            <p:nvPr/>
          </p:nvSpPr>
          <p:spPr>
            <a:xfrm>
              <a:off x="254000" y="248488"/>
              <a:ext cx="8890000" cy="461665"/>
            </a:xfrm>
            <a:prstGeom prst="rect">
              <a:avLst/>
            </a:prstGeom>
            <a:noFill/>
          </p:spPr>
          <p:txBody>
            <a:bodyPr wrap="square" rtlCol="0">
              <a:spAutoFit/>
            </a:bodyPr>
            <a:lstStyle/>
            <a:p>
              <a:r>
                <a:rPr lang="en-US" b="1" dirty="0" smtClean="0"/>
                <a:t>4. RSC Trigger / Limit Breach Description &amp; Action Plan</a:t>
              </a:r>
              <a:endParaRPr lang="en-US" b="1" dirty="0"/>
            </a:p>
          </p:txBody>
        </p:sp>
        <p:pic>
          <p:nvPicPr>
            <p:cNvPr id="4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787" y="646792"/>
              <a:ext cx="8461375"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776200475"/>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extLst>
              <p:ext uri="{D42A27DB-BD31-4B8C-83A1-F6EECF244321}">
                <p14:modId xmlns:p14="http://schemas.microsoft.com/office/powerpoint/2010/main" val="1422466178"/>
              </p:ext>
            </p:extLst>
          </p:nvPr>
        </p:nvGraphicFramePr>
        <p:xfrm>
          <a:off x="6553200" y="1682086"/>
          <a:ext cx="2465765" cy="1010907"/>
        </p:xfrm>
        <a:graphic>
          <a:graphicData uri="http://schemas.openxmlformats.org/drawingml/2006/chart">
            <c:chart xmlns:c="http://schemas.openxmlformats.org/drawingml/2006/chart" xmlns:r="http://schemas.openxmlformats.org/officeDocument/2006/relationships" r:id="rId4"/>
          </a:graphicData>
        </a:graphic>
      </p:graphicFrame>
      <p:sp>
        <p:nvSpPr>
          <p:cNvPr id="152" name="5 Marcador de número de diapositiva"/>
          <p:cNvSpPr>
            <a:spLocks noGrp="1"/>
          </p:cNvSpPr>
          <p:nvPr>
            <p:ph type="sldNum" sz="quarter" idx="10"/>
          </p:nvPr>
        </p:nvSpPr>
        <p:spPr>
          <a:xfrm>
            <a:off x="0" y="6375400"/>
            <a:ext cx="436563" cy="482600"/>
          </a:xfrm>
          <a:prstGeom prst="rect">
            <a:avLst/>
          </a:prstGeom>
        </p:spPr>
        <p:txBody>
          <a:bodyPr/>
          <a:lstStyle>
            <a:lvl1pPr algn="l">
              <a:defRPr sz="1050">
                <a:solidFill>
                  <a:schemeClr val="bg1"/>
                </a:solidFill>
              </a:defRPr>
            </a:lvl1pPr>
          </a:lstStyle>
          <a:p>
            <a:pPr>
              <a:defRPr/>
            </a:pPr>
            <a:fld id="{106BA978-0AD2-4251-852D-59FEEE1C7C09}" type="slidenum">
              <a:rPr lang="en-US" smtClean="0">
                <a:solidFill>
                  <a:prstClr val="white"/>
                </a:solidFill>
              </a:rPr>
              <a:pPr>
                <a:defRPr/>
              </a:pPr>
              <a:t>32</a:t>
            </a:fld>
            <a:endParaRPr lang="en-US" dirty="0">
              <a:solidFill>
                <a:prstClr val="white"/>
              </a:solidFill>
            </a:endParaRPr>
          </a:p>
        </p:txBody>
      </p:sp>
      <p:sp>
        <p:nvSpPr>
          <p:cNvPr id="40" name="Slide Number Placeholder 3"/>
          <p:cNvSpPr txBox="1">
            <a:spLocks/>
          </p:cNvSpPr>
          <p:nvPr/>
        </p:nvSpPr>
        <p:spPr>
          <a:xfrm>
            <a:off x="8149015" y="99783"/>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32</a:t>
            </a:fld>
            <a:endParaRPr lang="es-ES_tradnl" sz="1200" b="1" dirty="0">
              <a:solidFill>
                <a:srgbClr val="FF0000"/>
              </a:solidFill>
              <a:latin typeface="Arial"/>
              <a:cs typeface="Arial"/>
            </a:endParaRPr>
          </a:p>
        </p:txBody>
      </p:sp>
      <p:sp>
        <p:nvSpPr>
          <p:cNvPr id="28" name="Rounded Rectangle 27"/>
          <p:cNvSpPr/>
          <p:nvPr/>
        </p:nvSpPr>
        <p:spPr>
          <a:xfrm>
            <a:off x="331786" y="2667000"/>
            <a:ext cx="8586703" cy="731520"/>
          </a:xfrm>
          <a:prstGeom prst="round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1" indent="-285750" algn="just" eaLnBrk="0" fontAlgn="base" hangingPunct="0">
              <a:spcBef>
                <a:spcPct val="0"/>
              </a:spcBef>
              <a:spcAft>
                <a:spcPts val="300"/>
              </a:spcAft>
              <a:buClr>
                <a:srgbClr val="E10819"/>
              </a:buClr>
              <a:buSzPct val="100000"/>
              <a:defRPr/>
            </a:pPr>
            <a:r>
              <a:rPr lang="en-US" sz="1200" b="1" dirty="0" smtClean="0">
                <a:solidFill>
                  <a:prstClr val="black"/>
                </a:solidFill>
                <a:latin typeface="Arial" panose="020B0604020202020204" pitchFamily="34" charset="0"/>
                <a:cs typeface="Arial" panose="020B0604020202020204" pitchFamily="34" charset="0"/>
              </a:rPr>
              <a:t>Trigger/Limit Breach Description</a:t>
            </a:r>
            <a:r>
              <a:rPr lang="en-US" sz="1200" b="1" dirty="0">
                <a:solidFill>
                  <a:prstClr val="black"/>
                </a:solidFill>
                <a:latin typeface="Arial" panose="020B0604020202020204" pitchFamily="34" charset="0"/>
                <a:cs typeface="Arial" panose="020B0604020202020204" pitchFamily="34" charset="0"/>
              </a:rPr>
              <a:t>:</a:t>
            </a:r>
            <a:r>
              <a:rPr lang="en-US" sz="1200" dirty="0">
                <a:solidFill>
                  <a:prstClr val="black"/>
                </a:solidFill>
                <a:latin typeface="Arial" panose="020B0604020202020204" pitchFamily="34" charset="0"/>
                <a:cs typeface="Arial" panose="020B0604020202020204" pitchFamily="34" charset="0"/>
              </a:rPr>
              <a:t> </a:t>
            </a:r>
          </a:p>
          <a:p>
            <a:pPr marL="285750" lvl="1" indent="-228600" algn="just" eaLnBrk="0" fontAlgn="base" hangingPunct="0">
              <a:spcBef>
                <a:spcPct val="0"/>
              </a:spcBef>
              <a:spcAft>
                <a:spcPts val="300"/>
              </a:spcAft>
              <a:buClr>
                <a:srgbClr val="E10819"/>
              </a:buClr>
              <a:buSzPct val="100000"/>
              <a:buFontTx/>
              <a:buBlip>
                <a:blip r:embed="rId5"/>
              </a:buBlip>
              <a:tabLst>
                <a:tab pos="914400" algn="l"/>
              </a:tabLst>
              <a:defRPr/>
            </a:pPr>
            <a:r>
              <a:rPr lang="en-US" sz="1200" dirty="0" smtClean="0">
                <a:solidFill>
                  <a:prstClr val="black"/>
                </a:solidFill>
                <a:latin typeface="Arial" panose="020B0604020202020204" pitchFamily="34" charset="0"/>
                <a:cs typeface="Arial" panose="020B0604020202020204" pitchFamily="34" charset="0"/>
              </a:rPr>
              <a:t>A total of thirty three (33) BSPR </a:t>
            </a:r>
            <a:r>
              <a:rPr lang="en-US" sz="1200" dirty="0">
                <a:solidFill>
                  <a:prstClr val="black"/>
                </a:solidFill>
                <a:latin typeface="Arial" panose="020B0604020202020204" pitchFamily="34" charset="0"/>
                <a:cs typeface="Arial" panose="020B0604020202020204" pitchFamily="34" charset="0"/>
              </a:rPr>
              <a:t>employees have not completed required </a:t>
            </a:r>
            <a:r>
              <a:rPr lang="en-US" sz="1200" dirty="0" smtClean="0">
                <a:solidFill>
                  <a:prstClr val="black"/>
                </a:solidFill>
                <a:latin typeface="Arial" panose="020B0604020202020204" pitchFamily="34" charset="0"/>
                <a:cs typeface="Arial" panose="020B0604020202020204" pitchFamily="34" charset="0"/>
              </a:rPr>
              <a:t>yearly trainings. Out of  the thirty three (33) employees three (3) are no longer employees as of June 2016.   </a:t>
            </a:r>
            <a:endParaRPr lang="en-US" sz="1200" dirty="0">
              <a:solidFill>
                <a:prstClr val="black"/>
              </a:solidFill>
              <a:latin typeface="Arial" panose="020B0604020202020204" pitchFamily="34" charset="0"/>
              <a:cs typeface="Arial" panose="020B0604020202020204" pitchFamily="34" charset="0"/>
            </a:endParaRPr>
          </a:p>
        </p:txBody>
      </p:sp>
      <p:sp>
        <p:nvSpPr>
          <p:cNvPr id="23" name="Rounded Rectangle 22"/>
          <p:cNvSpPr/>
          <p:nvPr/>
        </p:nvSpPr>
        <p:spPr>
          <a:xfrm>
            <a:off x="331786" y="3505200"/>
            <a:ext cx="8592548" cy="1554480"/>
          </a:xfrm>
          <a:prstGeom prst="round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1" indent="-285750" algn="just" eaLnBrk="0" fontAlgn="base" hangingPunct="0">
              <a:spcBef>
                <a:spcPct val="0"/>
              </a:spcBef>
              <a:spcAft>
                <a:spcPts val="300"/>
              </a:spcAft>
              <a:buClr>
                <a:srgbClr val="E10819"/>
              </a:buClr>
              <a:buSzPct val="100000"/>
              <a:defRPr/>
            </a:pPr>
            <a:r>
              <a:rPr lang="en-US" sz="1200" b="1" dirty="0" smtClean="0">
                <a:solidFill>
                  <a:prstClr val="black"/>
                </a:solidFill>
                <a:latin typeface="Arial" panose="020B0604020202020204" pitchFamily="34" charset="0"/>
                <a:cs typeface="Arial" panose="020B0604020202020204" pitchFamily="34" charset="0"/>
              </a:rPr>
              <a:t>Action Plan :</a:t>
            </a:r>
          </a:p>
          <a:p>
            <a:pPr marL="285750" lvl="1" indent="-285750" algn="just" fontAlgn="auto">
              <a:spcBef>
                <a:spcPts val="0"/>
              </a:spcBef>
              <a:spcAft>
                <a:spcPts val="0"/>
              </a:spcAft>
              <a:buClr>
                <a:srgbClr val="E10819"/>
              </a:buClr>
              <a:buSzPct val="100000"/>
              <a:buBlip>
                <a:blip r:embed="rId5"/>
              </a:buBlip>
              <a:tabLst>
                <a:tab pos="914400" algn="l"/>
              </a:tabLst>
              <a:defRPr/>
            </a:pPr>
            <a:r>
              <a:rPr lang="en-US" sz="1200" kern="0" dirty="0">
                <a:solidFill>
                  <a:schemeClr val="tx1"/>
                </a:solidFill>
                <a:latin typeface="Arial" panose="020B0604020202020204" pitchFamily="34" charset="0"/>
                <a:cs typeface="Arial" panose="020B0604020202020204" pitchFamily="34" charset="0"/>
              </a:rPr>
              <a:t>Reminders were sent more often to employees in order to mitigates the percentage of uncompleted </a:t>
            </a:r>
            <a:r>
              <a:rPr lang="en-US" sz="1200" kern="0" dirty="0" smtClean="0">
                <a:solidFill>
                  <a:schemeClr val="tx1"/>
                </a:solidFill>
                <a:latin typeface="Arial" panose="020B0604020202020204" pitchFamily="34" charset="0"/>
                <a:cs typeface="Arial" panose="020B0604020202020204" pitchFamily="34" charset="0"/>
              </a:rPr>
              <a:t>trainings </a:t>
            </a:r>
            <a:r>
              <a:rPr lang="en-US" sz="1200" kern="0" dirty="0">
                <a:solidFill>
                  <a:schemeClr val="tx1"/>
                </a:solidFill>
                <a:latin typeface="Arial" panose="020B0604020202020204" pitchFamily="34" charset="0"/>
                <a:cs typeface="Arial" panose="020B0604020202020204" pitchFamily="34" charset="0"/>
              </a:rPr>
              <a:t>for the next year.</a:t>
            </a:r>
          </a:p>
          <a:p>
            <a:pPr marL="285750" lvl="1" indent="-285750" algn="just">
              <a:buClr>
                <a:srgbClr val="E10819"/>
              </a:buClr>
              <a:buSzPct val="100000"/>
              <a:buBlip>
                <a:blip r:embed="rId5"/>
              </a:buBlip>
              <a:tabLst>
                <a:tab pos="914400" algn="l"/>
              </a:tabLst>
              <a:defRPr/>
            </a:pPr>
            <a:r>
              <a:rPr lang="en-US" sz="1200" kern="0" dirty="0">
                <a:solidFill>
                  <a:schemeClr val="tx1"/>
                </a:solidFill>
                <a:latin typeface="Arial" panose="020B0604020202020204" pitchFamily="34" charset="0"/>
                <a:cs typeface="Arial" panose="020B0604020202020204" pitchFamily="34" charset="0"/>
              </a:rPr>
              <a:t>Validate if employees that have not completed the training did in fact receive reminders and if so, written disciplinary actions will be given to them.</a:t>
            </a:r>
          </a:p>
          <a:p>
            <a:pPr marL="285750" lvl="1" indent="-285750" algn="just" fontAlgn="auto">
              <a:spcBef>
                <a:spcPts val="0"/>
              </a:spcBef>
              <a:spcAft>
                <a:spcPts val="0"/>
              </a:spcAft>
              <a:buClr>
                <a:srgbClr val="E10819"/>
              </a:buClr>
              <a:buSzPct val="100000"/>
              <a:buBlip>
                <a:blip r:embed="rId5"/>
              </a:buBlip>
              <a:tabLst>
                <a:tab pos="914400" algn="l"/>
              </a:tabLst>
              <a:defRPr/>
            </a:pPr>
            <a:r>
              <a:rPr lang="en-US" sz="1200" kern="0" dirty="0">
                <a:solidFill>
                  <a:schemeClr val="tx1"/>
                </a:solidFill>
                <a:latin typeface="Arial" panose="020B0604020202020204" pitchFamily="34" charset="0"/>
                <a:cs typeface="Arial" panose="020B0604020202020204" pitchFamily="34" charset="0"/>
              </a:rPr>
              <a:t>Special training session will be coordinated to ensure all employees complete the courses as required</a:t>
            </a:r>
            <a:r>
              <a:rPr lang="en-US" sz="1200" kern="0" dirty="0" smtClean="0">
                <a:solidFill>
                  <a:schemeClr val="tx1"/>
                </a:solidFill>
                <a:latin typeface="Arial" panose="020B0604020202020204" pitchFamily="34" charset="0"/>
                <a:cs typeface="Arial" panose="020B0604020202020204" pitchFamily="34" charset="0"/>
              </a:rPr>
              <a:t>.</a:t>
            </a:r>
          </a:p>
          <a:p>
            <a:pPr marL="285750" lvl="1" indent="-285750" algn="just" fontAlgn="auto">
              <a:spcBef>
                <a:spcPts val="0"/>
              </a:spcBef>
              <a:spcAft>
                <a:spcPts val="0"/>
              </a:spcAft>
              <a:buClr>
                <a:srgbClr val="E10819"/>
              </a:buClr>
              <a:buSzPct val="100000"/>
              <a:buBlip>
                <a:blip r:embed="rId5"/>
              </a:buBlip>
              <a:tabLst>
                <a:tab pos="914400" algn="l"/>
              </a:tabLst>
              <a:defRPr/>
            </a:pPr>
            <a:r>
              <a:rPr lang="en-US" sz="1200" kern="0" dirty="0">
                <a:solidFill>
                  <a:schemeClr val="tx1"/>
                </a:solidFill>
                <a:latin typeface="Arial" panose="020B0604020202020204" pitchFamily="34" charset="0"/>
                <a:cs typeface="Arial" panose="020B0604020202020204" pitchFamily="34" charset="0"/>
              </a:rPr>
              <a:t>Further </a:t>
            </a:r>
            <a:r>
              <a:rPr lang="en-US" sz="1200" kern="0" dirty="0" smtClean="0">
                <a:solidFill>
                  <a:schemeClr val="tx1"/>
                </a:solidFill>
                <a:latin typeface="Arial" panose="020B0604020202020204" pitchFamily="34" charset="0"/>
                <a:cs typeface="Arial" panose="020B0604020202020204" pitchFamily="34" charset="0"/>
              </a:rPr>
              <a:t>disciplinary actions </a:t>
            </a:r>
            <a:r>
              <a:rPr lang="en-US" sz="1200" kern="0" dirty="0">
                <a:solidFill>
                  <a:schemeClr val="tx1"/>
                </a:solidFill>
                <a:latin typeface="Arial" panose="020B0604020202020204" pitchFamily="34" charset="0"/>
                <a:cs typeface="Arial" panose="020B0604020202020204" pitchFamily="34" charset="0"/>
              </a:rPr>
              <a:t>are being taken with those employees who have not completed training. </a:t>
            </a:r>
          </a:p>
        </p:txBody>
      </p:sp>
      <p:graphicFrame>
        <p:nvGraphicFramePr>
          <p:cNvPr id="33" name="Table 32"/>
          <p:cNvGraphicFramePr>
            <a:graphicFrameLocks noGrp="1"/>
          </p:cNvGraphicFramePr>
          <p:nvPr>
            <p:extLst>
              <p:ext uri="{D42A27DB-BD31-4B8C-83A1-F6EECF244321}">
                <p14:modId xmlns:p14="http://schemas.microsoft.com/office/powerpoint/2010/main" val="2937306040"/>
              </p:ext>
            </p:extLst>
          </p:nvPr>
        </p:nvGraphicFramePr>
        <p:xfrm>
          <a:off x="304800" y="693245"/>
          <a:ext cx="8613690" cy="685800"/>
        </p:xfrm>
        <a:graphic>
          <a:graphicData uri="http://schemas.openxmlformats.org/drawingml/2006/table">
            <a:tbl>
              <a:tblPr>
                <a:effectLst/>
              </a:tblPr>
              <a:tblGrid>
                <a:gridCol w="1054253"/>
                <a:gridCol w="2307050"/>
                <a:gridCol w="672262"/>
                <a:gridCol w="672262"/>
                <a:gridCol w="672262"/>
                <a:gridCol w="672262"/>
                <a:gridCol w="896345"/>
                <a:gridCol w="896345"/>
                <a:gridCol w="770649"/>
              </a:tblGrid>
              <a:tr h="240030">
                <a:tc>
                  <a:txBody>
                    <a:bodyPr/>
                    <a:lstStyle/>
                    <a:p>
                      <a:pPr algn="ctr" fontAlgn="ctr"/>
                      <a:r>
                        <a:rPr lang="en-US" sz="900" b="0" i="0" u="none" strike="noStrike" dirty="0">
                          <a:solidFill>
                            <a:schemeClr val="tx1"/>
                          </a:solidFill>
                          <a:latin typeface="Arial" panose="020B0604020202020204" pitchFamily="34" charset="0"/>
                          <a:cs typeface="Arial" panose="020B0604020202020204" pitchFamily="34" charset="0"/>
                        </a:rPr>
                        <a:t>Risk Type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dirty="0" smtClean="0">
                          <a:solidFill>
                            <a:schemeClr val="tx1"/>
                          </a:solidFill>
                          <a:latin typeface="Arial" panose="020B0604020202020204" pitchFamily="34" charset="0"/>
                          <a:cs typeface="Arial" panose="020B0604020202020204" pitchFamily="34" charset="0"/>
                        </a:rPr>
                        <a:t>Metric</a:t>
                      </a:r>
                      <a:endParaRPr lang="en-US" sz="900" b="0" i="0" u="none" strike="noStrike"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PR" sz="900" b="0" i="0" u="none" strike="noStrike" kern="1200" dirty="0" smtClean="0">
                          <a:solidFill>
                            <a:schemeClr val="tx1"/>
                          </a:solidFill>
                          <a:effectLst/>
                          <a:latin typeface="Arial" panose="020B0604020202020204" pitchFamily="34" charset="0"/>
                          <a:ea typeface="+mn-ea"/>
                          <a:cs typeface="Arial" panose="020B0604020202020204" pitchFamily="34" charset="0"/>
                        </a:rPr>
                        <a:t>Jun-16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PR" sz="900" b="0" i="0" u="none" strike="noStrike" kern="1200" dirty="0" smtClean="0">
                          <a:solidFill>
                            <a:schemeClr val="tx1"/>
                          </a:solidFill>
                          <a:effectLst/>
                          <a:latin typeface="Arial" panose="020B0604020202020204" pitchFamily="34" charset="0"/>
                          <a:ea typeface="+mn-ea"/>
                          <a:cs typeface="Arial" panose="020B0604020202020204" pitchFamily="34" charset="0"/>
                        </a:rPr>
                        <a:t>May-16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PR" sz="900" b="0" i="0" u="none" strike="noStrike" kern="1200" dirty="0" smtClean="0">
                          <a:solidFill>
                            <a:schemeClr val="tx1"/>
                          </a:solidFill>
                          <a:effectLst/>
                          <a:latin typeface="Arial" panose="020B0604020202020204" pitchFamily="34" charset="0"/>
                          <a:ea typeface="+mn-ea"/>
                          <a:cs typeface="Arial" panose="020B0604020202020204" pitchFamily="34" charset="0"/>
                        </a:rPr>
                        <a:t>Apr-16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kern="1200" dirty="0" smtClean="0">
                          <a:solidFill>
                            <a:schemeClr val="tx1"/>
                          </a:solidFill>
                          <a:effectLst/>
                          <a:latin typeface="Arial" panose="020B0604020202020204" pitchFamily="34" charset="0"/>
                          <a:ea typeface="+mn-ea"/>
                          <a:cs typeface="Arial" panose="020B0604020202020204" pitchFamily="34" charset="0"/>
                        </a:rPr>
                        <a:t>Mar-16</a:t>
                      </a:r>
                      <a:endParaRPr lang="es-PR" sz="900" b="0" i="0" u="none" strike="noStrike" kern="1200" dirty="0" smtClean="0">
                        <a:solidFill>
                          <a:schemeClr val="tx1"/>
                        </a:solidFill>
                        <a:effectLst/>
                        <a:latin typeface="Arial" panose="020B0604020202020204" pitchFamily="34" charset="0"/>
                        <a:ea typeface="+mn-ea"/>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dirty="0" smtClean="0">
                          <a:solidFill>
                            <a:schemeClr val="tx1"/>
                          </a:solidFill>
                          <a:latin typeface="Arial" panose="020B0604020202020204" pitchFamily="34" charset="0"/>
                          <a:cs typeface="Arial" panose="020B0604020202020204" pitchFamily="34" charset="0"/>
                        </a:rPr>
                        <a:t>Amber</a:t>
                      </a:r>
                      <a:endParaRPr lang="en-US" sz="900" b="0" i="0" u="none" strike="noStrike"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fontAlgn="ctr"/>
                      <a:r>
                        <a:rPr lang="en-US" sz="900" b="0" i="0" u="none" strike="noStrike" dirty="0" smtClean="0">
                          <a:solidFill>
                            <a:schemeClr val="tx1"/>
                          </a:solidFill>
                          <a:latin typeface="Arial" panose="020B0604020202020204" pitchFamily="34" charset="0"/>
                          <a:cs typeface="Arial" panose="020B0604020202020204" pitchFamily="34" charset="0"/>
                        </a:rPr>
                        <a:t>Red</a:t>
                      </a:r>
                      <a:endParaRPr lang="en-US" sz="900" b="0" i="0" u="none" strike="noStrike"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CC"/>
                    </a:solidFill>
                  </a:tcPr>
                </a:tc>
                <a:tc>
                  <a:txBody>
                    <a:bodyPr/>
                    <a:lstStyle/>
                    <a:p>
                      <a:pPr algn="ctr" fontAlgn="b"/>
                      <a:r>
                        <a:rPr lang="en-US" sz="900" b="0" i="0" u="none" strike="noStrike" dirty="0" smtClean="0">
                          <a:solidFill>
                            <a:schemeClr val="tx1"/>
                          </a:solidFill>
                          <a:latin typeface="Arial" panose="020B0604020202020204" pitchFamily="34" charset="0"/>
                          <a:cs typeface="Arial" panose="020B0604020202020204" pitchFamily="34" charset="0"/>
                        </a:rPr>
                        <a:t>Remediation Status</a:t>
                      </a:r>
                      <a:endParaRPr lang="en-US" sz="900" b="0" i="0" u="none" strike="noStrike"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40005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1" kern="1200" dirty="0">
                          <a:solidFill>
                            <a:schemeClr val="tx1"/>
                          </a:solidFill>
                          <a:latin typeface="Arial" panose="020B0604020202020204" pitchFamily="34" charset="0"/>
                          <a:ea typeface="+mn-ea"/>
                          <a:cs typeface="Arial" panose="020B0604020202020204" pitchFamily="34" charset="0"/>
                        </a:rPr>
                        <a:t>Compliance and Reputational</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900" b="0" kern="1200" dirty="0" smtClean="0">
                          <a:solidFill>
                            <a:schemeClr val="tx1"/>
                          </a:solidFill>
                          <a:latin typeface="Arial" panose="020B0604020202020204" pitchFamily="34" charset="0"/>
                          <a:ea typeface="+mn-ea"/>
                          <a:cs typeface="Arial" panose="020B0604020202020204" pitchFamily="34" charset="0"/>
                        </a:rPr>
                        <a:t>Percentage Of Employees Who Have Completed The Compliance Training Program On A Yearly Basis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kern="1200" dirty="0" smtClean="0">
                          <a:solidFill>
                            <a:schemeClr val="tx1"/>
                          </a:solidFill>
                          <a:latin typeface="Arial" panose="020B0604020202020204" pitchFamily="34" charset="0"/>
                          <a:ea typeface="+mn-ea"/>
                          <a:cs typeface="Arial" panose="020B0604020202020204" pitchFamily="34" charset="0"/>
                        </a:rPr>
                        <a:t>97.51%</a:t>
                      </a:r>
                      <a:r>
                        <a:rPr lang="en-US" sz="900" b="0" kern="1200" dirty="0">
                          <a:solidFill>
                            <a:schemeClr val="tx1"/>
                          </a:solidFill>
                          <a:latin typeface="Arial" panose="020B0604020202020204" pitchFamily="34" charset="0"/>
                          <a:ea typeface="+mn-ea"/>
                          <a:cs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kern="1200" dirty="0">
                          <a:solidFill>
                            <a:schemeClr val="tx1"/>
                          </a:solidFill>
                          <a:latin typeface="Arial" panose="020B0604020202020204" pitchFamily="34" charset="0"/>
                          <a:ea typeface="+mn-ea"/>
                          <a:cs typeface="Arial" panose="020B0604020202020204" pitchFamily="34" charset="0"/>
                        </a:rPr>
                        <a:t>97.51%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kern="1200" dirty="0">
                          <a:solidFill>
                            <a:schemeClr val="tx1"/>
                          </a:solidFill>
                          <a:latin typeface="Arial" panose="020B0604020202020204" pitchFamily="34" charset="0"/>
                          <a:ea typeface="+mn-ea"/>
                          <a:cs typeface="Arial" panose="020B0604020202020204" pitchFamily="34" charset="0"/>
                        </a:rPr>
                        <a:t>97.21%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kern="1200" dirty="0">
                          <a:solidFill>
                            <a:schemeClr val="tx1"/>
                          </a:solidFill>
                          <a:latin typeface="Arial" panose="020B0604020202020204" pitchFamily="34" charset="0"/>
                          <a:ea typeface="+mn-ea"/>
                          <a:cs typeface="Arial" panose="020B0604020202020204" pitchFamily="34" charset="0"/>
                        </a:rPr>
                        <a:t>96.52%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kern="1200" dirty="0">
                          <a:solidFill>
                            <a:schemeClr val="tx1"/>
                          </a:solidFill>
                          <a:latin typeface="Arial" panose="020B0604020202020204" pitchFamily="34" charset="0"/>
                          <a:ea typeface="+mn-ea"/>
                          <a:cs typeface="Arial" panose="020B0604020202020204" pitchFamily="34" charset="0"/>
                        </a:rPr>
                        <a:t>≤98.00%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kern="1200" dirty="0">
                          <a:solidFill>
                            <a:schemeClr val="tx1"/>
                          </a:solidFill>
                          <a:latin typeface="Arial" panose="020B0604020202020204" pitchFamily="34" charset="0"/>
                          <a:ea typeface="+mn-ea"/>
                          <a:cs typeface="Arial" panose="020B0604020202020204" pitchFamily="34" charset="0"/>
                        </a:rPr>
                        <a:t>≤95.00%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ctr" latinLnBrk="0" hangingPunct="1">
                        <a:lnSpc>
                          <a:spcPct val="100000"/>
                        </a:lnSpc>
                        <a:spcBef>
                          <a:spcPts val="0"/>
                        </a:spcBef>
                        <a:spcAft>
                          <a:spcPts val="0"/>
                        </a:spcAft>
                        <a:buClrTx/>
                        <a:buSzTx/>
                        <a:buFontTx/>
                        <a:buNone/>
                        <a:tabLst/>
                        <a:defRPr/>
                      </a:pPr>
                      <a:endParaRPr lang="en-US" sz="1000" b="1" i="0" u="none" strike="noStrike" dirty="0" smtClean="0">
                        <a:solidFill>
                          <a:srgbClr val="FF0000"/>
                        </a:solidFill>
                        <a:effectLst/>
                        <a:latin typeface="Wingdings 3"/>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29" name="Rounded Rectangle 28"/>
          <p:cNvSpPr/>
          <p:nvPr/>
        </p:nvSpPr>
        <p:spPr>
          <a:xfrm>
            <a:off x="331785" y="5105400"/>
            <a:ext cx="8586703" cy="1005840"/>
          </a:xfrm>
          <a:prstGeom prst="round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1" indent="-285750" algn="just" eaLnBrk="0" fontAlgn="base" hangingPunct="0">
              <a:spcBef>
                <a:spcPct val="0"/>
              </a:spcBef>
              <a:spcAft>
                <a:spcPts val="300"/>
              </a:spcAft>
              <a:buClr>
                <a:srgbClr val="E10819"/>
              </a:buClr>
              <a:buSzPct val="100000"/>
              <a:defRPr/>
            </a:pPr>
            <a:r>
              <a:rPr lang="en-US" sz="1200" b="1" dirty="0" smtClean="0">
                <a:solidFill>
                  <a:prstClr val="black"/>
                </a:solidFill>
                <a:latin typeface="Arial" panose="020B0604020202020204" pitchFamily="34" charset="0"/>
                <a:cs typeface="Arial" panose="020B0604020202020204" pitchFamily="34" charset="0"/>
              </a:rPr>
              <a:t>Issues Identified in the Action Plan:</a:t>
            </a:r>
            <a:r>
              <a:rPr lang="en-US" sz="1200" dirty="0" smtClean="0">
                <a:solidFill>
                  <a:prstClr val="black"/>
                </a:solidFill>
                <a:latin typeface="Arial" panose="020B0604020202020204" pitchFamily="34" charset="0"/>
                <a:cs typeface="Arial" panose="020B0604020202020204" pitchFamily="34" charset="0"/>
              </a:rPr>
              <a:t> </a:t>
            </a:r>
            <a:endParaRPr lang="en-US" sz="1200" dirty="0">
              <a:solidFill>
                <a:prstClr val="black"/>
              </a:solidFill>
              <a:latin typeface="Arial" panose="020B0604020202020204" pitchFamily="34" charset="0"/>
              <a:cs typeface="Arial" panose="020B0604020202020204" pitchFamily="34" charset="0"/>
            </a:endParaRPr>
          </a:p>
          <a:p>
            <a:pPr marL="285750" lvl="1" indent="-228600" fontAlgn="auto">
              <a:spcBef>
                <a:spcPts val="0"/>
              </a:spcBef>
              <a:spcAft>
                <a:spcPts val="300"/>
              </a:spcAft>
              <a:buClr>
                <a:srgbClr val="E10819"/>
              </a:buClr>
              <a:buSzPct val="100000"/>
              <a:buBlip>
                <a:blip r:embed="rId5"/>
              </a:buBlip>
              <a:tabLst>
                <a:tab pos="914400" algn="l"/>
              </a:tabLst>
              <a:defRPr/>
            </a:pPr>
            <a:r>
              <a:rPr lang="en-US" sz="1200" dirty="0" smtClean="0">
                <a:solidFill>
                  <a:prstClr val="black"/>
                </a:solidFill>
                <a:latin typeface="Arial" panose="020B0604020202020204" pitchFamily="34" charset="0"/>
                <a:cs typeface="Arial" panose="020B0604020202020204" pitchFamily="34" charset="0"/>
              </a:rPr>
              <a:t>Key milestones timeframe – None at this time.	</a:t>
            </a:r>
          </a:p>
          <a:p>
            <a:pPr marL="285750" lvl="1" indent="-228600" fontAlgn="auto">
              <a:spcBef>
                <a:spcPts val="0"/>
              </a:spcBef>
              <a:spcAft>
                <a:spcPts val="300"/>
              </a:spcAft>
              <a:buClr>
                <a:srgbClr val="E10819"/>
              </a:buClr>
              <a:buSzPct val="100000"/>
              <a:buBlip>
                <a:blip r:embed="rId5"/>
              </a:buBlip>
              <a:tabLst>
                <a:tab pos="914400" algn="l"/>
              </a:tabLst>
              <a:defRPr/>
            </a:pPr>
            <a:r>
              <a:rPr lang="en-US" sz="1200" dirty="0" smtClean="0">
                <a:solidFill>
                  <a:prstClr val="black"/>
                </a:solidFill>
                <a:latin typeface="Arial" panose="020B0604020202020204" pitchFamily="34" charset="0"/>
                <a:cs typeface="Arial" panose="020B0604020202020204" pitchFamily="34" charset="0"/>
              </a:rPr>
              <a:t>Resources required to implement plan  - No additional resources are required at this time.</a:t>
            </a:r>
          </a:p>
          <a:p>
            <a:pPr marL="285750" lvl="1" indent="-228600" fontAlgn="auto">
              <a:spcBef>
                <a:spcPts val="0"/>
              </a:spcBef>
              <a:spcAft>
                <a:spcPts val="300"/>
              </a:spcAft>
              <a:buClr>
                <a:srgbClr val="E10819"/>
              </a:buClr>
              <a:buSzPct val="100000"/>
              <a:buBlip>
                <a:blip r:embed="rId5"/>
              </a:buBlip>
              <a:tabLst>
                <a:tab pos="914400" algn="l"/>
              </a:tabLst>
              <a:defRPr/>
            </a:pPr>
            <a:r>
              <a:rPr lang="en-US" sz="1200" dirty="0" smtClean="0">
                <a:solidFill>
                  <a:prstClr val="black"/>
                </a:solidFill>
                <a:latin typeface="Arial" panose="020B0604020202020204" pitchFamily="34" charset="0"/>
                <a:cs typeface="Arial" panose="020B0604020202020204" pitchFamily="34" charset="0"/>
              </a:rPr>
              <a:t>Rec</a:t>
            </a:r>
            <a:r>
              <a:rPr lang="en-US" sz="1200" dirty="0" smtClean="0">
                <a:solidFill>
                  <a:schemeClr val="tx1"/>
                </a:solidFill>
                <a:latin typeface="Arial" panose="020B0604020202020204" pitchFamily="34" charset="0"/>
                <a:cs typeface="Arial" panose="020B0604020202020204" pitchFamily="34" charset="0"/>
              </a:rPr>
              <a:t>ommended </a:t>
            </a:r>
            <a:r>
              <a:rPr lang="en-US" sz="1200" dirty="0">
                <a:solidFill>
                  <a:schemeClr val="tx1"/>
                </a:solidFill>
                <a:latin typeface="Arial" panose="020B0604020202020204" pitchFamily="34" charset="0"/>
                <a:cs typeface="Arial" panose="020B0604020202020204" pitchFamily="34" charset="0"/>
              </a:rPr>
              <a:t>review plan for ERMC, RC, and </a:t>
            </a:r>
            <a:r>
              <a:rPr lang="en-US" sz="1200" dirty="0" smtClean="0">
                <a:solidFill>
                  <a:schemeClr val="tx1"/>
                </a:solidFill>
                <a:latin typeface="Arial" panose="020B0604020202020204" pitchFamily="34" charset="0"/>
                <a:cs typeface="Arial" panose="020B0604020202020204" pitchFamily="34" charset="0"/>
              </a:rPr>
              <a:t>Board - None</a:t>
            </a:r>
            <a:endParaRPr lang="en-US" sz="1200" dirty="0">
              <a:solidFill>
                <a:srgbClr val="FF0000"/>
              </a:solidFill>
              <a:latin typeface="Arial" panose="020B0604020202020204" pitchFamily="34" charset="0"/>
              <a:cs typeface="Arial" panose="020B0604020202020204" pitchFamily="34" charset="0"/>
            </a:endParaRPr>
          </a:p>
          <a:p>
            <a:pPr marL="285750" lvl="1" indent="-228600" fontAlgn="auto">
              <a:spcBef>
                <a:spcPts val="0"/>
              </a:spcBef>
              <a:spcAft>
                <a:spcPts val="300"/>
              </a:spcAft>
              <a:buClr>
                <a:srgbClr val="E10819"/>
              </a:buClr>
              <a:buSzPct val="100000"/>
              <a:buBlip>
                <a:blip r:embed="rId5"/>
              </a:buBlip>
              <a:tabLst>
                <a:tab pos="914400" algn="l"/>
              </a:tabLst>
              <a:defRPr/>
            </a:pPr>
            <a:endParaRPr lang="en-US" sz="1400" dirty="0" smtClean="0">
              <a:solidFill>
                <a:srgbClr val="FF0000"/>
              </a:solidFill>
              <a:latin typeface="Arial" panose="020B0604020202020204" pitchFamily="34" charset="0"/>
              <a:cs typeface="Arial" panose="020B060402020202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02065614"/>
              </p:ext>
            </p:extLst>
          </p:nvPr>
        </p:nvGraphicFramePr>
        <p:xfrm>
          <a:off x="7166294" y="1447800"/>
          <a:ext cx="1749106" cy="304800"/>
        </p:xfrm>
        <a:graphic>
          <a:graphicData uri="http://schemas.openxmlformats.org/drawingml/2006/table">
            <a:tbl>
              <a:tblPr firstRow="1" bandRow="1">
                <a:tableStyleId>{5C22544A-7EE6-4342-B048-85BDC9FD1C3A}</a:tableStyleId>
              </a:tblPr>
              <a:tblGrid>
                <a:gridCol w="1749106"/>
              </a:tblGrid>
              <a:tr h="304800">
                <a:tc>
                  <a:txBody>
                    <a:bodyPr/>
                    <a:lstStyle/>
                    <a:p>
                      <a:r>
                        <a:rPr lang="en-US" sz="1000" b="0" dirty="0" smtClean="0">
                          <a:solidFill>
                            <a:schemeClr val="tx1"/>
                          </a:solidFill>
                          <a:latin typeface="Arial" panose="020B0604020202020204" pitchFamily="34" charset="0"/>
                          <a:cs typeface="Arial" panose="020B0604020202020204" pitchFamily="34" charset="0"/>
                        </a:rPr>
                        <a:t>Historical</a:t>
                      </a:r>
                      <a:r>
                        <a:rPr lang="en-US" sz="1000" b="0" baseline="0" dirty="0" smtClean="0">
                          <a:solidFill>
                            <a:schemeClr val="tx1"/>
                          </a:solidFill>
                          <a:latin typeface="Arial" panose="020B0604020202020204" pitchFamily="34" charset="0"/>
                          <a:cs typeface="Arial" panose="020B0604020202020204" pitchFamily="34" charset="0"/>
                        </a:rPr>
                        <a:t> Trend (YTD):</a:t>
                      </a:r>
                      <a:endParaRPr lang="es-PR" sz="1000" b="0" dirty="0">
                        <a:solidFill>
                          <a:schemeClr val="tx1"/>
                        </a:solidFill>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sp>
        <p:nvSpPr>
          <p:cNvPr id="107" name="Freeform 9"/>
          <p:cNvSpPr>
            <a:spLocks/>
          </p:cNvSpPr>
          <p:nvPr/>
        </p:nvSpPr>
        <p:spPr bwMode="gray">
          <a:xfrm flipV="1">
            <a:off x="8681975" y="1524000"/>
            <a:ext cx="115817" cy="143572"/>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srgbClr val="000000"/>
              </a:solidFill>
              <a:effectLst/>
              <a:uLnTx/>
              <a:uFillTx/>
            </a:endParaRPr>
          </a:p>
        </p:txBody>
      </p:sp>
      <p:sp>
        <p:nvSpPr>
          <p:cNvPr id="37" name="13 O"/>
          <p:cNvSpPr/>
          <p:nvPr/>
        </p:nvSpPr>
        <p:spPr>
          <a:xfrm>
            <a:off x="8491311" y="1089096"/>
            <a:ext cx="143783" cy="142506"/>
          </a:xfrm>
          <a:prstGeom prst="flowChartOr">
            <a:avLst/>
          </a:prstGeom>
          <a:solidFill>
            <a:srgbClr val="FFC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1403280569"/>
              </p:ext>
            </p:extLst>
          </p:nvPr>
        </p:nvGraphicFramePr>
        <p:xfrm>
          <a:off x="304800" y="1524000"/>
          <a:ext cx="2924175" cy="914400"/>
        </p:xfrm>
        <a:graphic>
          <a:graphicData uri="http://schemas.openxmlformats.org/presentationml/2006/ole">
            <mc:AlternateContent xmlns:mc="http://schemas.openxmlformats.org/markup-compatibility/2006">
              <mc:Choice xmlns:v="urn:schemas-microsoft-com:vml" Requires="v">
                <p:oleObj spid="_x0000_s69062" name="Worksheet" r:id="rId7" imgW="3210042" imgH="857309" progId="Excel.Sheet.12">
                  <p:embed/>
                </p:oleObj>
              </mc:Choice>
              <mc:Fallback>
                <p:oleObj name="Worksheet" r:id="rId7" imgW="3210042" imgH="857309" progId="Excel.Sheet.12">
                  <p:embed/>
                  <p:pic>
                    <p:nvPicPr>
                      <p:cNvPr id="0" name=""/>
                      <p:cNvPicPr>
                        <a:picLocks noChangeAspect="1" noChangeArrowheads="1"/>
                      </p:cNvPicPr>
                      <p:nvPr/>
                    </p:nvPicPr>
                    <p:blipFill>
                      <a:blip r:embed="rId8"/>
                      <a:srcRect/>
                      <a:stretch>
                        <a:fillRect/>
                      </a:stretch>
                    </p:blipFill>
                    <p:spPr bwMode="auto">
                      <a:xfrm>
                        <a:off x="304800" y="1524000"/>
                        <a:ext cx="2924175" cy="914400"/>
                      </a:xfrm>
                      <a:prstGeom prst="rect">
                        <a:avLst/>
                      </a:prstGeom>
                      <a:noFill/>
                      <a:ln>
                        <a:noFill/>
                      </a:ln>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861916018"/>
              </p:ext>
            </p:extLst>
          </p:nvPr>
        </p:nvGraphicFramePr>
        <p:xfrm>
          <a:off x="3352800" y="1524000"/>
          <a:ext cx="2925763" cy="889000"/>
        </p:xfrm>
        <a:graphic>
          <a:graphicData uri="http://schemas.openxmlformats.org/presentationml/2006/ole">
            <mc:AlternateContent xmlns:mc="http://schemas.openxmlformats.org/markup-compatibility/2006">
              <mc:Choice xmlns:v="urn:schemas-microsoft-com:vml" Requires="v">
                <p:oleObj spid="_x0000_s69063" name="Worksheet" r:id="rId10" imgW="3105211" imgH="857309" progId="Excel.Sheet.12">
                  <p:embed/>
                </p:oleObj>
              </mc:Choice>
              <mc:Fallback>
                <p:oleObj name="Worksheet" r:id="rId10" imgW="3105211" imgH="857309" progId="Excel.Sheet.12">
                  <p:embed/>
                  <p:pic>
                    <p:nvPicPr>
                      <p:cNvPr id="0" name=""/>
                      <p:cNvPicPr>
                        <a:picLocks noChangeAspect="1" noChangeArrowheads="1"/>
                      </p:cNvPicPr>
                      <p:nvPr/>
                    </p:nvPicPr>
                    <p:blipFill>
                      <a:blip r:embed="rId11"/>
                      <a:srcRect/>
                      <a:stretch>
                        <a:fillRect/>
                      </a:stretch>
                    </p:blipFill>
                    <p:spPr bwMode="auto">
                      <a:xfrm>
                        <a:off x="3352800" y="1524000"/>
                        <a:ext cx="2925763"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1" name="Group 40"/>
          <p:cNvGrpSpPr/>
          <p:nvPr/>
        </p:nvGrpSpPr>
        <p:grpSpPr>
          <a:xfrm>
            <a:off x="254000" y="248488"/>
            <a:ext cx="8890000" cy="461665"/>
            <a:chOff x="254000" y="248488"/>
            <a:chExt cx="8890000" cy="461665"/>
          </a:xfrm>
        </p:grpSpPr>
        <p:sp>
          <p:nvSpPr>
            <p:cNvPr id="42" name="TextBox 41"/>
            <p:cNvSpPr txBox="1"/>
            <p:nvPr/>
          </p:nvSpPr>
          <p:spPr>
            <a:xfrm>
              <a:off x="254000" y="248488"/>
              <a:ext cx="8890000" cy="461665"/>
            </a:xfrm>
            <a:prstGeom prst="rect">
              <a:avLst/>
            </a:prstGeom>
            <a:noFill/>
          </p:spPr>
          <p:txBody>
            <a:bodyPr wrap="square" rtlCol="0">
              <a:spAutoFit/>
            </a:bodyPr>
            <a:lstStyle/>
            <a:p>
              <a:r>
                <a:rPr lang="en-US" b="1" dirty="0" smtClean="0"/>
                <a:t>4. RSC Trigger / Limit Breach Description &amp; Action Plan</a:t>
              </a:r>
              <a:endParaRPr lang="en-US" b="1" dirty="0"/>
            </a:p>
          </p:txBody>
        </p:sp>
        <p:pic>
          <p:nvPicPr>
            <p:cNvPr id="43"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1787" y="646792"/>
              <a:ext cx="8461375"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9" name="Group 38"/>
          <p:cNvGrpSpPr/>
          <p:nvPr/>
        </p:nvGrpSpPr>
        <p:grpSpPr>
          <a:xfrm>
            <a:off x="2773911" y="6567488"/>
            <a:ext cx="2993191" cy="157794"/>
            <a:chOff x="1104530" y="6567488"/>
            <a:chExt cx="2993191" cy="157794"/>
          </a:xfrm>
        </p:grpSpPr>
        <p:grpSp>
          <p:nvGrpSpPr>
            <p:cNvPr id="44" name="Group 43"/>
            <p:cNvGrpSpPr/>
            <p:nvPr/>
          </p:nvGrpSpPr>
          <p:grpSpPr>
            <a:xfrm>
              <a:off x="1671605" y="6567488"/>
              <a:ext cx="2426116" cy="157794"/>
              <a:chOff x="3239817" y="5985486"/>
              <a:chExt cx="2426116" cy="157794"/>
            </a:xfrm>
          </p:grpSpPr>
          <p:sp>
            <p:nvSpPr>
              <p:cNvPr id="46" name="80 CuadroTexto"/>
              <p:cNvSpPr txBox="1"/>
              <p:nvPr/>
            </p:nvSpPr>
            <p:spPr bwMode="gray">
              <a:xfrm>
                <a:off x="3420867" y="5985487"/>
                <a:ext cx="839704"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Improving</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47" name="80 CuadroTexto"/>
              <p:cNvSpPr txBox="1"/>
              <p:nvPr/>
            </p:nvSpPr>
            <p:spPr bwMode="gray">
              <a:xfrm>
                <a:off x="4297311" y="5985486"/>
                <a:ext cx="928501"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Stable</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48" name="80 CuadroTexto"/>
              <p:cNvSpPr txBox="1"/>
              <p:nvPr/>
            </p:nvSpPr>
            <p:spPr bwMode="gray">
              <a:xfrm>
                <a:off x="4940694" y="5985486"/>
                <a:ext cx="725239"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Worsening</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49" name="Freeform 9"/>
              <p:cNvSpPr>
                <a:spLocks/>
              </p:cNvSpPr>
              <p:nvPr/>
            </p:nvSpPr>
            <p:spPr bwMode="gray">
              <a:xfrm rot="10800000" flipV="1">
                <a:off x="3239817" y="5999709"/>
                <a:ext cx="114858" cy="143571"/>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50" name="Freeform 9"/>
              <p:cNvSpPr>
                <a:spLocks/>
              </p:cNvSpPr>
              <p:nvPr/>
            </p:nvSpPr>
            <p:spPr bwMode="gray">
              <a:xfrm rot="16200000" flipV="1">
                <a:off x="4079021" y="5999709"/>
                <a:ext cx="126344" cy="143571"/>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51" name="Freeform 9"/>
              <p:cNvSpPr>
                <a:spLocks/>
              </p:cNvSpPr>
              <p:nvPr/>
            </p:nvSpPr>
            <p:spPr bwMode="gray">
              <a:xfrm flipV="1">
                <a:off x="4778136" y="5999708"/>
                <a:ext cx="115817" cy="143572"/>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45" name="80 CuadroTexto"/>
            <p:cNvSpPr txBox="1"/>
            <p:nvPr/>
          </p:nvSpPr>
          <p:spPr bwMode="gray">
            <a:xfrm>
              <a:off x="1104530" y="6567489"/>
              <a:ext cx="53451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a:defRPr/>
              </a:pPr>
              <a:r>
                <a:rPr lang="en-GB" sz="1000" kern="0" dirty="0" smtClean="0">
                  <a:solidFill>
                    <a:srgbClr val="000000"/>
                  </a:solidFill>
                  <a:latin typeface="Arial" panose="020B0604020202020204" pitchFamily="34" charset="0"/>
                  <a:ea typeface="Tahoma" panose="020B0604030504040204" pitchFamily="34" charset="0"/>
                </a:rPr>
                <a:t>Trend:</a:t>
              </a:r>
              <a:endParaRPr lang="en-GB" sz="1000" kern="0" dirty="0">
                <a:solidFill>
                  <a:srgbClr val="000000"/>
                </a:solidFill>
                <a:latin typeface="Arial" panose="020B0604020202020204" pitchFamily="34" charset="0"/>
                <a:ea typeface="Tahoma" panose="020B0604030504040204" pitchFamily="34" charset="0"/>
              </a:endParaRPr>
            </a:p>
          </p:txBody>
        </p:sp>
      </p:grpSp>
      <p:grpSp>
        <p:nvGrpSpPr>
          <p:cNvPr id="52" name="Group 51"/>
          <p:cNvGrpSpPr/>
          <p:nvPr/>
        </p:nvGrpSpPr>
        <p:grpSpPr>
          <a:xfrm>
            <a:off x="1974181" y="6324600"/>
            <a:ext cx="4864290" cy="165416"/>
            <a:chOff x="304800" y="6324600"/>
            <a:chExt cx="4864290" cy="165416"/>
          </a:xfrm>
        </p:grpSpPr>
        <p:grpSp>
          <p:nvGrpSpPr>
            <p:cNvPr id="53" name="122 Grupo"/>
            <p:cNvGrpSpPr/>
            <p:nvPr/>
          </p:nvGrpSpPr>
          <p:grpSpPr>
            <a:xfrm>
              <a:off x="304800" y="6334125"/>
              <a:ext cx="2886494" cy="153888"/>
              <a:chOff x="-1429262" y="6251781"/>
              <a:chExt cx="2886494" cy="153888"/>
            </a:xfrm>
          </p:grpSpPr>
          <p:sp>
            <p:nvSpPr>
              <p:cNvPr id="59" name="80 CuadroTexto"/>
              <p:cNvSpPr txBox="1"/>
              <p:nvPr/>
            </p:nvSpPr>
            <p:spPr bwMode="gray">
              <a:xfrm>
                <a:off x="96603" y="6251781"/>
                <a:ext cx="61800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Complete</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60" name="80 CuadroTexto"/>
              <p:cNvSpPr txBox="1"/>
              <p:nvPr/>
            </p:nvSpPr>
            <p:spPr bwMode="gray">
              <a:xfrm>
                <a:off x="-1429262" y="6251781"/>
                <a:ext cx="127672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Remediation Status:</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61" name="80 CuadroTexto"/>
              <p:cNvSpPr txBox="1"/>
              <p:nvPr/>
            </p:nvSpPr>
            <p:spPr bwMode="gray">
              <a:xfrm>
                <a:off x="936342" y="6251781"/>
                <a:ext cx="52089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On-track</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62" name="2 O"/>
              <p:cNvSpPr/>
              <p:nvPr/>
            </p:nvSpPr>
            <p:spPr>
              <a:xfrm>
                <a:off x="-95022" y="6257231"/>
                <a:ext cx="144000" cy="144000"/>
              </a:xfrm>
              <a:prstGeom prst="flowChartOr">
                <a:avLst/>
              </a:prstGeom>
              <a:solidFill>
                <a:srgbClr val="031FE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63" name="13 O"/>
              <p:cNvSpPr/>
              <p:nvPr/>
            </p:nvSpPr>
            <p:spPr>
              <a:xfrm>
                <a:off x="762521" y="6257231"/>
                <a:ext cx="146304" cy="142506"/>
              </a:xfrm>
              <a:prstGeom prst="flowChartOr">
                <a:avLst/>
              </a:prstGeom>
              <a:solidFill>
                <a:srgbClr val="00B05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54" name="80 CuadroTexto"/>
            <p:cNvSpPr txBox="1"/>
            <p:nvPr/>
          </p:nvSpPr>
          <p:spPr bwMode="gray">
            <a:xfrm>
              <a:off x="3394301" y="6334125"/>
              <a:ext cx="52089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a:defRPr/>
              </a:pPr>
              <a:r>
                <a:rPr lang="en-GB" sz="1000" kern="0" dirty="0" smtClean="0">
                  <a:solidFill>
                    <a:srgbClr val="000000"/>
                  </a:solidFill>
                  <a:latin typeface="Arial" panose="020B0604020202020204" pitchFamily="34" charset="0"/>
                  <a:ea typeface="Tahoma" panose="020B0604030504040204" pitchFamily="34" charset="0"/>
                </a:rPr>
                <a:t>Delayed</a:t>
              </a:r>
              <a:endParaRPr lang="en-GB" sz="1000" kern="0" dirty="0">
                <a:solidFill>
                  <a:srgbClr val="000000"/>
                </a:solidFill>
                <a:latin typeface="Arial" panose="020B0604020202020204" pitchFamily="34" charset="0"/>
                <a:ea typeface="Tahoma" panose="020B0604030504040204" pitchFamily="34" charset="0"/>
              </a:endParaRPr>
            </a:p>
          </p:txBody>
        </p:sp>
        <p:sp>
          <p:nvSpPr>
            <p:cNvPr id="55" name="13 O"/>
            <p:cNvSpPr/>
            <p:nvPr/>
          </p:nvSpPr>
          <p:spPr>
            <a:xfrm>
              <a:off x="3201140" y="6347510"/>
              <a:ext cx="143783" cy="142506"/>
            </a:xfrm>
            <a:prstGeom prst="flowChartOr">
              <a:avLst/>
            </a:prstGeom>
            <a:solidFill>
              <a:srgbClr val="FFC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56" name="80 CuadroTexto"/>
            <p:cNvSpPr txBox="1"/>
            <p:nvPr/>
          </p:nvSpPr>
          <p:spPr bwMode="gray">
            <a:xfrm>
              <a:off x="4147100" y="6334125"/>
              <a:ext cx="52089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a:defRPr/>
              </a:pPr>
              <a:r>
                <a:rPr lang="en-GB" sz="1000" kern="0" dirty="0" smtClean="0">
                  <a:solidFill>
                    <a:srgbClr val="000000"/>
                  </a:solidFill>
                  <a:latin typeface="Arial" panose="020B0604020202020204" pitchFamily="34" charset="0"/>
                  <a:ea typeface="Tahoma" panose="020B0604030504040204" pitchFamily="34" charset="0"/>
                </a:rPr>
                <a:t>At Risk</a:t>
              </a:r>
              <a:endParaRPr lang="en-GB" sz="1000" kern="0" dirty="0">
                <a:solidFill>
                  <a:srgbClr val="000000"/>
                </a:solidFill>
                <a:latin typeface="Arial" panose="020B0604020202020204" pitchFamily="34" charset="0"/>
                <a:ea typeface="Tahoma" panose="020B0604030504040204" pitchFamily="34" charset="0"/>
              </a:endParaRPr>
            </a:p>
          </p:txBody>
        </p:sp>
        <p:sp>
          <p:nvSpPr>
            <p:cNvPr id="57" name="13 O"/>
            <p:cNvSpPr/>
            <p:nvPr/>
          </p:nvSpPr>
          <p:spPr>
            <a:xfrm>
              <a:off x="3953939" y="6347510"/>
              <a:ext cx="143783" cy="142506"/>
            </a:xfrm>
            <a:prstGeom prst="flowChartOr">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58" name="80 CuadroTexto"/>
            <p:cNvSpPr txBox="1"/>
            <p:nvPr/>
          </p:nvSpPr>
          <p:spPr bwMode="gray">
            <a:xfrm>
              <a:off x="4648200" y="6324600"/>
              <a:ext cx="52089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a:defRPr/>
              </a:pPr>
              <a:r>
                <a:rPr lang="en-GB" sz="1000" kern="0" dirty="0">
                  <a:solidFill>
                    <a:srgbClr val="000000"/>
                  </a:solidFill>
                  <a:latin typeface="Arial" panose="020B0604020202020204" pitchFamily="34" charset="0"/>
                  <a:ea typeface="Tahoma" panose="020B0604030504040204" pitchFamily="34" charset="0"/>
                </a:rPr>
                <a:t> </a:t>
              </a:r>
              <a:r>
                <a:rPr lang="en-GB" sz="1000" b="1" kern="0" dirty="0" smtClean="0">
                  <a:solidFill>
                    <a:srgbClr val="000000"/>
                  </a:solidFill>
                  <a:latin typeface="Arial" panose="020B0604020202020204" pitchFamily="34" charset="0"/>
                  <a:ea typeface="Tahoma" panose="020B0604030504040204" pitchFamily="34" charset="0"/>
                </a:rPr>
                <a:t>N/A</a:t>
              </a:r>
              <a:endParaRPr lang="en-GB" sz="1000" b="1" kern="0" dirty="0">
                <a:solidFill>
                  <a:srgbClr val="000000"/>
                </a:solidFill>
                <a:latin typeface="Arial" panose="020B0604020202020204" pitchFamily="34" charset="0"/>
                <a:ea typeface="Tahoma" panose="020B0604030504040204" pitchFamily="34" charset="0"/>
              </a:endParaRPr>
            </a:p>
          </p:txBody>
        </p:sp>
      </p:grpSp>
    </p:spTree>
    <p:extLst>
      <p:ext uri="{BB962C8B-B14F-4D97-AF65-F5344CB8AC3E}">
        <p14:creationId xmlns:p14="http://schemas.microsoft.com/office/powerpoint/2010/main" val="217220857"/>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Table 32"/>
          <p:cNvGraphicFramePr>
            <a:graphicFrameLocks noGrp="1"/>
          </p:cNvGraphicFramePr>
          <p:nvPr>
            <p:extLst>
              <p:ext uri="{D42A27DB-BD31-4B8C-83A1-F6EECF244321}">
                <p14:modId xmlns:p14="http://schemas.microsoft.com/office/powerpoint/2010/main" val="395125556"/>
              </p:ext>
            </p:extLst>
          </p:nvPr>
        </p:nvGraphicFramePr>
        <p:xfrm>
          <a:off x="304800" y="689288"/>
          <a:ext cx="8613690" cy="771749"/>
        </p:xfrm>
        <a:graphic>
          <a:graphicData uri="http://schemas.openxmlformats.org/drawingml/2006/table">
            <a:tbl>
              <a:tblPr>
                <a:effectLst/>
              </a:tblPr>
              <a:tblGrid>
                <a:gridCol w="1054253"/>
                <a:gridCol w="2307050"/>
                <a:gridCol w="672262"/>
                <a:gridCol w="672262"/>
                <a:gridCol w="672262"/>
                <a:gridCol w="672262"/>
                <a:gridCol w="896345"/>
                <a:gridCol w="896345"/>
                <a:gridCol w="770649"/>
              </a:tblGrid>
              <a:tr h="214607">
                <a:tc>
                  <a:txBody>
                    <a:bodyPr/>
                    <a:lstStyle/>
                    <a:p>
                      <a:pPr algn="ctr" fontAlgn="ctr"/>
                      <a:r>
                        <a:rPr lang="en-US" sz="900" b="0" i="0" u="none" strike="noStrike" dirty="0">
                          <a:solidFill>
                            <a:schemeClr val="tx1"/>
                          </a:solidFill>
                          <a:latin typeface="Arial" panose="020B0604020202020204" pitchFamily="34" charset="0"/>
                          <a:cs typeface="Arial" panose="020B0604020202020204" pitchFamily="34" charset="0"/>
                        </a:rPr>
                        <a:t>Risk Type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dirty="0" smtClean="0">
                          <a:solidFill>
                            <a:schemeClr val="tx1"/>
                          </a:solidFill>
                          <a:latin typeface="Arial" panose="020B0604020202020204" pitchFamily="34" charset="0"/>
                          <a:cs typeface="Arial" panose="020B0604020202020204" pitchFamily="34" charset="0"/>
                        </a:rPr>
                        <a:t>Metric</a:t>
                      </a:r>
                      <a:endParaRPr lang="en-US" sz="900" b="0" i="0" u="none" strike="noStrike"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PR" sz="900" b="0" i="0" u="none" strike="noStrike" kern="1200" dirty="0" smtClean="0">
                          <a:solidFill>
                            <a:schemeClr val="tx1"/>
                          </a:solidFill>
                          <a:effectLst/>
                          <a:latin typeface="Arial" panose="020B0604020202020204" pitchFamily="34" charset="0"/>
                          <a:ea typeface="+mn-ea"/>
                          <a:cs typeface="Arial" panose="020B0604020202020204" pitchFamily="34" charset="0"/>
                        </a:rPr>
                        <a:t>Jun-16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PR" sz="900" b="0" i="0" u="none" strike="noStrike" kern="1200" dirty="0" smtClean="0">
                          <a:solidFill>
                            <a:schemeClr val="tx1"/>
                          </a:solidFill>
                          <a:effectLst/>
                          <a:latin typeface="Arial" panose="020B0604020202020204" pitchFamily="34" charset="0"/>
                          <a:ea typeface="+mn-ea"/>
                          <a:cs typeface="Arial" panose="020B0604020202020204" pitchFamily="34" charset="0"/>
                        </a:rPr>
                        <a:t>May-16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PR" sz="900" b="0" i="0" u="none" strike="noStrike" kern="1200" dirty="0" smtClean="0">
                          <a:solidFill>
                            <a:schemeClr val="tx1"/>
                          </a:solidFill>
                          <a:effectLst/>
                          <a:latin typeface="Arial" panose="020B0604020202020204" pitchFamily="34" charset="0"/>
                          <a:ea typeface="+mn-ea"/>
                          <a:cs typeface="Arial" panose="020B0604020202020204" pitchFamily="34" charset="0"/>
                        </a:rPr>
                        <a:t>Apr-16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PR" sz="900" b="0" i="0" u="none" strike="noStrike" kern="1200" dirty="0" smtClean="0">
                          <a:solidFill>
                            <a:schemeClr val="tx1"/>
                          </a:solidFill>
                          <a:effectLst/>
                          <a:latin typeface="Arial" panose="020B0604020202020204" pitchFamily="34" charset="0"/>
                          <a:ea typeface="+mn-ea"/>
                          <a:cs typeface="Arial" panose="020B0604020202020204" pitchFamily="34" charset="0"/>
                        </a:rPr>
                        <a:t>Mar-16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dirty="0" smtClean="0">
                          <a:solidFill>
                            <a:schemeClr val="tx1"/>
                          </a:solidFill>
                          <a:latin typeface="Arial" panose="020B0604020202020204" pitchFamily="34" charset="0"/>
                          <a:cs typeface="Arial" panose="020B0604020202020204" pitchFamily="34" charset="0"/>
                        </a:rPr>
                        <a:t>Amber</a:t>
                      </a:r>
                      <a:endParaRPr lang="en-US" sz="900" b="0" i="0" u="none" strike="noStrike"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fontAlgn="ctr"/>
                      <a:r>
                        <a:rPr lang="en-US" sz="900" b="0" i="0" u="none" strike="noStrike" dirty="0" smtClean="0">
                          <a:solidFill>
                            <a:schemeClr val="tx1"/>
                          </a:solidFill>
                          <a:latin typeface="Arial" panose="020B0604020202020204" pitchFamily="34" charset="0"/>
                          <a:cs typeface="Arial" panose="020B0604020202020204" pitchFamily="34" charset="0"/>
                        </a:rPr>
                        <a:t>Red</a:t>
                      </a:r>
                      <a:endParaRPr lang="en-US" sz="900" b="0" i="0" u="none" strike="noStrike"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CC"/>
                    </a:solidFill>
                  </a:tcPr>
                </a:tc>
                <a:tc>
                  <a:txBody>
                    <a:bodyPr/>
                    <a:lstStyle/>
                    <a:p>
                      <a:pPr algn="ctr" fontAlgn="b"/>
                      <a:r>
                        <a:rPr lang="en-US" sz="900" b="0" i="0" u="none" strike="noStrike" dirty="0" smtClean="0">
                          <a:solidFill>
                            <a:schemeClr val="tx1"/>
                          </a:solidFill>
                          <a:latin typeface="Arial" panose="020B0604020202020204" pitchFamily="34" charset="0"/>
                          <a:cs typeface="Arial" panose="020B0604020202020204" pitchFamily="34" charset="0"/>
                        </a:rPr>
                        <a:t>Remediation Status</a:t>
                      </a:r>
                      <a:endParaRPr lang="en-US" sz="900" b="0" i="0" u="none" strike="noStrike"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497429">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1" kern="1200" dirty="0">
                          <a:solidFill>
                            <a:schemeClr val="tx1"/>
                          </a:solidFill>
                          <a:latin typeface="Arial" panose="020B0604020202020204" pitchFamily="34" charset="0"/>
                          <a:ea typeface="+mn-ea"/>
                          <a:cs typeface="Arial" panose="020B0604020202020204" pitchFamily="34" charset="0"/>
                        </a:rPr>
                        <a:t>Operational Risk</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900" b="0" kern="1200" dirty="0">
                          <a:solidFill>
                            <a:schemeClr val="tx1"/>
                          </a:solidFill>
                          <a:latin typeface="Arial" panose="020B0604020202020204" pitchFamily="34" charset="0"/>
                          <a:ea typeface="+mn-ea"/>
                          <a:cs typeface="Arial" panose="020B0604020202020204" pitchFamily="34" charset="0"/>
                        </a:rPr>
                        <a:t>Level of Concentration in High Risk Vendors to Total Tier 1 Vendors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kern="1200" dirty="0" smtClean="0">
                          <a:solidFill>
                            <a:schemeClr val="tx1"/>
                          </a:solidFill>
                          <a:latin typeface="Arial" panose="020B0604020202020204" pitchFamily="34" charset="0"/>
                          <a:ea typeface="+mn-ea"/>
                          <a:cs typeface="Arial" panose="020B0604020202020204" pitchFamily="34" charset="0"/>
                        </a:rPr>
                        <a:t> 59%</a:t>
                      </a:r>
                      <a:endParaRPr lang="en-US" sz="900" b="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kern="1200" dirty="0" smtClean="0">
                          <a:solidFill>
                            <a:schemeClr val="tx1"/>
                          </a:solidFill>
                          <a:latin typeface="Arial" panose="020B0604020202020204" pitchFamily="34" charset="0"/>
                          <a:ea typeface="+mn-ea"/>
                          <a:cs typeface="Arial" panose="020B0604020202020204" pitchFamily="34" charset="0"/>
                        </a:rPr>
                        <a:t>57%</a:t>
                      </a:r>
                      <a:endParaRPr lang="en-US" sz="900" b="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kern="1200" dirty="0" smtClean="0">
                          <a:solidFill>
                            <a:schemeClr val="tx1"/>
                          </a:solidFill>
                          <a:latin typeface="Arial" panose="020B0604020202020204" pitchFamily="34" charset="0"/>
                          <a:ea typeface="+mn-ea"/>
                          <a:cs typeface="Arial" panose="020B0604020202020204" pitchFamily="34" charset="0"/>
                        </a:rPr>
                        <a:t>45%</a:t>
                      </a:r>
                      <a:endParaRPr lang="en-US" sz="900" b="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kern="1200" dirty="0" smtClean="0">
                          <a:solidFill>
                            <a:schemeClr val="tx1"/>
                          </a:solidFill>
                          <a:latin typeface="Arial" panose="020B0604020202020204" pitchFamily="34" charset="0"/>
                          <a:ea typeface="+mn-ea"/>
                          <a:cs typeface="Arial" panose="020B0604020202020204" pitchFamily="34" charset="0"/>
                        </a:rPr>
                        <a:t>45%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kern="1200" dirty="0">
                          <a:solidFill>
                            <a:schemeClr val="tx1"/>
                          </a:solidFill>
                          <a:latin typeface="Arial" panose="020B0604020202020204" pitchFamily="34" charset="0"/>
                          <a:ea typeface="+mn-ea"/>
                          <a:cs typeface="Arial" panose="020B0604020202020204" pitchFamily="34" charset="0"/>
                        </a:rPr>
                        <a:t>≥46%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kern="1200" dirty="0">
                          <a:solidFill>
                            <a:schemeClr val="tx1"/>
                          </a:solidFill>
                          <a:latin typeface="Arial" panose="020B0604020202020204" pitchFamily="34" charset="0"/>
                          <a:ea typeface="+mn-ea"/>
                          <a:cs typeface="Arial" panose="020B0604020202020204" pitchFamily="34" charset="0"/>
                        </a:rPr>
                        <a:t>≥60%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ctr" latinLnBrk="0" hangingPunct="1">
                        <a:lnSpc>
                          <a:spcPct val="100000"/>
                        </a:lnSpc>
                        <a:spcBef>
                          <a:spcPts val="0"/>
                        </a:spcBef>
                        <a:spcAft>
                          <a:spcPts val="0"/>
                        </a:spcAft>
                        <a:buClrTx/>
                        <a:buSzTx/>
                        <a:buFontTx/>
                        <a:buNone/>
                        <a:tabLst/>
                        <a:defRPr/>
                      </a:pPr>
                      <a:endParaRPr lang="en-US" sz="1000" b="1" i="0" u="none" strike="noStrike" dirty="0" smtClean="0">
                        <a:solidFill>
                          <a:srgbClr val="FF0000"/>
                        </a:solidFill>
                        <a:effectLst/>
                        <a:latin typeface="Wingdings 3"/>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5" name="Chart 4"/>
          <p:cNvGraphicFramePr/>
          <p:nvPr>
            <p:extLst>
              <p:ext uri="{D42A27DB-BD31-4B8C-83A1-F6EECF244321}">
                <p14:modId xmlns:p14="http://schemas.microsoft.com/office/powerpoint/2010/main" val="4211758436"/>
              </p:ext>
            </p:extLst>
          </p:nvPr>
        </p:nvGraphicFramePr>
        <p:xfrm>
          <a:off x="6542465" y="1656093"/>
          <a:ext cx="2465765" cy="1010907"/>
        </p:xfrm>
        <a:graphic>
          <a:graphicData uri="http://schemas.openxmlformats.org/drawingml/2006/chart">
            <c:chart xmlns:c="http://schemas.openxmlformats.org/drawingml/2006/chart" xmlns:r="http://schemas.openxmlformats.org/officeDocument/2006/relationships" r:id="rId4"/>
          </a:graphicData>
        </a:graphic>
      </p:graphicFrame>
      <p:sp>
        <p:nvSpPr>
          <p:cNvPr id="152" name="5 Marcador de número de diapositiva"/>
          <p:cNvSpPr>
            <a:spLocks noGrp="1"/>
          </p:cNvSpPr>
          <p:nvPr>
            <p:ph type="sldNum" sz="quarter" idx="10"/>
          </p:nvPr>
        </p:nvSpPr>
        <p:spPr>
          <a:xfrm>
            <a:off x="0" y="6375400"/>
            <a:ext cx="436563" cy="482600"/>
          </a:xfrm>
          <a:prstGeom prst="rect">
            <a:avLst/>
          </a:prstGeom>
        </p:spPr>
        <p:txBody>
          <a:bodyPr/>
          <a:lstStyle>
            <a:lvl1pPr algn="l">
              <a:defRPr sz="1050">
                <a:solidFill>
                  <a:schemeClr val="bg1"/>
                </a:solidFill>
              </a:defRPr>
            </a:lvl1pPr>
          </a:lstStyle>
          <a:p>
            <a:pPr>
              <a:defRPr/>
            </a:pPr>
            <a:fld id="{106BA978-0AD2-4251-852D-59FEEE1C7C09}" type="slidenum">
              <a:rPr lang="en-US" smtClean="0">
                <a:solidFill>
                  <a:prstClr val="white"/>
                </a:solidFill>
              </a:rPr>
              <a:pPr>
                <a:defRPr/>
              </a:pPr>
              <a:t>33</a:t>
            </a:fld>
            <a:endParaRPr lang="en-US" dirty="0">
              <a:solidFill>
                <a:prstClr val="white"/>
              </a:solidFill>
            </a:endParaRPr>
          </a:p>
        </p:txBody>
      </p:sp>
      <p:sp>
        <p:nvSpPr>
          <p:cNvPr id="40" name="Slide Number Placeholder 3"/>
          <p:cNvSpPr txBox="1">
            <a:spLocks/>
          </p:cNvSpPr>
          <p:nvPr/>
        </p:nvSpPr>
        <p:spPr>
          <a:xfrm>
            <a:off x="8149015" y="99783"/>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33</a:t>
            </a:fld>
            <a:endParaRPr lang="es-ES_tradnl" sz="1200" b="1" dirty="0">
              <a:solidFill>
                <a:srgbClr val="FF0000"/>
              </a:solidFill>
              <a:latin typeface="Arial"/>
              <a:cs typeface="Arial"/>
            </a:endParaRPr>
          </a:p>
        </p:txBody>
      </p:sp>
      <p:sp>
        <p:nvSpPr>
          <p:cNvPr id="28" name="Rounded Rectangle 27"/>
          <p:cNvSpPr/>
          <p:nvPr/>
        </p:nvSpPr>
        <p:spPr>
          <a:xfrm>
            <a:off x="331786" y="2667000"/>
            <a:ext cx="8586703" cy="1371600"/>
          </a:xfrm>
          <a:prstGeom prst="round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1" indent="-285750" algn="just" eaLnBrk="0" fontAlgn="base" hangingPunct="0">
              <a:spcBef>
                <a:spcPct val="0"/>
              </a:spcBef>
              <a:spcAft>
                <a:spcPts val="300"/>
              </a:spcAft>
              <a:buClr>
                <a:srgbClr val="E10819"/>
              </a:buClr>
              <a:buSzPct val="100000"/>
              <a:defRPr/>
            </a:pPr>
            <a:r>
              <a:rPr lang="en-US" sz="1200" b="1" dirty="0" smtClean="0">
                <a:solidFill>
                  <a:prstClr val="black"/>
                </a:solidFill>
                <a:latin typeface="Arial" panose="020B0604020202020204" pitchFamily="34" charset="0"/>
                <a:cs typeface="Arial" panose="020B0604020202020204" pitchFamily="34" charset="0"/>
              </a:rPr>
              <a:t>Trigger/Limit Breach Description</a:t>
            </a:r>
            <a:r>
              <a:rPr lang="en-US" sz="1200" b="1" dirty="0">
                <a:solidFill>
                  <a:prstClr val="black"/>
                </a:solidFill>
                <a:latin typeface="Arial" panose="020B0604020202020204" pitchFamily="34" charset="0"/>
                <a:cs typeface="Arial" panose="020B0604020202020204" pitchFamily="34" charset="0"/>
              </a:rPr>
              <a:t>:</a:t>
            </a:r>
            <a:r>
              <a:rPr lang="en-US" sz="1200" dirty="0">
                <a:solidFill>
                  <a:prstClr val="black"/>
                </a:solidFill>
                <a:latin typeface="Arial" panose="020B0604020202020204" pitchFamily="34" charset="0"/>
                <a:cs typeface="Arial" panose="020B0604020202020204" pitchFamily="34" charset="0"/>
              </a:rPr>
              <a:t> </a:t>
            </a:r>
          </a:p>
          <a:p>
            <a:pPr marL="228600" lvl="1" indent="-171450" algn="just">
              <a:buClr>
                <a:srgbClr val="E10819"/>
              </a:buClr>
              <a:buSzPct val="100000"/>
              <a:buFontTx/>
              <a:buBlip>
                <a:blip r:embed="rId5"/>
              </a:buBlip>
              <a:tabLst>
                <a:tab pos="914400" algn="l"/>
              </a:tabLst>
              <a:defRPr/>
            </a:pPr>
            <a:r>
              <a:rPr lang="en-US" sz="1200" dirty="0">
                <a:solidFill>
                  <a:schemeClr val="tx1"/>
                </a:solidFill>
                <a:latin typeface="Arial" panose="020B0604020202020204" pitchFamily="34" charset="0"/>
                <a:cs typeface="Arial" panose="020B0604020202020204" pitchFamily="34" charset="0"/>
              </a:rPr>
              <a:t>This indicator measures only the </a:t>
            </a:r>
            <a:r>
              <a:rPr lang="en-US" sz="1200" dirty="0" smtClean="0">
                <a:solidFill>
                  <a:schemeClr val="tx1"/>
                </a:solidFill>
                <a:latin typeface="Arial" panose="020B0604020202020204" pitchFamily="34" charset="0"/>
                <a:cs typeface="Arial" panose="020B0604020202020204" pitchFamily="34" charset="0"/>
              </a:rPr>
              <a:t>inherent </a:t>
            </a:r>
            <a:r>
              <a:rPr lang="en-US" sz="1200" dirty="0">
                <a:solidFill>
                  <a:schemeClr val="tx1"/>
                </a:solidFill>
                <a:latin typeface="Arial" panose="020B0604020202020204" pitchFamily="34" charset="0"/>
                <a:cs typeface="Arial" panose="020B0604020202020204" pitchFamily="34" charset="0"/>
              </a:rPr>
              <a:t>risk, not the residual risk since it does not take into consideration the existing mitigating controls. Based on recent changes to the inherent risk assessment review conducted by Risk Owner, which consisted of a more robust review of the Consumer Financial Protection Bureau and review effort was lead by Compliance Department, the results indicated a higher concentration in High Risk Tier 1 Vendors (</a:t>
            </a:r>
            <a:r>
              <a:rPr lang="en-US" sz="1200" dirty="0" smtClean="0">
                <a:solidFill>
                  <a:schemeClr val="tx1"/>
                </a:solidFill>
                <a:latin typeface="Arial" panose="020B0604020202020204" pitchFamily="34" charset="0"/>
                <a:cs typeface="Arial" panose="020B0604020202020204" pitchFamily="34" charset="0"/>
              </a:rPr>
              <a:t>17 </a:t>
            </a:r>
            <a:r>
              <a:rPr lang="en-US" sz="1200" dirty="0">
                <a:solidFill>
                  <a:schemeClr val="tx1"/>
                </a:solidFill>
                <a:latin typeface="Arial" panose="020B0604020202020204" pitchFamily="34" charset="0"/>
                <a:cs typeface="Arial" panose="020B0604020202020204" pitchFamily="34" charset="0"/>
              </a:rPr>
              <a:t>vendors out of </a:t>
            </a:r>
            <a:r>
              <a:rPr lang="en-US" sz="1200" dirty="0" smtClean="0">
                <a:solidFill>
                  <a:schemeClr val="tx1"/>
                </a:solidFill>
                <a:latin typeface="Arial" panose="020B0604020202020204" pitchFamily="34" charset="0"/>
                <a:cs typeface="Arial" panose="020B0604020202020204" pitchFamily="34" charset="0"/>
              </a:rPr>
              <a:t>29). </a:t>
            </a:r>
            <a:endParaRPr lang="en-US" sz="1200" dirty="0">
              <a:solidFill>
                <a:schemeClr val="tx1"/>
              </a:solidFill>
              <a:latin typeface="Arial" panose="020B0604020202020204" pitchFamily="34" charset="0"/>
              <a:cs typeface="Arial" panose="020B0604020202020204" pitchFamily="34" charset="0"/>
            </a:endParaRPr>
          </a:p>
        </p:txBody>
      </p:sp>
      <p:sp>
        <p:nvSpPr>
          <p:cNvPr id="23" name="Rounded Rectangle 22"/>
          <p:cNvSpPr/>
          <p:nvPr/>
        </p:nvSpPr>
        <p:spPr>
          <a:xfrm>
            <a:off x="331786" y="4119402"/>
            <a:ext cx="8592548" cy="731520"/>
          </a:xfrm>
          <a:prstGeom prst="round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1" indent="-285750" algn="just" eaLnBrk="0" fontAlgn="base" hangingPunct="0">
              <a:spcBef>
                <a:spcPct val="0"/>
              </a:spcBef>
              <a:spcAft>
                <a:spcPts val="300"/>
              </a:spcAft>
              <a:buClr>
                <a:srgbClr val="E10819"/>
              </a:buClr>
              <a:buSzPct val="100000"/>
              <a:defRPr/>
            </a:pPr>
            <a:r>
              <a:rPr lang="en-US" sz="1200" b="1" dirty="0" smtClean="0">
                <a:solidFill>
                  <a:prstClr val="black"/>
                </a:solidFill>
                <a:latin typeface="Arial" panose="020B0604020202020204" pitchFamily="34" charset="0"/>
                <a:cs typeface="Arial" panose="020B0604020202020204" pitchFamily="34" charset="0"/>
              </a:rPr>
              <a:t>Action Plan :</a:t>
            </a:r>
          </a:p>
          <a:p>
            <a:pPr marL="228600" lvl="1" indent="-228600" algn="just">
              <a:buSzPct val="100000"/>
              <a:buBlip>
                <a:blip r:embed="rId5"/>
              </a:buBlip>
              <a:defRPr/>
            </a:pPr>
            <a:r>
              <a:rPr lang="en-US" sz="1200" dirty="0">
                <a:solidFill>
                  <a:schemeClr val="tx1"/>
                </a:solidFill>
                <a:latin typeface="Arial" panose="020B0604020202020204" pitchFamily="34" charset="0"/>
                <a:cs typeface="Arial" panose="020B0604020202020204" pitchFamily="34" charset="0"/>
              </a:rPr>
              <a:t>Even though there is a high concentration in high inherent risk </a:t>
            </a:r>
            <a:r>
              <a:rPr lang="en-US" sz="1200" dirty="0" smtClean="0">
                <a:solidFill>
                  <a:schemeClr val="tx1"/>
                </a:solidFill>
                <a:latin typeface="Arial" panose="020B0604020202020204" pitchFamily="34" charset="0"/>
                <a:cs typeface="Arial" panose="020B0604020202020204" pitchFamily="34" charset="0"/>
              </a:rPr>
              <a:t>vendors, </a:t>
            </a:r>
            <a:r>
              <a:rPr lang="en-US" sz="1200" dirty="0">
                <a:solidFill>
                  <a:schemeClr val="tx1"/>
                </a:solidFill>
                <a:latin typeface="Arial" panose="020B0604020202020204" pitchFamily="34" charset="0"/>
                <a:cs typeface="Arial" panose="020B0604020202020204" pitchFamily="34" charset="0"/>
              </a:rPr>
              <a:t>at </a:t>
            </a:r>
            <a:r>
              <a:rPr lang="en-US" sz="1200" dirty="0" smtClean="0">
                <a:solidFill>
                  <a:schemeClr val="tx1"/>
                </a:solidFill>
                <a:latin typeface="Arial" panose="020B0604020202020204" pitchFamily="34" charset="0"/>
                <a:cs typeface="Arial" panose="020B0604020202020204" pitchFamily="34" charset="0"/>
              </a:rPr>
              <a:t>this </a:t>
            </a:r>
            <a:r>
              <a:rPr lang="en-US" sz="1200" dirty="0">
                <a:solidFill>
                  <a:schemeClr val="tx1"/>
                </a:solidFill>
                <a:latin typeface="Arial" panose="020B0604020202020204" pitchFamily="34" charset="0"/>
                <a:cs typeface="Arial" panose="020B0604020202020204" pitchFamily="34" charset="0"/>
              </a:rPr>
              <a:t>time only 3% have a high or moderate residual risk </a:t>
            </a:r>
            <a:r>
              <a:rPr lang="en-US" sz="1200" dirty="0" smtClean="0">
                <a:solidFill>
                  <a:schemeClr val="tx1"/>
                </a:solidFill>
                <a:latin typeface="Arial" panose="020B0604020202020204" pitchFamily="34" charset="0"/>
                <a:cs typeface="Arial" panose="020B0604020202020204" pitchFamily="34" charset="0"/>
              </a:rPr>
              <a:t>since </a:t>
            </a:r>
            <a:r>
              <a:rPr lang="en-US" sz="1200" dirty="0">
                <a:solidFill>
                  <a:schemeClr val="tx1"/>
                </a:solidFill>
                <a:latin typeface="Arial" panose="020B0604020202020204" pitchFamily="34" charset="0"/>
                <a:cs typeface="Arial" panose="020B0604020202020204" pitchFamily="34" charset="0"/>
              </a:rPr>
              <a:t>they are </a:t>
            </a:r>
            <a:r>
              <a:rPr lang="en-US" sz="1200" dirty="0" smtClean="0">
                <a:solidFill>
                  <a:schemeClr val="tx1"/>
                </a:solidFill>
                <a:latin typeface="Arial" panose="020B0604020202020204" pitchFamily="34" charset="0"/>
                <a:cs typeface="Arial" panose="020B0604020202020204" pitchFamily="34" charset="0"/>
              </a:rPr>
              <a:t>in compliance </a:t>
            </a:r>
            <a:r>
              <a:rPr lang="en-US" sz="1200" dirty="0">
                <a:solidFill>
                  <a:schemeClr val="tx1"/>
                </a:solidFill>
                <a:latin typeface="Arial" panose="020B0604020202020204" pitchFamily="34" charset="0"/>
                <a:cs typeface="Arial" panose="020B0604020202020204" pitchFamily="34" charset="0"/>
              </a:rPr>
              <a:t>and </a:t>
            </a:r>
            <a:r>
              <a:rPr lang="en-US" sz="1200" dirty="0" smtClean="0">
                <a:solidFill>
                  <a:schemeClr val="tx1"/>
                </a:solidFill>
                <a:latin typeface="Arial" panose="020B0604020202020204" pitchFamily="34" charset="0"/>
                <a:cs typeface="Arial" panose="020B0604020202020204" pitchFamily="34" charset="0"/>
              </a:rPr>
              <a:t>overall evaluation </a:t>
            </a:r>
            <a:r>
              <a:rPr lang="en-US" sz="1200" dirty="0">
                <a:solidFill>
                  <a:schemeClr val="tx1"/>
                </a:solidFill>
                <a:latin typeface="Arial" panose="020B0604020202020204" pitchFamily="34" charset="0"/>
                <a:cs typeface="Arial" panose="020B0604020202020204" pitchFamily="34" charset="0"/>
              </a:rPr>
              <a:t>results have been </a:t>
            </a:r>
            <a:r>
              <a:rPr lang="en-US" sz="1200" dirty="0" smtClean="0">
                <a:solidFill>
                  <a:schemeClr val="tx1"/>
                </a:solidFill>
                <a:latin typeface="Arial" panose="020B0604020202020204" pitchFamily="34" charset="0"/>
                <a:cs typeface="Arial" panose="020B0604020202020204" pitchFamily="34" charset="0"/>
              </a:rPr>
              <a:t>satisfactory.</a:t>
            </a:r>
          </a:p>
        </p:txBody>
      </p:sp>
      <p:sp>
        <p:nvSpPr>
          <p:cNvPr id="29" name="Rounded Rectangle 28"/>
          <p:cNvSpPr/>
          <p:nvPr/>
        </p:nvSpPr>
        <p:spPr>
          <a:xfrm>
            <a:off x="331785" y="4953000"/>
            <a:ext cx="8586703" cy="1097280"/>
          </a:xfrm>
          <a:prstGeom prst="round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1" indent="-285750" algn="just" eaLnBrk="0" fontAlgn="base" hangingPunct="0">
              <a:spcBef>
                <a:spcPct val="0"/>
              </a:spcBef>
              <a:spcAft>
                <a:spcPts val="300"/>
              </a:spcAft>
              <a:buClr>
                <a:srgbClr val="E10819"/>
              </a:buClr>
              <a:buSzPct val="100000"/>
              <a:defRPr/>
            </a:pPr>
            <a:r>
              <a:rPr lang="en-US" sz="1200" b="1" dirty="0" smtClean="0">
                <a:solidFill>
                  <a:prstClr val="black"/>
                </a:solidFill>
                <a:latin typeface="Arial" panose="020B0604020202020204" pitchFamily="34" charset="0"/>
                <a:cs typeface="Arial" panose="020B0604020202020204" pitchFamily="34" charset="0"/>
              </a:rPr>
              <a:t>Issues Identified in the Action Plan:</a:t>
            </a:r>
            <a:r>
              <a:rPr lang="en-US" sz="1200" dirty="0" smtClean="0">
                <a:solidFill>
                  <a:prstClr val="black"/>
                </a:solidFill>
                <a:latin typeface="Arial" panose="020B0604020202020204" pitchFamily="34" charset="0"/>
                <a:cs typeface="Arial" panose="020B0604020202020204" pitchFamily="34" charset="0"/>
              </a:rPr>
              <a:t> </a:t>
            </a:r>
            <a:endParaRPr lang="en-US" sz="1200" dirty="0">
              <a:solidFill>
                <a:prstClr val="black"/>
              </a:solidFill>
              <a:latin typeface="Arial" panose="020B0604020202020204" pitchFamily="34" charset="0"/>
              <a:cs typeface="Arial" panose="020B0604020202020204" pitchFamily="34" charset="0"/>
            </a:endParaRPr>
          </a:p>
          <a:p>
            <a:pPr marL="285750" lvl="1" indent="-228600" fontAlgn="auto">
              <a:spcBef>
                <a:spcPts val="0"/>
              </a:spcBef>
              <a:spcAft>
                <a:spcPts val="300"/>
              </a:spcAft>
              <a:buClr>
                <a:srgbClr val="E10819"/>
              </a:buClr>
              <a:buSzPct val="100000"/>
              <a:buBlip>
                <a:blip r:embed="rId5"/>
              </a:buBlip>
              <a:tabLst>
                <a:tab pos="914400" algn="l"/>
              </a:tabLst>
              <a:defRPr/>
            </a:pPr>
            <a:r>
              <a:rPr lang="en-US" sz="1200" dirty="0" smtClean="0">
                <a:solidFill>
                  <a:prstClr val="black"/>
                </a:solidFill>
                <a:latin typeface="Arial" panose="020B0604020202020204" pitchFamily="34" charset="0"/>
                <a:cs typeface="Arial" panose="020B0604020202020204" pitchFamily="34" charset="0"/>
              </a:rPr>
              <a:t>Key milestones timeframe - None</a:t>
            </a:r>
          </a:p>
          <a:p>
            <a:pPr marL="285750" lvl="1" indent="-228600" fontAlgn="auto">
              <a:spcBef>
                <a:spcPts val="0"/>
              </a:spcBef>
              <a:spcAft>
                <a:spcPts val="300"/>
              </a:spcAft>
              <a:buClr>
                <a:srgbClr val="E10819"/>
              </a:buClr>
              <a:buSzPct val="100000"/>
              <a:buBlip>
                <a:blip r:embed="rId5"/>
              </a:buBlip>
              <a:tabLst>
                <a:tab pos="914400" algn="l"/>
              </a:tabLst>
              <a:defRPr/>
            </a:pPr>
            <a:r>
              <a:rPr lang="en-US" sz="1200" dirty="0" smtClean="0">
                <a:solidFill>
                  <a:prstClr val="black"/>
                </a:solidFill>
                <a:latin typeface="Arial" panose="020B0604020202020204" pitchFamily="34" charset="0"/>
                <a:cs typeface="Arial" panose="020B0604020202020204" pitchFamily="34" charset="0"/>
              </a:rPr>
              <a:t>Resources required to implement plan – None additional since this is a BAU process.</a:t>
            </a:r>
          </a:p>
          <a:p>
            <a:pPr marL="285750" lvl="1" indent="-228600">
              <a:spcAft>
                <a:spcPts val="300"/>
              </a:spcAft>
              <a:buClr>
                <a:srgbClr val="E10819"/>
              </a:buClr>
              <a:buSzPct val="100000"/>
              <a:buBlip>
                <a:blip r:embed="rId5"/>
              </a:buBlip>
              <a:tabLst>
                <a:tab pos="914400" algn="l"/>
              </a:tabLst>
              <a:defRPr/>
            </a:pPr>
            <a:r>
              <a:rPr lang="en-US" sz="1200" dirty="0">
                <a:solidFill>
                  <a:schemeClr val="tx1"/>
                </a:solidFill>
                <a:latin typeface="Arial" panose="020B0604020202020204" pitchFamily="34" charset="0"/>
                <a:cs typeface="Arial" panose="020B0604020202020204" pitchFamily="34" charset="0"/>
              </a:rPr>
              <a:t>Recommended review plan for ERMC, RC, and </a:t>
            </a:r>
            <a:r>
              <a:rPr lang="en-US" sz="1200" dirty="0" smtClean="0">
                <a:solidFill>
                  <a:schemeClr val="tx1"/>
                </a:solidFill>
                <a:latin typeface="Arial" panose="020B0604020202020204" pitchFamily="34" charset="0"/>
                <a:cs typeface="Arial" panose="020B0604020202020204" pitchFamily="34" charset="0"/>
              </a:rPr>
              <a:t>Board - None</a:t>
            </a:r>
            <a:endParaRPr lang="en-US" sz="1200" dirty="0">
              <a:solidFill>
                <a:schemeClr val="tx1"/>
              </a:solidFill>
              <a:latin typeface="Arial" panose="020B0604020202020204" pitchFamily="34" charset="0"/>
              <a:cs typeface="Arial" panose="020B0604020202020204" pitchFamily="34" charset="0"/>
            </a:endParaRPr>
          </a:p>
          <a:p>
            <a:pPr marL="285750" lvl="1" indent="-228600" fontAlgn="auto">
              <a:spcBef>
                <a:spcPts val="0"/>
              </a:spcBef>
              <a:spcAft>
                <a:spcPts val="300"/>
              </a:spcAft>
              <a:buClr>
                <a:srgbClr val="E10819"/>
              </a:buClr>
              <a:buSzPct val="100000"/>
              <a:buBlip>
                <a:blip r:embed="rId5"/>
              </a:buBlip>
              <a:tabLst>
                <a:tab pos="914400" algn="l"/>
              </a:tabLst>
              <a:defRPr/>
            </a:pPr>
            <a:endParaRPr lang="en-US" sz="1400" dirty="0" smtClean="0">
              <a:solidFill>
                <a:srgbClr val="FF0000"/>
              </a:solidFill>
              <a:latin typeface="Arial" panose="020B0604020202020204" pitchFamily="34" charset="0"/>
              <a:cs typeface="Arial" panose="020B060402020202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746104"/>
              </p:ext>
            </p:extLst>
          </p:nvPr>
        </p:nvGraphicFramePr>
        <p:xfrm>
          <a:off x="7010400" y="1524000"/>
          <a:ext cx="1749106" cy="304800"/>
        </p:xfrm>
        <a:graphic>
          <a:graphicData uri="http://schemas.openxmlformats.org/drawingml/2006/table">
            <a:tbl>
              <a:tblPr firstRow="1" bandRow="1">
                <a:tableStyleId>{5C22544A-7EE6-4342-B048-85BDC9FD1C3A}</a:tableStyleId>
              </a:tblPr>
              <a:tblGrid>
                <a:gridCol w="1749106"/>
              </a:tblGrid>
              <a:tr h="304800">
                <a:tc>
                  <a:txBody>
                    <a:bodyPr/>
                    <a:lstStyle/>
                    <a:p>
                      <a:r>
                        <a:rPr lang="en-US" sz="1000" b="0" dirty="0" smtClean="0">
                          <a:solidFill>
                            <a:schemeClr val="tx1"/>
                          </a:solidFill>
                          <a:latin typeface="Arial" panose="020B0604020202020204" pitchFamily="34" charset="0"/>
                          <a:cs typeface="Arial" panose="020B0604020202020204" pitchFamily="34" charset="0"/>
                        </a:rPr>
                        <a:t>Historical</a:t>
                      </a:r>
                      <a:r>
                        <a:rPr lang="en-US" sz="1000" b="0" baseline="0" dirty="0" smtClean="0">
                          <a:solidFill>
                            <a:schemeClr val="tx1"/>
                          </a:solidFill>
                          <a:latin typeface="Arial" panose="020B0604020202020204" pitchFamily="34" charset="0"/>
                          <a:cs typeface="Arial" panose="020B0604020202020204" pitchFamily="34" charset="0"/>
                        </a:rPr>
                        <a:t> Trend (12m):</a:t>
                      </a:r>
                      <a:endParaRPr lang="es-PR" sz="1000" b="0" dirty="0">
                        <a:solidFill>
                          <a:schemeClr val="tx1"/>
                        </a:solidFill>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4075313843"/>
              </p:ext>
            </p:extLst>
          </p:nvPr>
        </p:nvGraphicFramePr>
        <p:xfrm>
          <a:off x="304800" y="1524000"/>
          <a:ext cx="2495550" cy="857250"/>
        </p:xfrm>
        <a:graphic>
          <a:graphicData uri="http://schemas.openxmlformats.org/presentationml/2006/ole">
            <mc:AlternateContent xmlns:mc="http://schemas.openxmlformats.org/markup-compatibility/2006">
              <mc:Choice xmlns:v="urn:schemas-microsoft-com:vml" Requires="v">
                <p:oleObj spid="_x0000_s68038" name="Worksheet" r:id="rId7" imgW="2495584" imgH="857290" progId="Excel.Sheet.12">
                  <p:embed/>
                </p:oleObj>
              </mc:Choice>
              <mc:Fallback>
                <p:oleObj name="Worksheet" r:id="rId7" imgW="2495584" imgH="857290" progId="Excel.Sheet.12">
                  <p:embed/>
                  <p:pic>
                    <p:nvPicPr>
                      <p:cNvPr id="0" name=""/>
                      <p:cNvPicPr/>
                      <p:nvPr/>
                    </p:nvPicPr>
                    <p:blipFill>
                      <a:blip r:embed="rId8"/>
                      <a:stretch>
                        <a:fillRect/>
                      </a:stretch>
                    </p:blipFill>
                    <p:spPr>
                      <a:xfrm>
                        <a:off x="304800" y="1524000"/>
                        <a:ext cx="2495550" cy="85725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798478453"/>
              </p:ext>
            </p:extLst>
          </p:nvPr>
        </p:nvGraphicFramePr>
        <p:xfrm>
          <a:off x="3429000" y="1524000"/>
          <a:ext cx="3143250" cy="857250"/>
        </p:xfrm>
        <a:graphic>
          <a:graphicData uri="http://schemas.openxmlformats.org/presentationml/2006/ole">
            <mc:AlternateContent xmlns:mc="http://schemas.openxmlformats.org/markup-compatibility/2006">
              <mc:Choice xmlns:v="urn:schemas-microsoft-com:vml" Requires="v">
                <p:oleObj spid="_x0000_s68039" name="Worksheet" r:id="rId10" imgW="3143307" imgH="857309" progId="Excel.Sheet.12">
                  <p:embed/>
                </p:oleObj>
              </mc:Choice>
              <mc:Fallback>
                <p:oleObj name="Worksheet" r:id="rId10" imgW="3143307" imgH="857309" progId="Excel.Sheet.12">
                  <p:embed/>
                  <p:pic>
                    <p:nvPicPr>
                      <p:cNvPr id="0" name=""/>
                      <p:cNvPicPr>
                        <a:picLocks noChangeAspect="1" noChangeArrowheads="1"/>
                      </p:cNvPicPr>
                      <p:nvPr/>
                    </p:nvPicPr>
                    <p:blipFill>
                      <a:blip r:embed="rId11"/>
                      <a:srcRect/>
                      <a:stretch>
                        <a:fillRect/>
                      </a:stretch>
                    </p:blipFill>
                    <p:spPr bwMode="auto">
                      <a:xfrm>
                        <a:off x="3429000" y="1524000"/>
                        <a:ext cx="314325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7" name="Freeform 9"/>
          <p:cNvSpPr>
            <a:spLocks/>
          </p:cNvSpPr>
          <p:nvPr/>
        </p:nvSpPr>
        <p:spPr bwMode="gray">
          <a:xfrm flipV="1">
            <a:off x="8526081" y="1600200"/>
            <a:ext cx="115817" cy="143572"/>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srgbClr val="000000"/>
              </a:solidFill>
              <a:effectLst/>
              <a:uLnTx/>
              <a:uFillTx/>
            </a:endParaRPr>
          </a:p>
        </p:txBody>
      </p:sp>
      <p:sp>
        <p:nvSpPr>
          <p:cNvPr id="37" name="13 O"/>
          <p:cNvSpPr/>
          <p:nvPr/>
        </p:nvSpPr>
        <p:spPr>
          <a:xfrm>
            <a:off x="8491311" y="1152894"/>
            <a:ext cx="143783" cy="142506"/>
          </a:xfrm>
          <a:prstGeom prst="flowChartOr">
            <a:avLst/>
          </a:prstGeom>
          <a:solidFill>
            <a:srgbClr val="FFC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grpSp>
        <p:nvGrpSpPr>
          <p:cNvPr id="43" name="Group 42"/>
          <p:cNvGrpSpPr/>
          <p:nvPr/>
        </p:nvGrpSpPr>
        <p:grpSpPr>
          <a:xfrm>
            <a:off x="254000" y="248488"/>
            <a:ext cx="8890000" cy="461665"/>
            <a:chOff x="254000" y="248488"/>
            <a:chExt cx="8890000" cy="461665"/>
          </a:xfrm>
        </p:grpSpPr>
        <p:sp>
          <p:nvSpPr>
            <p:cNvPr id="44" name="TextBox 43"/>
            <p:cNvSpPr txBox="1"/>
            <p:nvPr/>
          </p:nvSpPr>
          <p:spPr>
            <a:xfrm>
              <a:off x="254000" y="248488"/>
              <a:ext cx="8890000" cy="461665"/>
            </a:xfrm>
            <a:prstGeom prst="rect">
              <a:avLst/>
            </a:prstGeom>
            <a:noFill/>
          </p:spPr>
          <p:txBody>
            <a:bodyPr wrap="square" rtlCol="0">
              <a:spAutoFit/>
            </a:bodyPr>
            <a:lstStyle/>
            <a:p>
              <a:r>
                <a:rPr lang="en-US" b="1" dirty="0" smtClean="0"/>
                <a:t>4. RSC Trigger / Limit Breach Description &amp; Action Plan</a:t>
              </a:r>
              <a:endParaRPr lang="en-US" b="1" dirty="0"/>
            </a:p>
          </p:txBody>
        </p:sp>
        <p:pic>
          <p:nvPicPr>
            <p:cNvPr id="45"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1787" y="646792"/>
              <a:ext cx="8461375"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9" name="Group 38"/>
          <p:cNvGrpSpPr/>
          <p:nvPr/>
        </p:nvGrpSpPr>
        <p:grpSpPr>
          <a:xfrm>
            <a:off x="2773911" y="6567488"/>
            <a:ext cx="2993191" cy="157794"/>
            <a:chOff x="1104530" y="6567488"/>
            <a:chExt cx="2993191" cy="157794"/>
          </a:xfrm>
        </p:grpSpPr>
        <p:grpSp>
          <p:nvGrpSpPr>
            <p:cNvPr id="41" name="Group 40"/>
            <p:cNvGrpSpPr/>
            <p:nvPr/>
          </p:nvGrpSpPr>
          <p:grpSpPr>
            <a:xfrm>
              <a:off x="1671605" y="6567488"/>
              <a:ext cx="2426116" cy="157794"/>
              <a:chOff x="3239817" y="5985486"/>
              <a:chExt cx="2426116" cy="157794"/>
            </a:xfrm>
          </p:grpSpPr>
          <p:sp>
            <p:nvSpPr>
              <p:cNvPr id="46" name="80 CuadroTexto"/>
              <p:cNvSpPr txBox="1"/>
              <p:nvPr/>
            </p:nvSpPr>
            <p:spPr bwMode="gray">
              <a:xfrm>
                <a:off x="3420867" y="5985487"/>
                <a:ext cx="839704"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Improving</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47" name="80 CuadroTexto"/>
              <p:cNvSpPr txBox="1"/>
              <p:nvPr/>
            </p:nvSpPr>
            <p:spPr bwMode="gray">
              <a:xfrm>
                <a:off x="4297311" y="5985486"/>
                <a:ext cx="928501"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Stable</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48" name="80 CuadroTexto"/>
              <p:cNvSpPr txBox="1"/>
              <p:nvPr/>
            </p:nvSpPr>
            <p:spPr bwMode="gray">
              <a:xfrm>
                <a:off x="4940694" y="5985486"/>
                <a:ext cx="725239"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Worsening</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49" name="Freeform 9"/>
              <p:cNvSpPr>
                <a:spLocks/>
              </p:cNvSpPr>
              <p:nvPr/>
            </p:nvSpPr>
            <p:spPr bwMode="gray">
              <a:xfrm rot="10800000" flipV="1">
                <a:off x="3239817" y="5999709"/>
                <a:ext cx="114858" cy="143571"/>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50" name="Freeform 9"/>
              <p:cNvSpPr>
                <a:spLocks/>
              </p:cNvSpPr>
              <p:nvPr/>
            </p:nvSpPr>
            <p:spPr bwMode="gray">
              <a:xfrm rot="16200000" flipV="1">
                <a:off x="4079021" y="5999709"/>
                <a:ext cx="126344" cy="143571"/>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51" name="Freeform 9"/>
              <p:cNvSpPr>
                <a:spLocks/>
              </p:cNvSpPr>
              <p:nvPr/>
            </p:nvSpPr>
            <p:spPr bwMode="gray">
              <a:xfrm flipV="1">
                <a:off x="4778136" y="5999708"/>
                <a:ext cx="115817" cy="143572"/>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42" name="80 CuadroTexto"/>
            <p:cNvSpPr txBox="1"/>
            <p:nvPr/>
          </p:nvSpPr>
          <p:spPr bwMode="gray">
            <a:xfrm>
              <a:off x="1104530" y="6567489"/>
              <a:ext cx="53451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a:defRPr/>
              </a:pPr>
              <a:r>
                <a:rPr lang="en-GB" sz="1000" kern="0" dirty="0" smtClean="0">
                  <a:solidFill>
                    <a:srgbClr val="000000"/>
                  </a:solidFill>
                  <a:latin typeface="Arial" panose="020B0604020202020204" pitchFamily="34" charset="0"/>
                  <a:ea typeface="Tahoma" panose="020B0604030504040204" pitchFamily="34" charset="0"/>
                </a:rPr>
                <a:t>Trend:</a:t>
              </a:r>
              <a:endParaRPr lang="en-GB" sz="1000" kern="0" dirty="0">
                <a:solidFill>
                  <a:srgbClr val="000000"/>
                </a:solidFill>
                <a:latin typeface="Arial" panose="020B0604020202020204" pitchFamily="34" charset="0"/>
                <a:ea typeface="Tahoma" panose="020B0604030504040204" pitchFamily="34" charset="0"/>
              </a:endParaRPr>
            </a:p>
          </p:txBody>
        </p:sp>
      </p:grpSp>
      <p:grpSp>
        <p:nvGrpSpPr>
          <p:cNvPr id="52" name="Group 51"/>
          <p:cNvGrpSpPr/>
          <p:nvPr/>
        </p:nvGrpSpPr>
        <p:grpSpPr>
          <a:xfrm>
            <a:off x="1974181" y="6324600"/>
            <a:ext cx="4864290" cy="165416"/>
            <a:chOff x="304800" y="6324600"/>
            <a:chExt cx="4864290" cy="165416"/>
          </a:xfrm>
        </p:grpSpPr>
        <p:grpSp>
          <p:nvGrpSpPr>
            <p:cNvPr id="53" name="122 Grupo"/>
            <p:cNvGrpSpPr/>
            <p:nvPr/>
          </p:nvGrpSpPr>
          <p:grpSpPr>
            <a:xfrm>
              <a:off x="304800" y="6334125"/>
              <a:ext cx="2886494" cy="153888"/>
              <a:chOff x="-1429262" y="6251781"/>
              <a:chExt cx="2886494" cy="153888"/>
            </a:xfrm>
          </p:grpSpPr>
          <p:sp>
            <p:nvSpPr>
              <p:cNvPr id="59" name="80 CuadroTexto"/>
              <p:cNvSpPr txBox="1"/>
              <p:nvPr/>
            </p:nvSpPr>
            <p:spPr bwMode="gray">
              <a:xfrm>
                <a:off x="96603" y="6251781"/>
                <a:ext cx="61800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Complete</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60" name="80 CuadroTexto"/>
              <p:cNvSpPr txBox="1"/>
              <p:nvPr/>
            </p:nvSpPr>
            <p:spPr bwMode="gray">
              <a:xfrm>
                <a:off x="-1429262" y="6251781"/>
                <a:ext cx="127672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Remediation Status:</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61" name="80 CuadroTexto"/>
              <p:cNvSpPr txBox="1"/>
              <p:nvPr/>
            </p:nvSpPr>
            <p:spPr bwMode="gray">
              <a:xfrm>
                <a:off x="936342" y="6251781"/>
                <a:ext cx="52089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On-track</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62" name="2 O"/>
              <p:cNvSpPr/>
              <p:nvPr/>
            </p:nvSpPr>
            <p:spPr>
              <a:xfrm>
                <a:off x="-95022" y="6257231"/>
                <a:ext cx="144000" cy="144000"/>
              </a:xfrm>
              <a:prstGeom prst="flowChartOr">
                <a:avLst/>
              </a:prstGeom>
              <a:solidFill>
                <a:srgbClr val="031FE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63" name="13 O"/>
              <p:cNvSpPr/>
              <p:nvPr/>
            </p:nvSpPr>
            <p:spPr>
              <a:xfrm>
                <a:off x="762521" y="6257231"/>
                <a:ext cx="146304" cy="142506"/>
              </a:xfrm>
              <a:prstGeom prst="flowChartOr">
                <a:avLst/>
              </a:prstGeom>
              <a:solidFill>
                <a:srgbClr val="00B05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54" name="80 CuadroTexto"/>
            <p:cNvSpPr txBox="1"/>
            <p:nvPr/>
          </p:nvSpPr>
          <p:spPr bwMode="gray">
            <a:xfrm>
              <a:off x="3394301" y="6334125"/>
              <a:ext cx="52089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a:defRPr/>
              </a:pPr>
              <a:r>
                <a:rPr lang="en-GB" sz="1000" kern="0" dirty="0" smtClean="0">
                  <a:solidFill>
                    <a:srgbClr val="000000"/>
                  </a:solidFill>
                  <a:latin typeface="Arial" panose="020B0604020202020204" pitchFamily="34" charset="0"/>
                  <a:ea typeface="Tahoma" panose="020B0604030504040204" pitchFamily="34" charset="0"/>
                </a:rPr>
                <a:t>Delayed</a:t>
              </a:r>
              <a:endParaRPr lang="en-GB" sz="1000" kern="0" dirty="0">
                <a:solidFill>
                  <a:srgbClr val="000000"/>
                </a:solidFill>
                <a:latin typeface="Arial" panose="020B0604020202020204" pitchFamily="34" charset="0"/>
                <a:ea typeface="Tahoma" panose="020B0604030504040204" pitchFamily="34" charset="0"/>
              </a:endParaRPr>
            </a:p>
          </p:txBody>
        </p:sp>
        <p:sp>
          <p:nvSpPr>
            <p:cNvPr id="55" name="13 O"/>
            <p:cNvSpPr/>
            <p:nvPr/>
          </p:nvSpPr>
          <p:spPr>
            <a:xfrm>
              <a:off x="3201140" y="6347510"/>
              <a:ext cx="143783" cy="142506"/>
            </a:xfrm>
            <a:prstGeom prst="flowChartOr">
              <a:avLst/>
            </a:prstGeom>
            <a:solidFill>
              <a:srgbClr val="FFC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56" name="80 CuadroTexto"/>
            <p:cNvSpPr txBox="1"/>
            <p:nvPr/>
          </p:nvSpPr>
          <p:spPr bwMode="gray">
            <a:xfrm>
              <a:off x="4147100" y="6334125"/>
              <a:ext cx="52089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a:defRPr/>
              </a:pPr>
              <a:r>
                <a:rPr lang="en-GB" sz="1000" kern="0" dirty="0" smtClean="0">
                  <a:solidFill>
                    <a:srgbClr val="000000"/>
                  </a:solidFill>
                  <a:latin typeface="Arial" panose="020B0604020202020204" pitchFamily="34" charset="0"/>
                  <a:ea typeface="Tahoma" panose="020B0604030504040204" pitchFamily="34" charset="0"/>
                </a:rPr>
                <a:t>At Risk</a:t>
              </a:r>
              <a:endParaRPr lang="en-GB" sz="1000" kern="0" dirty="0">
                <a:solidFill>
                  <a:srgbClr val="000000"/>
                </a:solidFill>
                <a:latin typeface="Arial" panose="020B0604020202020204" pitchFamily="34" charset="0"/>
                <a:ea typeface="Tahoma" panose="020B0604030504040204" pitchFamily="34" charset="0"/>
              </a:endParaRPr>
            </a:p>
          </p:txBody>
        </p:sp>
        <p:sp>
          <p:nvSpPr>
            <p:cNvPr id="57" name="13 O"/>
            <p:cNvSpPr/>
            <p:nvPr/>
          </p:nvSpPr>
          <p:spPr>
            <a:xfrm>
              <a:off x="3953939" y="6347510"/>
              <a:ext cx="143783" cy="142506"/>
            </a:xfrm>
            <a:prstGeom prst="flowChartOr">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58" name="80 CuadroTexto"/>
            <p:cNvSpPr txBox="1"/>
            <p:nvPr/>
          </p:nvSpPr>
          <p:spPr bwMode="gray">
            <a:xfrm>
              <a:off x="4648200" y="6324600"/>
              <a:ext cx="52089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a:defRPr/>
              </a:pPr>
              <a:r>
                <a:rPr lang="en-GB" sz="1000" kern="0" dirty="0">
                  <a:solidFill>
                    <a:srgbClr val="000000"/>
                  </a:solidFill>
                  <a:latin typeface="Arial" panose="020B0604020202020204" pitchFamily="34" charset="0"/>
                  <a:ea typeface="Tahoma" panose="020B0604030504040204" pitchFamily="34" charset="0"/>
                </a:rPr>
                <a:t> </a:t>
              </a:r>
              <a:r>
                <a:rPr lang="en-GB" sz="1000" b="1" kern="0" dirty="0" smtClean="0">
                  <a:solidFill>
                    <a:srgbClr val="000000"/>
                  </a:solidFill>
                  <a:latin typeface="Arial" panose="020B0604020202020204" pitchFamily="34" charset="0"/>
                  <a:ea typeface="Tahoma" panose="020B0604030504040204" pitchFamily="34" charset="0"/>
                </a:rPr>
                <a:t>N/A</a:t>
              </a:r>
              <a:endParaRPr lang="en-GB" sz="1000" b="1" kern="0" dirty="0">
                <a:solidFill>
                  <a:srgbClr val="000000"/>
                </a:solidFill>
                <a:latin typeface="Arial" panose="020B0604020202020204" pitchFamily="34" charset="0"/>
                <a:ea typeface="Tahoma" panose="020B0604030504040204" pitchFamily="34" charset="0"/>
              </a:endParaRPr>
            </a:p>
          </p:txBody>
        </p:sp>
      </p:grpSp>
    </p:spTree>
    <p:extLst>
      <p:ext uri="{BB962C8B-B14F-4D97-AF65-F5344CB8AC3E}">
        <p14:creationId xmlns:p14="http://schemas.microsoft.com/office/powerpoint/2010/main" val="345925477"/>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a:xfrm>
            <a:off x="331786" y="2590800"/>
            <a:ext cx="8586703" cy="1280160"/>
          </a:xfrm>
          <a:prstGeom prst="round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1" indent="-285750" algn="just" eaLnBrk="0" fontAlgn="base" hangingPunct="0">
              <a:spcBef>
                <a:spcPct val="0"/>
              </a:spcBef>
              <a:spcAft>
                <a:spcPts val="300"/>
              </a:spcAft>
              <a:buClr>
                <a:srgbClr val="E10819"/>
              </a:buClr>
              <a:buSzPct val="100000"/>
              <a:defRPr/>
            </a:pPr>
            <a:r>
              <a:rPr lang="en-US" sz="1200" b="1" dirty="0">
                <a:solidFill>
                  <a:prstClr val="black"/>
                </a:solidFill>
                <a:latin typeface="Arial" panose="020B0604020202020204" pitchFamily="34" charset="0"/>
                <a:cs typeface="Arial" panose="020B0604020202020204" pitchFamily="34" charset="0"/>
              </a:rPr>
              <a:t>Trigger/Limit Breach Description:</a:t>
            </a:r>
            <a:r>
              <a:rPr lang="en-US" sz="1200" dirty="0">
                <a:solidFill>
                  <a:prstClr val="black"/>
                </a:solidFill>
                <a:latin typeface="Arial" panose="020B0604020202020204" pitchFamily="34" charset="0"/>
                <a:cs typeface="Arial" panose="020B0604020202020204" pitchFamily="34" charset="0"/>
              </a:rPr>
              <a:t> </a:t>
            </a:r>
          </a:p>
          <a:p>
            <a:pPr marL="285750" lvl="1" indent="-228600" algn="just" eaLnBrk="0" fontAlgn="base" hangingPunct="0">
              <a:spcBef>
                <a:spcPct val="0"/>
              </a:spcBef>
              <a:spcAft>
                <a:spcPts val="300"/>
              </a:spcAft>
              <a:buClr>
                <a:srgbClr val="E10819"/>
              </a:buClr>
              <a:buSzPct val="100000"/>
              <a:buFontTx/>
              <a:buBlip>
                <a:blip r:embed="rId4"/>
              </a:buBlip>
              <a:tabLst>
                <a:tab pos="914400" algn="l"/>
              </a:tabLst>
              <a:defRPr/>
            </a:pPr>
            <a:r>
              <a:rPr lang="en-US" sz="1200" dirty="0">
                <a:solidFill>
                  <a:prstClr val="black"/>
                </a:solidFill>
                <a:latin typeface="Arial" panose="020B0604020202020204" pitchFamily="34" charset="0"/>
                <a:cs typeface="Arial" panose="020B0604020202020204" pitchFamily="34" charset="0"/>
              </a:rPr>
              <a:t>Operational Losses continue its increasing trend widening the gap against budget (16</a:t>
            </a:r>
            <a:r>
              <a:rPr lang="en-US" sz="1200" dirty="0" smtClean="0">
                <a:solidFill>
                  <a:prstClr val="black"/>
                </a:solidFill>
                <a:latin typeface="Arial" panose="020B0604020202020204" pitchFamily="34" charset="0"/>
                <a:cs typeface="Arial" panose="020B0604020202020204" pitchFamily="34" charset="0"/>
              </a:rPr>
              <a:t>%).  </a:t>
            </a:r>
            <a:r>
              <a:rPr lang="en-US" sz="1200" dirty="0">
                <a:solidFill>
                  <a:prstClr val="black"/>
                </a:solidFill>
                <a:latin typeface="Arial" panose="020B0604020202020204" pitchFamily="34" charset="0"/>
                <a:cs typeface="Arial" panose="020B0604020202020204" pitchFamily="34" charset="0"/>
              </a:rPr>
              <a:t>Results driven by external fraud (credit cards). Changes in fraud tendencies causes constant modifications in fraud monitoring rules. Lack of chip technology in the Bank makes the institution more susceptible to card fraud. Also, various local establishments (mostly restaurants) have been victims of POS attacks due to weak internet based POS systems with outdated virus detection programs..</a:t>
            </a:r>
          </a:p>
          <a:p>
            <a:pPr marL="285750" lvl="1" indent="-228600" eaLnBrk="0" hangingPunct="0">
              <a:spcAft>
                <a:spcPts val="300"/>
              </a:spcAft>
              <a:buClr>
                <a:srgbClr val="E10819"/>
              </a:buClr>
              <a:buSzPct val="100000"/>
              <a:buFontTx/>
              <a:buBlip>
                <a:blip r:embed="rId4"/>
              </a:buBlip>
              <a:tabLst>
                <a:tab pos="914400" algn="l"/>
              </a:tabLst>
              <a:defRPr/>
            </a:pPr>
            <a:endParaRPr lang="en-US" sz="1200" dirty="0">
              <a:solidFill>
                <a:srgbClr val="FF0000"/>
              </a:solidFill>
              <a:latin typeface="Arial" panose="020B0604020202020204" pitchFamily="34" charset="0"/>
              <a:cs typeface="Arial" panose="020B0604020202020204" pitchFamily="34" charset="0"/>
            </a:endParaRPr>
          </a:p>
        </p:txBody>
      </p:sp>
      <p:sp>
        <p:nvSpPr>
          <p:cNvPr id="152" name="5 Marcador de número de diapositiva"/>
          <p:cNvSpPr>
            <a:spLocks noGrp="1"/>
          </p:cNvSpPr>
          <p:nvPr>
            <p:ph type="sldNum" sz="quarter" idx="10"/>
          </p:nvPr>
        </p:nvSpPr>
        <p:spPr>
          <a:xfrm>
            <a:off x="0" y="6375400"/>
            <a:ext cx="436563" cy="482600"/>
          </a:xfrm>
          <a:prstGeom prst="rect">
            <a:avLst/>
          </a:prstGeom>
        </p:spPr>
        <p:txBody>
          <a:bodyPr/>
          <a:lstStyle>
            <a:lvl1pPr algn="l">
              <a:defRPr sz="1050">
                <a:solidFill>
                  <a:schemeClr val="bg1"/>
                </a:solidFill>
              </a:defRPr>
            </a:lvl1pPr>
          </a:lstStyle>
          <a:p>
            <a:pPr>
              <a:defRPr/>
            </a:pPr>
            <a:fld id="{106BA978-0AD2-4251-852D-59FEEE1C7C09}" type="slidenum">
              <a:rPr lang="en-US" smtClean="0">
                <a:solidFill>
                  <a:prstClr val="white"/>
                </a:solidFill>
              </a:rPr>
              <a:pPr>
                <a:defRPr/>
              </a:pPr>
              <a:t>34</a:t>
            </a:fld>
            <a:endParaRPr lang="en-US" dirty="0">
              <a:solidFill>
                <a:prstClr val="white"/>
              </a:solidFill>
            </a:endParaRPr>
          </a:p>
        </p:txBody>
      </p:sp>
      <p:sp>
        <p:nvSpPr>
          <p:cNvPr id="40" name="Slide Number Placeholder 3"/>
          <p:cNvSpPr txBox="1">
            <a:spLocks/>
          </p:cNvSpPr>
          <p:nvPr/>
        </p:nvSpPr>
        <p:spPr>
          <a:xfrm>
            <a:off x="8149015" y="99783"/>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34</a:t>
            </a:fld>
            <a:endParaRPr lang="es-ES_tradnl" sz="1200" b="1" dirty="0">
              <a:solidFill>
                <a:srgbClr val="FF0000"/>
              </a:solidFill>
              <a:latin typeface="Arial"/>
              <a:cs typeface="Arial"/>
            </a:endParaRPr>
          </a:p>
        </p:txBody>
      </p:sp>
      <p:sp>
        <p:nvSpPr>
          <p:cNvPr id="23" name="Rounded Rectangle 22"/>
          <p:cNvSpPr/>
          <p:nvPr/>
        </p:nvSpPr>
        <p:spPr>
          <a:xfrm>
            <a:off x="331786" y="3962400"/>
            <a:ext cx="8592548" cy="1280160"/>
          </a:xfrm>
          <a:prstGeom prst="round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1" indent="-285750" algn="just" eaLnBrk="0" fontAlgn="base" hangingPunct="0">
              <a:spcBef>
                <a:spcPct val="0"/>
              </a:spcBef>
              <a:spcAft>
                <a:spcPts val="300"/>
              </a:spcAft>
              <a:buClr>
                <a:srgbClr val="E10819"/>
              </a:buClr>
              <a:buSzPct val="100000"/>
              <a:defRPr/>
            </a:pPr>
            <a:r>
              <a:rPr lang="en-US" sz="1200" b="1" dirty="0">
                <a:solidFill>
                  <a:prstClr val="black"/>
                </a:solidFill>
                <a:latin typeface="Arial" panose="020B0604020202020204" pitchFamily="34" charset="0"/>
                <a:cs typeface="Arial" panose="020B0604020202020204" pitchFamily="34" charset="0"/>
              </a:rPr>
              <a:t>Action Plan :</a:t>
            </a:r>
          </a:p>
          <a:p>
            <a:pPr marL="228600" lvl="1" indent="-228600" eaLnBrk="0" fontAlgn="base" hangingPunct="0">
              <a:spcBef>
                <a:spcPct val="0"/>
              </a:spcBef>
              <a:spcAft>
                <a:spcPct val="0"/>
              </a:spcAft>
              <a:buSzPct val="100000"/>
              <a:buFontTx/>
              <a:buBlip>
                <a:blip r:embed="rId4"/>
              </a:buBlip>
              <a:defRPr/>
            </a:pPr>
            <a:r>
              <a:rPr lang="en-US" sz="1200" dirty="0">
                <a:solidFill>
                  <a:prstClr val="black"/>
                </a:solidFill>
                <a:latin typeface="Arial" panose="020B0604020202020204" pitchFamily="34" charset="0"/>
                <a:cs typeface="Arial" panose="020B0604020202020204" pitchFamily="34" charset="0"/>
              </a:rPr>
              <a:t>Fraud monitoring rules are being strengthen.</a:t>
            </a:r>
          </a:p>
          <a:p>
            <a:pPr marL="228600" lvl="1" indent="-228600" eaLnBrk="0" fontAlgn="base" hangingPunct="0">
              <a:spcBef>
                <a:spcPct val="0"/>
              </a:spcBef>
              <a:spcAft>
                <a:spcPct val="0"/>
              </a:spcAft>
              <a:buSzPct val="100000"/>
              <a:buFontTx/>
              <a:buBlip>
                <a:blip r:embed="rId4"/>
              </a:buBlip>
              <a:defRPr/>
            </a:pPr>
            <a:r>
              <a:rPr lang="en-US" sz="1200" dirty="0">
                <a:solidFill>
                  <a:prstClr val="black"/>
                </a:solidFill>
                <a:latin typeface="Arial" panose="020B0604020202020204" pitchFamily="34" charset="0"/>
                <a:cs typeface="Arial" panose="020B0604020202020204" pitchFamily="34" charset="0"/>
              </a:rPr>
              <a:t>Migration to Microchip (Master Card Credit Cards) expected in 9/16.</a:t>
            </a:r>
          </a:p>
          <a:p>
            <a:pPr marL="228600" lvl="1" indent="-228600" eaLnBrk="0" fontAlgn="base" hangingPunct="0">
              <a:spcBef>
                <a:spcPct val="0"/>
              </a:spcBef>
              <a:spcAft>
                <a:spcPct val="0"/>
              </a:spcAft>
              <a:buSzPct val="100000"/>
              <a:buFontTx/>
              <a:buBlip>
                <a:blip r:embed="rId4"/>
              </a:buBlip>
              <a:defRPr/>
            </a:pPr>
            <a:r>
              <a:rPr lang="en-US" sz="1200" dirty="0">
                <a:solidFill>
                  <a:prstClr val="black"/>
                </a:solidFill>
                <a:latin typeface="Arial" panose="020B0604020202020204" pitchFamily="34" charset="0"/>
                <a:cs typeface="Arial" panose="020B0604020202020204" pitchFamily="34" charset="0"/>
              </a:rPr>
              <a:t>On going Traveler Project program</a:t>
            </a:r>
          </a:p>
          <a:p>
            <a:pPr marL="228600" lvl="1" indent="-228600" eaLnBrk="0" fontAlgn="base" hangingPunct="0">
              <a:spcBef>
                <a:spcPct val="0"/>
              </a:spcBef>
              <a:spcAft>
                <a:spcPct val="0"/>
              </a:spcAft>
              <a:buSzPct val="100000"/>
              <a:buFontTx/>
              <a:buBlip>
                <a:blip r:embed="rId4"/>
              </a:buBlip>
              <a:defRPr/>
            </a:pPr>
            <a:r>
              <a:rPr lang="en-US" sz="1200" dirty="0">
                <a:solidFill>
                  <a:prstClr val="black"/>
                </a:solidFill>
                <a:latin typeface="Arial" panose="020B0604020202020204" pitchFamily="34" charset="0"/>
                <a:cs typeface="Arial" panose="020B0604020202020204" pitchFamily="34" charset="0"/>
              </a:rPr>
              <a:t>Held meeting with Restaurant Association in order to advise the food establishments regarding the need for them to update of their POS systems.  </a:t>
            </a:r>
          </a:p>
          <a:p>
            <a:pPr marL="228600" lvl="1" indent="-228600" eaLnBrk="0" fontAlgn="base" hangingPunct="0">
              <a:spcBef>
                <a:spcPct val="0"/>
              </a:spcBef>
              <a:spcAft>
                <a:spcPct val="0"/>
              </a:spcAft>
              <a:buSzPct val="100000"/>
              <a:buFontTx/>
              <a:buBlip>
                <a:blip r:embed="rId4"/>
              </a:buBlip>
              <a:defRPr/>
            </a:pPr>
            <a:endParaRPr lang="en-US" sz="1200" dirty="0">
              <a:solidFill>
                <a:prstClr val="black"/>
              </a:solidFill>
              <a:latin typeface="Arial" panose="020B0604020202020204" pitchFamily="34" charset="0"/>
              <a:cs typeface="Arial" panose="020B0604020202020204" pitchFamily="34" charset="0"/>
            </a:endParaRPr>
          </a:p>
        </p:txBody>
      </p:sp>
      <p:graphicFrame>
        <p:nvGraphicFramePr>
          <p:cNvPr id="33" name="Table 32"/>
          <p:cNvGraphicFramePr>
            <a:graphicFrameLocks noGrp="1"/>
          </p:cNvGraphicFramePr>
          <p:nvPr>
            <p:extLst>
              <p:ext uri="{D42A27DB-BD31-4B8C-83A1-F6EECF244321}">
                <p14:modId xmlns:p14="http://schemas.microsoft.com/office/powerpoint/2010/main" val="3710319931"/>
              </p:ext>
            </p:extLst>
          </p:nvPr>
        </p:nvGraphicFramePr>
        <p:xfrm>
          <a:off x="304800" y="705297"/>
          <a:ext cx="8613690" cy="771749"/>
        </p:xfrm>
        <a:graphic>
          <a:graphicData uri="http://schemas.openxmlformats.org/drawingml/2006/table">
            <a:tbl>
              <a:tblPr>
                <a:effectLst/>
              </a:tblPr>
              <a:tblGrid>
                <a:gridCol w="1054253"/>
                <a:gridCol w="2307050"/>
                <a:gridCol w="672262"/>
                <a:gridCol w="672262"/>
                <a:gridCol w="672262"/>
                <a:gridCol w="672262"/>
                <a:gridCol w="896345"/>
                <a:gridCol w="896345"/>
                <a:gridCol w="770649"/>
              </a:tblGrid>
              <a:tr h="214607">
                <a:tc>
                  <a:txBody>
                    <a:bodyPr/>
                    <a:lstStyle/>
                    <a:p>
                      <a:pPr algn="ctr" fontAlgn="ctr"/>
                      <a:r>
                        <a:rPr lang="en-US" sz="900" b="0" i="0" u="none" strike="noStrike" dirty="0">
                          <a:solidFill>
                            <a:schemeClr val="tx1"/>
                          </a:solidFill>
                          <a:latin typeface="Arial" panose="020B0604020202020204" pitchFamily="34" charset="0"/>
                          <a:cs typeface="Arial" panose="020B0604020202020204" pitchFamily="34" charset="0"/>
                        </a:rPr>
                        <a:t>Risk Type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dirty="0" smtClean="0">
                          <a:solidFill>
                            <a:schemeClr val="tx1"/>
                          </a:solidFill>
                          <a:latin typeface="Arial" panose="020B0604020202020204" pitchFamily="34" charset="0"/>
                          <a:cs typeface="Arial" panose="020B0604020202020204" pitchFamily="34" charset="0"/>
                        </a:rPr>
                        <a:t>Metric</a:t>
                      </a:r>
                      <a:endParaRPr lang="en-US" sz="900" b="0" i="0" u="none" strike="noStrike"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PR" sz="900" b="0" i="0" u="none" strike="noStrike" kern="1200" dirty="0" smtClean="0">
                          <a:solidFill>
                            <a:schemeClr val="tx1"/>
                          </a:solidFill>
                          <a:effectLst/>
                          <a:latin typeface="Arial" panose="020B0604020202020204" pitchFamily="34" charset="0"/>
                          <a:ea typeface="+mn-ea"/>
                          <a:cs typeface="Arial" panose="020B0604020202020204" pitchFamily="34" charset="0"/>
                        </a:rPr>
                        <a:t>Jun-16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PR" sz="900" b="0" i="0" u="none" strike="noStrike" kern="1200" dirty="0" smtClean="0">
                          <a:solidFill>
                            <a:schemeClr val="tx1"/>
                          </a:solidFill>
                          <a:effectLst/>
                          <a:latin typeface="Arial" panose="020B0604020202020204" pitchFamily="34" charset="0"/>
                          <a:ea typeface="+mn-ea"/>
                          <a:cs typeface="Arial" panose="020B0604020202020204" pitchFamily="34" charset="0"/>
                        </a:rPr>
                        <a:t>May-16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PR" sz="900" b="0" i="0" u="none" strike="noStrike" kern="1200" dirty="0" smtClean="0">
                          <a:solidFill>
                            <a:schemeClr val="tx1"/>
                          </a:solidFill>
                          <a:effectLst/>
                          <a:latin typeface="Arial" panose="020B0604020202020204" pitchFamily="34" charset="0"/>
                          <a:ea typeface="+mn-ea"/>
                          <a:cs typeface="Arial" panose="020B0604020202020204" pitchFamily="34" charset="0"/>
                        </a:rPr>
                        <a:t>Apr-16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kern="1200" dirty="0" smtClean="0">
                          <a:solidFill>
                            <a:schemeClr val="tx1"/>
                          </a:solidFill>
                          <a:effectLst/>
                          <a:latin typeface="Arial" panose="020B0604020202020204" pitchFamily="34" charset="0"/>
                          <a:ea typeface="+mn-ea"/>
                          <a:cs typeface="Arial" panose="020B0604020202020204" pitchFamily="34" charset="0"/>
                        </a:rPr>
                        <a:t>Mar-16</a:t>
                      </a:r>
                      <a:endParaRPr lang="es-PR" sz="900" b="0" i="0" u="none" strike="noStrike" kern="1200" dirty="0" smtClean="0">
                        <a:solidFill>
                          <a:schemeClr val="tx1"/>
                        </a:solidFill>
                        <a:effectLst/>
                        <a:latin typeface="Arial" panose="020B0604020202020204" pitchFamily="34" charset="0"/>
                        <a:ea typeface="+mn-ea"/>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dirty="0" smtClean="0">
                          <a:solidFill>
                            <a:schemeClr val="tx1"/>
                          </a:solidFill>
                          <a:latin typeface="Arial" panose="020B0604020202020204" pitchFamily="34" charset="0"/>
                          <a:cs typeface="Arial" panose="020B0604020202020204" pitchFamily="34" charset="0"/>
                        </a:rPr>
                        <a:t>Amber</a:t>
                      </a:r>
                      <a:endParaRPr lang="en-US" sz="900" b="0" i="0" u="none" strike="noStrike"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fontAlgn="ctr"/>
                      <a:r>
                        <a:rPr lang="en-US" sz="900" b="0" i="0" u="none" strike="noStrike" dirty="0" smtClean="0">
                          <a:solidFill>
                            <a:schemeClr val="tx1"/>
                          </a:solidFill>
                          <a:latin typeface="Arial" panose="020B0604020202020204" pitchFamily="34" charset="0"/>
                          <a:cs typeface="Arial" panose="020B0604020202020204" pitchFamily="34" charset="0"/>
                        </a:rPr>
                        <a:t>Red</a:t>
                      </a:r>
                      <a:endParaRPr lang="en-US" sz="900" b="0" i="0" u="none" strike="noStrike"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CC"/>
                    </a:solidFill>
                  </a:tcPr>
                </a:tc>
                <a:tc>
                  <a:txBody>
                    <a:bodyPr/>
                    <a:lstStyle/>
                    <a:p>
                      <a:pPr algn="ctr" fontAlgn="b"/>
                      <a:r>
                        <a:rPr lang="en-US" sz="900" b="0" i="0" u="none" strike="noStrike" dirty="0" smtClean="0">
                          <a:solidFill>
                            <a:schemeClr val="tx1"/>
                          </a:solidFill>
                          <a:latin typeface="Arial" panose="020B0604020202020204" pitchFamily="34" charset="0"/>
                          <a:cs typeface="Arial" panose="020B0604020202020204" pitchFamily="34" charset="0"/>
                        </a:rPr>
                        <a:t>Remediation Status</a:t>
                      </a:r>
                      <a:endParaRPr lang="en-US" sz="900" b="0" i="0" u="none" strike="noStrike"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497429">
                <a:tc>
                  <a:txBody>
                    <a:bodyPr/>
                    <a:lstStyle/>
                    <a:p>
                      <a:pPr algn="ctr" fontAlgn="ctr"/>
                      <a:r>
                        <a:rPr lang="en-US" sz="1000" b="0" i="0" u="none" strike="noStrike" dirty="0">
                          <a:solidFill>
                            <a:srgbClr val="000000"/>
                          </a:solidFill>
                          <a:effectLst/>
                          <a:latin typeface="Calibri"/>
                        </a:rPr>
                        <a:t>Operational Risk</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900" b="0" i="0" kern="1200" baseline="0" dirty="0">
                          <a:solidFill>
                            <a:schemeClr val="tx1"/>
                          </a:solidFill>
                          <a:latin typeface="Arial" panose="020B0604020202020204" pitchFamily="34" charset="0"/>
                          <a:ea typeface="+mn-ea"/>
                          <a:cs typeface="Arial" panose="020B0604020202020204" pitchFamily="34" charset="0"/>
                        </a:rPr>
                        <a:t>Deviation of  YTD Net Operational Losses (as % of budget)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smtClean="0">
                          <a:solidFill>
                            <a:schemeClr val="tx1"/>
                          </a:solidFill>
                          <a:latin typeface="Arial" panose="020B0604020202020204" pitchFamily="34" charset="0"/>
                          <a:ea typeface="ＭＳ Ｐゴシック"/>
                          <a:cs typeface="Arial" panose="020B0604020202020204" pitchFamily="34" charset="0"/>
                        </a:rPr>
                        <a:t>15%</a:t>
                      </a:r>
                      <a:endParaRPr lang="es-PR" sz="900" b="1" kern="1200" dirty="0">
                        <a:solidFill>
                          <a:schemeClr val="tx1"/>
                        </a:solidFill>
                        <a:latin typeface="Arial" panose="020B0604020202020204" pitchFamily="34" charset="0"/>
                        <a:ea typeface="ＭＳ Ｐゴシック"/>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ＭＳ Ｐゴシック"/>
                          <a:cs typeface="Arial" panose="020B0604020202020204" pitchFamily="34" charset="0"/>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smtClean="0">
                          <a:solidFill>
                            <a:schemeClr val="tx1"/>
                          </a:solidFill>
                          <a:latin typeface="Arial" panose="020B0604020202020204" pitchFamily="34" charset="0"/>
                          <a:ea typeface="ＭＳ Ｐゴシック"/>
                          <a:cs typeface="Arial" panose="020B0604020202020204" pitchFamily="34" charset="0"/>
                        </a:rPr>
                        <a:t>(18%)</a:t>
                      </a:r>
                      <a:endParaRPr lang="es-PR" sz="900" b="1" kern="1200" dirty="0">
                        <a:solidFill>
                          <a:schemeClr val="tx1"/>
                        </a:solidFill>
                        <a:latin typeface="Arial" panose="020B0604020202020204" pitchFamily="34" charset="0"/>
                        <a:ea typeface="ＭＳ Ｐゴシック"/>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smtClean="0">
                          <a:solidFill>
                            <a:schemeClr val="tx1"/>
                          </a:solidFill>
                          <a:latin typeface="Arial" panose="020B0604020202020204" pitchFamily="34" charset="0"/>
                          <a:ea typeface="ＭＳ Ｐゴシック"/>
                          <a:cs typeface="Arial" panose="020B0604020202020204" pitchFamily="34" charset="0"/>
                        </a:rPr>
                        <a:t>(26%)</a:t>
                      </a:r>
                      <a:endParaRPr lang="en-US" sz="900" b="1" kern="1200" dirty="0">
                        <a:solidFill>
                          <a:schemeClr val="tx1"/>
                        </a:solidFill>
                        <a:latin typeface="Arial" panose="020B0604020202020204" pitchFamily="34" charset="0"/>
                        <a:ea typeface="ＭＳ Ｐゴシック"/>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dirty="0">
                          <a:solidFill>
                            <a:schemeClr val="tx1"/>
                          </a:solidFill>
                          <a:latin typeface="Arial" panose="020B0604020202020204" pitchFamily="34" charset="0"/>
                          <a:ea typeface="+mn-ea"/>
                          <a:cs typeface="Arial" panose="020B0604020202020204" pitchFamily="34" charset="0"/>
                        </a:rPr>
                        <a:t> ≥1%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dirty="0">
                          <a:solidFill>
                            <a:schemeClr val="tx1"/>
                          </a:solidFill>
                          <a:latin typeface="Arial" panose="020B0604020202020204" pitchFamily="34" charset="0"/>
                          <a:ea typeface="+mn-ea"/>
                          <a:cs typeface="Arial" panose="020B0604020202020204" pitchFamily="34" charset="0"/>
                        </a:rPr>
                        <a:t>≥15%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ctr" latinLnBrk="0" hangingPunct="1">
                        <a:lnSpc>
                          <a:spcPct val="100000"/>
                        </a:lnSpc>
                        <a:spcBef>
                          <a:spcPts val="0"/>
                        </a:spcBef>
                        <a:spcAft>
                          <a:spcPts val="0"/>
                        </a:spcAft>
                        <a:buClrTx/>
                        <a:buSzTx/>
                        <a:buFontTx/>
                        <a:buNone/>
                        <a:tabLst/>
                        <a:defRPr/>
                      </a:pPr>
                      <a:endParaRPr lang="en-US" sz="1000" b="1" i="0" u="none" strike="noStrike" dirty="0" smtClean="0">
                        <a:solidFill>
                          <a:srgbClr val="FF0000"/>
                        </a:solidFill>
                        <a:effectLst/>
                        <a:latin typeface="Wingdings 3"/>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29" name="Rounded Rectangle 28"/>
          <p:cNvSpPr/>
          <p:nvPr/>
        </p:nvSpPr>
        <p:spPr>
          <a:xfrm>
            <a:off x="331785" y="5334000"/>
            <a:ext cx="8586703" cy="914400"/>
          </a:xfrm>
          <a:prstGeom prst="round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1" indent="-285750" algn="just" eaLnBrk="0" fontAlgn="base" hangingPunct="0">
              <a:spcBef>
                <a:spcPct val="0"/>
              </a:spcBef>
              <a:spcAft>
                <a:spcPts val="300"/>
              </a:spcAft>
              <a:buClr>
                <a:srgbClr val="E10819"/>
              </a:buClr>
              <a:buSzPct val="100000"/>
              <a:defRPr/>
            </a:pPr>
            <a:r>
              <a:rPr lang="en-US" sz="1200" b="1" dirty="0">
                <a:solidFill>
                  <a:prstClr val="black"/>
                </a:solidFill>
                <a:latin typeface="Arial" panose="020B0604020202020204" pitchFamily="34" charset="0"/>
                <a:cs typeface="Arial" panose="020B0604020202020204" pitchFamily="34" charset="0"/>
              </a:rPr>
              <a:t>Issues Identified in the Action Plan:</a:t>
            </a:r>
            <a:r>
              <a:rPr lang="en-US" sz="1200" dirty="0">
                <a:solidFill>
                  <a:prstClr val="black"/>
                </a:solidFill>
                <a:latin typeface="Arial" panose="020B0604020202020204" pitchFamily="34" charset="0"/>
                <a:cs typeface="Arial" panose="020B0604020202020204" pitchFamily="34" charset="0"/>
              </a:rPr>
              <a:t> </a:t>
            </a:r>
          </a:p>
          <a:p>
            <a:pPr marL="285750" lvl="1" indent="-228600" eaLnBrk="0" hangingPunct="0">
              <a:spcAft>
                <a:spcPts val="300"/>
              </a:spcAft>
              <a:buClr>
                <a:srgbClr val="E10819"/>
              </a:buClr>
              <a:buSzPct val="100000"/>
              <a:buFontTx/>
              <a:buBlip>
                <a:blip r:embed="rId4"/>
              </a:buBlip>
              <a:tabLst>
                <a:tab pos="914400" algn="l"/>
              </a:tabLst>
              <a:defRPr/>
            </a:pPr>
            <a:r>
              <a:rPr lang="en-US" sz="1200" dirty="0">
                <a:solidFill>
                  <a:prstClr val="black"/>
                </a:solidFill>
                <a:latin typeface="Arial" panose="020B0604020202020204" pitchFamily="34" charset="0"/>
                <a:cs typeface="Arial" panose="020B0604020202020204" pitchFamily="34" charset="0"/>
              </a:rPr>
              <a:t>Key milestones timeframe – Implementation of Microchip.  Maintain up to date with fraud tools innovations.   </a:t>
            </a:r>
          </a:p>
          <a:p>
            <a:pPr marL="285750" lvl="1" indent="-228600" eaLnBrk="0" hangingPunct="0">
              <a:spcAft>
                <a:spcPts val="300"/>
              </a:spcAft>
              <a:buClr>
                <a:srgbClr val="E10819"/>
              </a:buClr>
              <a:buSzPct val="100000"/>
              <a:buFontTx/>
              <a:buBlip>
                <a:blip r:embed="rId4"/>
              </a:buBlip>
              <a:tabLst>
                <a:tab pos="914400" algn="l"/>
              </a:tabLst>
              <a:defRPr/>
            </a:pPr>
            <a:r>
              <a:rPr lang="en-US" sz="1200" dirty="0">
                <a:solidFill>
                  <a:prstClr val="black"/>
                </a:solidFill>
                <a:latin typeface="Arial" panose="020B0604020202020204" pitchFamily="34" charset="0"/>
                <a:cs typeface="Arial" panose="020B0604020202020204" pitchFamily="34" charset="0"/>
              </a:rPr>
              <a:t>Resources required to implement plan – None</a:t>
            </a:r>
          </a:p>
          <a:p>
            <a:pPr marL="285750" lvl="1" indent="-228600" eaLnBrk="0" fontAlgn="base" hangingPunct="0">
              <a:spcBef>
                <a:spcPct val="0"/>
              </a:spcBef>
              <a:spcAft>
                <a:spcPts val="300"/>
              </a:spcAft>
              <a:buClr>
                <a:srgbClr val="E10819"/>
              </a:buClr>
              <a:buSzPct val="100000"/>
              <a:buFontTx/>
              <a:buBlip>
                <a:blip r:embed="rId4"/>
              </a:buBlip>
              <a:tabLst>
                <a:tab pos="914400" algn="l"/>
              </a:tabLst>
              <a:defRPr/>
            </a:pPr>
            <a:r>
              <a:rPr lang="en-US" sz="1200" dirty="0">
                <a:solidFill>
                  <a:prstClr val="black"/>
                </a:solidFill>
                <a:latin typeface="Arial" panose="020B0604020202020204" pitchFamily="34" charset="0"/>
                <a:cs typeface="Arial" panose="020B0604020202020204" pitchFamily="34" charset="0"/>
              </a:rPr>
              <a:t>Recommended review plan for ERMC, RC, and Board - None</a:t>
            </a:r>
          </a:p>
          <a:p>
            <a:pPr marL="285750" lvl="1" indent="-228600" eaLnBrk="0" hangingPunct="0">
              <a:spcAft>
                <a:spcPts val="300"/>
              </a:spcAft>
              <a:buClr>
                <a:srgbClr val="E10819"/>
              </a:buClr>
              <a:buSzPct val="100000"/>
              <a:buFontTx/>
              <a:buBlip>
                <a:blip r:embed="rId4"/>
              </a:buBlip>
              <a:tabLst>
                <a:tab pos="914400" algn="l"/>
              </a:tabLst>
              <a:defRPr/>
            </a:pPr>
            <a:endParaRPr lang="en-US" sz="1400" dirty="0">
              <a:solidFill>
                <a:srgbClr val="FF0000"/>
              </a:solidFill>
              <a:latin typeface="Arial" panose="020B0604020202020204" pitchFamily="34" charset="0"/>
              <a:cs typeface="Arial" panose="020B060402020202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060389662"/>
              </p:ext>
            </p:extLst>
          </p:nvPr>
        </p:nvGraphicFramePr>
        <p:xfrm>
          <a:off x="7090094" y="1447800"/>
          <a:ext cx="1749106" cy="304800"/>
        </p:xfrm>
        <a:graphic>
          <a:graphicData uri="http://schemas.openxmlformats.org/drawingml/2006/table">
            <a:tbl>
              <a:tblPr firstRow="1" bandRow="1">
                <a:tableStyleId>{5C22544A-7EE6-4342-B048-85BDC9FD1C3A}</a:tableStyleId>
              </a:tblPr>
              <a:tblGrid>
                <a:gridCol w="1749106"/>
              </a:tblGrid>
              <a:tr h="304800">
                <a:tc>
                  <a:txBody>
                    <a:bodyPr/>
                    <a:lstStyle/>
                    <a:p>
                      <a:r>
                        <a:rPr lang="en-US" sz="1000" b="0" dirty="0" smtClean="0">
                          <a:solidFill>
                            <a:schemeClr val="tx1"/>
                          </a:solidFill>
                          <a:latin typeface="Arial" panose="020B0604020202020204" pitchFamily="34" charset="0"/>
                          <a:cs typeface="Arial" panose="020B0604020202020204" pitchFamily="34" charset="0"/>
                        </a:rPr>
                        <a:t>Historical</a:t>
                      </a:r>
                      <a:r>
                        <a:rPr lang="en-US" sz="1000" b="0" baseline="0" dirty="0" smtClean="0">
                          <a:solidFill>
                            <a:schemeClr val="tx1"/>
                          </a:solidFill>
                          <a:latin typeface="Arial" panose="020B0604020202020204" pitchFamily="34" charset="0"/>
                          <a:cs typeface="Arial" panose="020B0604020202020204" pitchFamily="34" charset="0"/>
                        </a:rPr>
                        <a:t> Trend (12m):</a:t>
                      </a:r>
                      <a:endParaRPr lang="es-PR" sz="1000" b="0" dirty="0">
                        <a:solidFill>
                          <a:schemeClr val="tx1"/>
                        </a:solidFill>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851557128"/>
              </p:ext>
            </p:extLst>
          </p:nvPr>
        </p:nvGraphicFramePr>
        <p:xfrm>
          <a:off x="304800" y="1524000"/>
          <a:ext cx="2971800" cy="857250"/>
        </p:xfrm>
        <a:graphic>
          <a:graphicData uri="http://schemas.openxmlformats.org/presentationml/2006/ole">
            <mc:AlternateContent xmlns:mc="http://schemas.openxmlformats.org/markup-compatibility/2006">
              <mc:Choice xmlns:v="urn:schemas-microsoft-com:vml" Requires="v">
                <p:oleObj spid="_x0000_s97362" name="Worksheet" r:id="rId6" imgW="2971741" imgH="857309" progId="Excel.Sheet.12">
                  <p:embed/>
                </p:oleObj>
              </mc:Choice>
              <mc:Fallback>
                <p:oleObj name="Worksheet" r:id="rId6" imgW="2971741" imgH="857309" progId="Excel.Sheet.12">
                  <p:embed/>
                  <p:pic>
                    <p:nvPicPr>
                      <p:cNvPr id="0" name=""/>
                      <p:cNvPicPr/>
                      <p:nvPr/>
                    </p:nvPicPr>
                    <p:blipFill>
                      <a:blip r:embed="rId7"/>
                      <a:stretch>
                        <a:fillRect/>
                      </a:stretch>
                    </p:blipFill>
                    <p:spPr>
                      <a:xfrm>
                        <a:off x="304800" y="1524000"/>
                        <a:ext cx="2971800" cy="85725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876757056"/>
              </p:ext>
            </p:extLst>
          </p:nvPr>
        </p:nvGraphicFramePr>
        <p:xfrm>
          <a:off x="3429000" y="1524000"/>
          <a:ext cx="3143250" cy="857250"/>
        </p:xfrm>
        <a:graphic>
          <a:graphicData uri="http://schemas.openxmlformats.org/presentationml/2006/ole">
            <mc:AlternateContent xmlns:mc="http://schemas.openxmlformats.org/markup-compatibility/2006">
              <mc:Choice xmlns:v="urn:schemas-microsoft-com:vml" Requires="v">
                <p:oleObj spid="_x0000_s97363" name="Worksheet" r:id="rId9" imgW="3143307" imgH="857309" progId="Excel.Sheet.12">
                  <p:embed/>
                </p:oleObj>
              </mc:Choice>
              <mc:Fallback>
                <p:oleObj name="Worksheet" r:id="rId9" imgW="3143307" imgH="857309" progId="Excel.Sheet.12">
                  <p:embed/>
                  <p:pic>
                    <p:nvPicPr>
                      <p:cNvPr id="0" name=""/>
                      <p:cNvPicPr>
                        <a:picLocks noChangeAspect="1" noChangeArrowheads="1"/>
                      </p:cNvPicPr>
                      <p:nvPr/>
                    </p:nvPicPr>
                    <p:blipFill>
                      <a:blip r:embed="rId10"/>
                      <a:srcRect/>
                      <a:stretch>
                        <a:fillRect/>
                      </a:stretch>
                    </p:blipFill>
                    <p:spPr bwMode="auto">
                      <a:xfrm>
                        <a:off x="3429000" y="1524000"/>
                        <a:ext cx="314325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7" name="Freeform 9"/>
          <p:cNvSpPr>
            <a:spLocks/>
          </p:cNvSpPr>
          <p:nvPr/>
        </p:nvSpPr>
        <p:spPr bwMode="gray">
          <a:xfrm flipV="1">
            <a:off x="8605775" y="1524000"/>
            <a:ext cx="115817" cy="143572"/>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a:defRPr/>
            </a:pPr>
            <a:endParaRPr lang="en-GB" sz="1100" kern="0" dirty="0">
              <a:solidFill>
                <a:srgbClr val="000000"/>
              </a:solidFill>
              <a:latin typeface="Arial" charset="0"/>
              <a:ea typeface="MS PGothic" pitchFamily="34" charset="-128"/>
            </a:endParaRPr>
          </a:p>
        </p:txBody>
      </p:sp>
      <p:sp>
        <p:nvSpPr>
          <p:cNvPr id="37" name="13 O"/>
          <p:cNvSpPr/>
          <p:nvPr/>
        </p:nvSpPr>
        <p:spPr>
          <a:xfrm>
            <a:off x="8457292" y="1071378"/>
            <a:ext cx="143783" cy="142506"/>
          </a:xfrm>
          <a:prstGeom prst="flowChartOr">
            <a:avLst/>
          </a:prstGeom>
          <a:solidFill>
            <a:srgbClr val="FFC000"/>
          </a:solidFill>
          <a:ln w="25400" cap="flat" cmpd="sng" algn="ctr">
            <a:noFill/>
            <a:prstDash val="solid"/>
          </a:ln>
          <a:effectLst/>
        </p:spPr>
        <p:txBody>
          <a:bodyPr rtlCol="0" anchor="ctr"/>
          <a:lstStyle/>
          <a:p>
            <a:pPr algn="ctr">
              <a:defRPr/>
            </a:pPr>
            <a:endParaRPr lang="en-GB" sz="1000" kern="0" dirty="0">
              <a:solidFill>
                <a:srgbClr val="000000"/>
              </a:solidFill>
              <a:latin typeface="Arial" panose="020B0604020202020204" pitchFamily="34" charset="0"/>
              <a:ea typeface="MS PGothic" pitchFamily="34" charset="-128"/>
              <a:cs typeface="Arial" panose="020B0604020202020204" pitchFamily="34" charset="0"/>
            </a:endParaRPr>
          </a:p>
        </p:txBody>
      </p:sp>
      <p:graphicFrame>
        <p:nvGraphicFramePr>
          <p:cNvPr id="5" name="Chart 4"/>
          <p:cNvGraphicFramePr/>
          <p:nvPr>
            <p:extLst>
              <p:ext uri="{D42A27DB-BD31-4B8C-83A1-F6EECF244321}">
                <p14:modId xmlns:p14="http://schemas.microsoft.com/office/powerpoint/2010/main" val="1490863157"/>
              </p:ext>
            </p:extLst>
          </p:nvPr>
        </p:nvGraphicFramePr>
        <p:xfrm>
          <a:off x="6553200" y="1579893"/>
          <a:ext cx="2465765" cy="1010907"/>
        </p:xfrm>
        <a:graphic>
          <a:graphicData uri="http://schemas.openxmlformats.org/drawingml/2006/chart">
            <c:chart xmlns:c="http://schemas.openxmlformats.org/drawingml/2006/chart" xmlns:r="http://schemas.openxmlformats.org/officeDocument/2006/relationships" r:id="rId11"/>
          </a:graphicData>
        </a:graphic>
      </p:graphicFrame>
      <p:sp>
        <p:nvSpPr>
          <p:cNvPr id="36" name="TextBox 35"/>
          <p:cNvSpPr txBox="1"/>
          <p:nvPr/>
        </p:nvSpPr>
        <p:spPr>
          <a:xfrm>
            <a:off x="254000" y="248488"/>
            <a:ext cx="8890000" cy="461665"/>
          </a:xfrm>
          <a:prstGeom prst="rect">
            <a:avLst/>
          </a:prstGeom>
          <a:noFill/>
        </p:spPr>
        <p:txBody>
          <a:bodyPr wrap="square" rtlCol="0">
            <a:spAutoFit/>
          </a:bodyPr>
          <a:lstStyle/>
          <a:p>
            <a:r>
              <a:rPr lang="en-US" b="1" dirty="0" smtClean="0"/>
              <a:t>4. RSC Trigger / Limit Breach Description &amp; Action Plan</a:t>
            </a:r>
            <a:endParaRPr lang="en-US" b="1" dirty="0"/>
          </a:p>
        </p:txBody>
      </p:sp>
      <p:pic>
        <p:nvPicPr>
          <p:cNvPr id="41"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1787" y="646792"/>
            <a:ext cx="8461375"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9" name="Group 38"/>
          <p:cNvGrpSpPr/>
          <p:nvPr/>
        </p:nvGrpSpPr>
        <p:grpSpPr>
          <a:xfrm>
            <a:off x="2773911" y="6567488"/>
            <a:ext cx="2993191" cy="157794"/>
            <a:chOff x="1104530" y="6567488"/>
            <a:chExt cx="2993191" cy="157794"/>
          </a:xfrm>
        </p:grpSpPr>
        <p:grpSp>
          <p:nvGrpSpPr>
            <p:cNvPr id="42" name="Group 41"/>
            <p:cNvGrpSpPr/>
            <p:nvPr/>
          </p:nvGrpSpPr>
          <p:grpSpPr>
            <a:xfrm>
              <a:off x="1671605" y="6567488"/>
              <a:ext cx="2426116" cy="157794"/>
              <a:chOff x="3239817" y="5985486"/>
              <a:chExt cx="2426116" cy="157794"/>
            </a:xfrm>
          </p:grpSpPr>
          <p:sp>
            <p:nvSpPr>
              <p:cNvPr id="44" name="80 CuadroTexto"/>
              <p:cNvSpPr txBox="1"/>
              <p:nvPr/>
            </p:nvSpPr>
            <p:spPr bwMode="gray">
              <a:xfrm>
                <a:off x="3420867" y="5985487"/>
                <a:ext cx="839704"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Improving</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45" name="80 CuadroTexto"/>
              <p:cNvSpPr txBox="1"/>
              <p:nvPr/>
            </p:nvSpPr>
            <p:spPr bwMode="gray">
              <a:xfrm>
                <a:off x="4297311" y="5985486"/>
                <a:ext cx="928501"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Stable</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46" name="80 CuadroTexto"/>
              <p:cNvSpPr txBox="1"/>
              <p:nvPr/>
            </p:nvSpPr>
            <p:spPr bwMode="gray">
              <a:xfrm>
                <a:off x="4940694" y="5985486"/>
                <a:ext cx="725239"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Worsening</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47" name="Freeform 9"/>
              <p:cNvSpPr>
                <a:spLocks/>
              </p:cNvSpPr>
              <p:nvPr/>
            </p:nvSpPr>
            <p:spPr bwMode="gray">
              <a:xfrm rot="10800000" flipV="1">
                <a:off x="3239817" y="5999709"/>
                <a:ext cx="114858" cy="143571"/>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48" name="Freeform 9"/>
              <p:cNvSpPr>
                <a:spLocks/>
              </p:cNvSpPr>
              <p:nvPr/>
            </p:nvSpPr>
            <p:spPr bwMode="gray">
              <a:xfrm rot="16200000" flipV="1">
                <a:off x="4079021" y="5999709"/>
                <a:ext cx="126344" cy="143571"/>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49" name="Freeform 9"/>
              <p:cNvSpPr>
                <a:spLocks/>
              </p:cNvSpPr>
              <p:nvPr/>
            </p:nvSpPr>
            <p:spPr bwMode="gray">
              <a:xfrm flipV="1">
                <a:off x="4778136" y="5999708"/>
                <a:ext cx="115817" cy="143572"/>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43" name="80 CuadroTexto"/>
            <p:cNvSpPr txBox="1"/>
            <p:nvPr/>
          </p:nvSpPr>
          <p:spPr bwMode="gray">
            <a:xfrm>
              <a:off x="1104530" y="6567489"/>
              <a:ext cx="53451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a:defRPr/>
              </a:pPr>
              <a:r>
                <a:rPr lang="en-GB" sz="1000" kern="0" dirty="0" smtClean="0">
                  <a:solidFill>
                    <a:srgbClr val="000000"/>
                  </a:solidFill>
                  <a:latin typeface="Arial" panose="020B0604020202020204" pitchFamily="34" charset="0"/>
                  <a:ea typeface="Tahoma" panose="020B0604030504040204" pitchFamily="34" charset="0"/>
                </a:rPr>
                <a:t>Trend:</a:t>
              </a:r>
              <a:endParaRPr lang="en-GB" sz="1000" kern="0" dirty="0">
                <a:solidFill>
                  <a:srgbClr val="000000"/>
                </a:solidFill>
                <a:latin typeface="Arial" panose="020B0604020202020204" pitchFamily="34" charset="0"/>
                <a:ea typeface="Tahoma" panose="020B0604030504040204" pitchFamily="34" charset="0"/>
              </a:endParaRPr>
            </a:p>
          </p:txBody>
        </p:sp>
      </p:grpSp>
      <p:grpSp>
        <p:nvGrpSpPr>
          <p:cNvPr id="50" name="Group 49"/>
          <p:cNvGrpSpPr/>
          <p:nvPr/>
        </p:nvGrpSpPr>
        <p:grpSpPr>
          <a:xfrm>
            <a:off x="1974181" y="6324600"/>
            <a:ext cx="4864290" cy="165416"/>
            <a:chOff x="304800" y="6324600"/>
            <a:chExt cx="4864290" cy="165416"/>
          </a:xfrm>
        </p:grpSpPr>
        <p:grpSp>
          <p:nvGrpSpPr>
            <p:cNvPr id="51" name="122 Grupo"/>
            <p:cNvGrpSpPr/>
            <p:nvPr/>
          </p:nvGrpSpPr>
          <p:grpSpPr>
            <a:xfrm>
              <a:off x="304800" y="6334125"/>
              <a:ext cx="2886494" cy="153888"/>
              <a:chOff x="-1429262" y="6251781"/>
              <a:chExt cx="2886494" cy="153888"/>
            </a:xfrm>
          </p:grpSpPr>
          <p:sp>
            <p:nvSpPr>
              <p:cNvPr id="57" name="80 CuadroTexto"/>
              <p:cNvSpPr txBox="1"/>
              <p:nvPr/>
            </p:nvSpPr>
            <p:spPr bwMode="gray">
              <a:xfrm>
                <a:off x="96603" y="6251781"/>
                <a:ext cx="61800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Complete</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58" name="80 CuadroTexto"/>
              <p:cNvSpPr txBox="1"/>
              <p:nvPr/>
            </p:nvSpPr>
            <p:spPr bwMode="gray">
              <a:xfrm>
                <a:off x="-1429262" y="6251781"/>
                <a:ext cx="127672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Remediation Status:</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59" name="80 CuadroTexto"/>
              <p:cNvSpPr txBox="1"/>
              <p:nvPr/>
            </p:nvSpPr>
            <p:spPr bwMode="gray">
              <a:xfrm>
                <a:off x="936342" y="6251781"/>
                <a:ext cx="52089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On-track</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60" name="2 O"/>
              <p:cNvSpPr/>
              <p:nvPr/>
            </p:nvSpPr>
            <p:spPr>
              <a:xfrm>
                <a:off x="-95022" y="6257231"/>
                <a:ext cx="144000" cy="144000"/>
              </a:xfrm>
              <a:prstGeom prst="flowChartOr">
                <a:avLst/>
              </a:prstGeom>
              <a:solidFill>
                <a:srgbClr val="031FE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61" name="13 O"/>
              <p:cNvSpPr/>
              <p:nvPr/>
            </p:nvSpPr>
            <p:spPr>
              <a:xfrm>
                <a:off x="762521" y="6257231"/>
                <a:ext cx="146304" cy="142506"/>
              </a:xfrm>
              <a:prstGeom prst="flowChartOr">
                <a:avLst/>
              </a:prstGeom>
              <a:solidFill>
                <a:srgbClr val="00B05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52" name="80 CuadroTexto"/>
            <p:cNvSpPr txBox="1"/>
            <p:nvPr/>
          </p:nvSpPr>
          <p:spPr bwMode="gray">
            <a:xfrm>
              <a:off x="3394301" y="6334125"/>
              <a:ext cx="52089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a:defRPr/>
              </a:pPr>
              <a:r>
                <a:rPr lang="en-GB" sz="1000" kern="0" dirty="0" smtClean="0">
                  <a:solidFill>
                    <a:srgbClr val="000000"/>
                  </a:solidFill>
                  <a:latin typeface="Arial" panose="020B0604020202020204" pitchFamily="34" charset="0"/>
                  <a:ea typeface="Tahoma" panose="020B0604030504040204" pitchFamily="34" charset="0"/>
                </a:rPr>
                <a:t>Delayed</a:t>
              </a:r>
              <a:endParaRPr lang="en-GB" sz="1000" kern="0" dirty="0">
                <a:solidFill>
                  <a:srgbClr val="000000"/>
                </a:solidFill>
                <a:latin typeface="Arial" panose="020B0604020202020204" pitchFamily="34" charset="0"/>
                <a:ea typeface="Tahoma" panose="020B0604030504040204" pitchFamily="34" charset="0"/>
              </a:endParaRPr>
            </a:p>
          </p:txBody>
        </p:sp>
        <p:sp>
          <p:nvSpPr>
            <p:cNvPr id="53" name="13 O"/>
            <p:cNvSpPr/>
            <p:nvPr/>
          </p:nvSpPr>
          <p:spPr>
            <a:xfrm>
              <a:off x="3201140" y="6347510"/>
              <a:ext cx="143783" cy="142506"/>
            </a:xfrm>
            <a:prstGeom prst="flowChartOr">
              <a:avLst/>
            </a:prstGeom>
            <a:solidFill>
              <a:srgbClr val="FFC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54" name="80 CuadroTexto"/>
            <p:cNvSpPr txBox="1"/>
            <p:nvPr/>
          </p:nvSpPr>
          <p:spPr bwMode="gray">
            <a:xfrm>
              <a:off x="4147100" y="6334125"/>
              <a:ext cx="52089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a:defRPr/>
              </a:pPr>
              <a:r>
                <a:rPr lang="en-GB" sz="1000" kern="0" dirty="0" smtClean="0">
                  <a:solidFill>
                    <a:srgbClr val="000000"/>
                  </a:solidFill>
                  <a:latin typeface="Arial" panose="020B0604020202020204" pitchFamily="34" charset="0"/>
                  <a:ea typeface="Tahoma" panose="020B0604030504040204" pitchFamily="34" charset="0"/>
                </a:rPr>
                <a:t>At Risk</a:t>
              </a:r>
              <a:endParaRPr lang="en-GB" sz="1000" kern="0" dirty="0">
                <a:solidFill>
                  <a:srgbClr val="000000"/>
                </a:solidFill>
                <a:latin typeface="Arial" panose="020B0604020202020204" pitchFamily="34" charset="0"/>
                <a:ea typeface="Tahoma" panose="020B0604030504040204" pitchFamily="34" charset="0"/>
              </a:endParaRPr>
            </a:p>
          </p:txBody>
        </p:sp>
        <p:sp>
          <p:nvSpPr>
            <p:cNvPr id="55" name="13 O"/>
            <p:cNvSpPr/>
            <p:nvPr/>
          </p:nvSpPr>
          <p:spPr>
            <a:xfrm>
              <a:off x="3953939" y="6347510"/>
              <a:ext cx="143783" cy="142506"/>
            </a:xfrm>
            <a:prstGeom prst="flowChartOr">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56" name="80 CuadroTexto"/>
            <p:cNvSpPr txBox="1"/>
            <p:nvPr/>
          </p:nvSpPr>
          <p:spPr bwMode="gray">
            <a:xfrm>
              <a:off x="4648200" y="6324600"/>
              <a:ext cx="52089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a:defRPr/>
              </a:pPr>
              <a:r>
                <a:rPr lang="en-GB" sz="1000" kern="0" dirty="0">
                  <a:solidFill>
                    <a:srgbClr val="000000"/>
                  </a:solidFill>
                  <a:latin typeface="Arial" panose="020B0604020202020204" pitchFamily="34" charset="0"/>
                  <a:ea typeface="Tahoma" panose="020B0604030504040204" pitchFamily="34" charset="0"/>
                </a:rPr>
                <a:t> </a:t>
              </a:r>
              <a:r>
                <a:rPr lang="en-GB" sz="1000" b="1" kern="0" dirty="0" smtClean="0">
                  <a:solidFill>
                    <a:srgbClr val="000000"/>
                  </a:solidFill>
                  <a:latin typeface="Arial" panose="020B0604020202020204" pitchFamily="34" charset="0"/>
                  <a:ea typeface="Tahoma" panose="020B0604030504040204" pitchFamily="34" charset="0"/>
                </a:rPr>
                <a:t>N/A</a:t>
              </a:r>
              <a:endParaRPr lang="en-GB" sz="1000" b="1" kern="0" dirty="0">
                <a:solidFill>
                  <a:srgbClr val="000000"/>
                </a:solidFill>
                <a:latin typeface="Arial" panose="020B0604020202020204" pitchFamily="34" charset="0"/>
                <a:ea typeface="Tahoma" panose="020B0604030504040204" pitchFamily="34" charset="0"/>
              </a:endParaRPr>
            </a:p>
          </p:txBody>
        </p:sp>
      </p:grpSp>
    </p:spTree>
    <p:extLst>
      <p:ext uri="{BB962C8B-B14F-4D97-AF65-F5344CB8AC3E}">
        <p14:creationId xmlns:p14="http://schemas.microsoft.com/office/powerpoint/2010/main" val="3429266085"/>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extLst>
              <p:ext uri="{D42A27DB-BD31-4B8C-83A1-F6EECF244321}">
                <p14:modId xmlns:p14="http://schemas.microsoft.com/office/powerpoint/2010/main" val="2869610999"/>
              </p:ext>
            </p:extLst>
          </p:nvPr>
        </p:nvGraphicFramePr>
        <p:xfrm>
          <a:off x="6553200" y="1671986"/>
          <a:ext cx="2465765" cy="1010907"/>
        </p:xfrm>
        <a:graphic>
          <a:graphicData uri="http://schemas.openxmlformats.org/drawingml/2006/chart">
            <c:chart xmlns:c="http://schemas.openxmlformats.org/drawingml/2006/chart" xmlns:r="http://schemas.openxmlformats.org/officeDocument/2006/relationships" r:id="rId4"/>
          </a:graphicData>
        </a:graphic>
      </p:graphicFrame>
      <p:sp>
        <p:nvSpPr>
          <p:cNvPr id="152" name="5 Marcador de número de diapositiva"/>
          <p:cNvSpPr>
            <a:spLocks noGrp="1"/>
          </p:cNvSpPr>
          <p:nvPr>
            <p:ph type="sldNum" sz="quarter" idx="10"/>
          </p:nvPr>
        </p:nvSpPr>
        <p:spPr>
          <a:xfrm>
            <a:off x="0" y="6375400"/>
            <a:ext cx="436563" cy="482600"/>
          </a:xfrm>
          <a:prstGeom prst="rect">
            <a:avLst/>
          </a:prstGeom>
        </p:spPr>
        <p:txBody>
          <a:bodyPr/>
          <a:lstStyle>
            <a:lvl1pPr algn="l">
              <a:defRPr sz="1050">
                <a:solidFill>
                  <a:schemeClr val="bg1"/>
                </a:solidFill>
              </a:defRPr>
            </a:lvl1pPr>
          </a:lstStyle>
          <a:p>
            <a:pPr>
              <a:defRPr/>
            </a:pPr>
            <a:fld id="{106BA978-0AD2-4251-852D-59FEEE1C7C09}" type="slidenum">
              <a:rPr lang="en-US" smtClean="0">
                <a:solidFill>
                  <a:prstClr val="white"/>
                </a:solidFill>
              </a:rPr>
              <a:pPr>
                <a:defRPr/>
              </a:pPr>
              <a:t>35</a:t>
            </a:fld>
            <a:endParaRPr lang="en-US" dirty="0">
              <a:solidFill>
                <a:prstClr val="white"/>
              </a:solidFill>
            </a:endParaRPr>
          </a:p>
        </p:txBody>
      </p:sp>
      <p:sp>
        <p:nvSpPr>
          <p:cNvPr id="40" name="Slide Number Placeholder 3"/>
          <p:cNvSpPr txBox="1">
            <a:spLocks/>
          </p:cNvSpPr>
          <p:nvPr/>
        </p:nvSpPr>
        <p:spPr>
          <a:xfrm>
            <a:off x="8149015" y="99783"/>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35</a:t>
            </a:fld>
            <a:endParaRPr lang="es-ES_tradnl" sz="1200" b="1" dirty="0">
              <a:solidFill>
                <a:srgbClr val="FF0000"/>
              </a:solidFill>
              <a:latin typeface="Arial"/>
              <a:cs typeface="Arial"/>
            </a:endParaRPr>
          </a:p>
        </p:txBody>
      </p:sp>
      <p:sp>
        <p:nvSpPr>
          <p:cNvPr id="28" name="Rounded Rectangle 27"/>
          <p:cNvSpPr/>
          <p:nvPr/>
        </p:nvSpPr>
        <p:spPr>
          <a:xfrm>
            <a:off x="304800" y="2686050"/>
            <a:ext cx="8586703" cy="3474720"/>
          </a:xfrm>
          <a:prstGeom prst="round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1" indent="-285750" algn="just" eaLnBrk="0" fontAlgn="base" hangingPunct="0">
              <a:spcBef>
                <a:spcPct val="0"/>
              </a:spcBef>
              <a:spcAft>
                <a:spcPts val="300"/>
              </a:spcAft>
              <a:buClr>
                <a:srgbClr val="E10819"/>
              </a:buClr>
              <a:buSzPct val="100000"/>
              <a:defRPr/>
            </a:pPr>
            <a:r>
              <a:rPr lang="en-US" sz="1200" b="1" dirty="0" smtClean="0">
                <a:solidFill>
                  <a:prstClr val="black"/>
                </a:solidFill>
                <a:latin typeface="Arial" panose="020B0604020202020204" pitchFamily="34" charset="0"/>
                <a:cs typeface="Arial" panose="020B0604020202020204" pitchFamily="34" charset="0"/>
              </a:rPr>
              <a:t>Trigger/Limit Breach Description:</a:t>
            </a:r>
          </a:p>
          <a:p>
            <a:pPr marL="285750" lvl="1" indent="-285750" algn="just" eaLnBrk="0" fontAlgn="base" hangingPunct="0">
              <a:spcBef>
                <a:spcPct val="0"/>
              </a:spcBef>
              <a:spcAft>
                <a:spcPts val="300"/>
              </a:spcAft>
              <a:buClr>
                <a:srgbClr val="E10819"/>
              </a:buClr>
              <a:buSzPct val="100000"/>
              <a:defRPr/>
            </a:pPr>
            <a:endParaRPr lang="en-US" sz="1200" dirty="0" smtClean="0">
              <a:solidFill>
                <a:srgbClr val="FF0000"/>
              </a:solidFill>
              <a:latin typeface="Arial" panose="020B0604020202020204" pitchFamily="34" charset="0"/>
              <a:cs typeface="Arial" panose="020B0604020202020204" pitchFamily="34" charset="0"/>
            </a:endParaRPr>
          </a:p>
        </p:txBody>
      </p:sp>
      <p:graphicFrame>
        <p:nvGraphicFramePr>
          <p:cNvPr id="33" name="Table 32"/>
          <p:cNvGraphicFramePr>
            <a:graphicFrameLocks noGrp="1"/>
          </p:cNvGraphicFramePr>
          <p:nvPr>
            <p:extLst>
              <p:ext uri="{D42A27DB-BD31-4B8C-83A1-F6EECF244321}">
                <p14:modId xmlns:p14="http://schemas.microsoft.com/office/powerpoint/2010/main" val="2384788662"/>
              </p:ext>
            </p:extLst>
          </p:nvPr>
        </p:nvGraphicFramePr>
        <p:xfrm>
          <a:off x="304800" y="676051"/>
          <a:ext cx="8613690" cy="771749"/>
        </p:xfrm>
        <a:graphic>
          <a:graphicData uri="http://schemas.openxmlformats.org/drawingml/2006/table">
            <a:tbl>
              <a:tblPr>
                <a:effectLst/>
              </a:tblPr>
              <a:tblGrid>
                <a:gridCol w="1054253"/>
                <a:gridCol w="2307050"/>
                <a:gridCol w="672262"/>
                <a:gridCol w="672262"/>
                <a:gridCol w="672262"/>
                <a:gridCol w="672262"/>
                <a:gridCol w="896345"/>
                <a:gridCol w="896345"/>
                <a:gridCol w="770649"/>
              </a:tblGrid>
              <a:tr h="214607">
                <a:tc>
                  <a:txBody>
                    <a:bodyPr/>
                    <a:lstStyle/>
                    <a:p>
                      <a:pPr algn="ctr" fontAlgn="ctr"/>
                      <a:r>
                        <a:rPr lang="en-US" sz="900" b="0" i="0" u="none" strike="noStrike" dirty="0">
                          <a:solidFill>
                            <a:schemeClr val="tx1"/>
                          </a:solidFill>
                          <a:latin typeface="Arial" panose="020B0604020202020204" pitchFamily="34" charset="0"/>
                          <a:cs typeface="Arial" panose="020B0604020202020204" pitchFamily="34" charset="0"/>
                        </a:rPr>
                        <a:t>Risk Type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dirty="0" smtClean="0">
                          <a:solidFill>
                            <a:schemeClr val="tx1"/>
                          </a:solidFill>
                          <a:latin typeface="Arial" panose="020B0604020202020204" pitchFamily="34" charset="0"/>
                          <a:cs typeface="Arial" panose="020B0604020202020204" pitchFamily="34" charset="0"/>
                        </a:rPr>
                        <a:t>Metric</a:t>
                      </a:r>
                      <a:endParaRPr lang="en-US" sz="900" b="0" i="0" u="none" strike="noStrike"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kern="1200" dirty="0" smtClean="0">
                          <a:solidFill>
                            <a:schemeClr val="tx1"/>
                          </a:solidFill>
                          <a:effectLst/>
                          <a:latin typeface="Arial" panose="020B0604020202020204" pitchFamily="34" charset="0"/>
                          <a:ea typeface="+mn-ea"/>
                          <a:cs typeface="Arial" panose="020B0604020202020204" pitchFamily="34" charset="0"/>
                        </a:rPr>
                        <a:t>Jun-16</a:t>
                      </a:r>
                      <a:endParaRPr lang="es-PR" sz="900" b="0" i="0" u="none" strike="noStrike" kern="1200" dirty="0" smtClean="0">
                        <a:solidFill>
                          <a:schemeClr val="tx1"/>
                        </a:solidFill>
                        <a:effectLst/>
                        <a:latin typeface="Arial" panose="020B0604020202020204" pitchFamily="34" charset="0"/>
                        <a:ea typeface="+mn-ea"/>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PR" sz="900" b="0" i="0" u="none" strike="noStrike" kern="1200" dirty="0" smtClean="0">
                          <a:solidFill>
                            <a:schemeClr val="tx1"/>
                          </a:solidFill>
                          <a:effectLst/>
                          <a:latin typeface="Arial" panose="020B0604020202020204" pitchFamily="34" charset="0"/>
                          <a:ea typeface="+mn-ea"/>
                          <a:cs typeface="Arial" panose="020B0604020202020204" pitchFamily="34" charset="0"/>
                        </a:rPr>
                        <a:t>May-16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PR" sz="900" b="0" i="0" u="none" strike="noStrike" kern="1200" dirty="0" smtClean="0">
                          <a:solidFill>
                            <a:schemeClr val="tx1"/>
                          </a:solidFill>
                          <a:effectLst/>
                          <a:latin typeface="Arial" panose="020B0604020202020204" pitchFamily="34" charset="0"/>
                          <a:ea typeface="+mn-ea"/>
                          <a:cs typeface="Arial" panose="020B0604020202020204" pitchFamily="34" charset="0"/>
                        </a:rPr>
                        <a:t>Apr-16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PR" sz="900" b="0" i="0" u="none" strike="noStrike" kern="1200" dirty="0" smtClean="0">
                          <a:solidFill>
                            <a:schemeClr val="tx1"/>
                          </a:solidFill>
                          <a:effectLst/>
                          <a:latin typeface="Arial" panose="020B0604020202020204" pitchFamily="34" charset="0"/>
                          <a:ea typeface="+mn-ea"/>
                          <a:cs typeface="Arial" panose="020B0604020202020204" pitchFamily="34" charset="0"/>
                        </a:rPr>
                        <a:t>Mar-16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dirty="0" smtClean="0">
                          <a:solidFill>
                            <a:schemeClr val="tx1"/>
                          </a:solidFill>
                          <a:latin typeface="Arial" panose="020B0604020202020204" pitchFamily="34" charset="0"/>
                          <a:cs typeface="Arial" panose="020B0604020202020204" pitchFamily="34" charset="0"/>
                        </a:rPr>
                        <a:t>Amber</a:t>
                      </a:r>
                      <a:endParaRPr lang="en-US" sz="900" b="0" i="0" u="none" strike="noStrike"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fontAlgn="ctr"/>
                      <a:r>
                        <a:rPr lang="en-US" sz="900" b="0" i="0" u="none" strike="noStrike" dirty="0" smtClean="0">
                          <a:solidFill>
                            <a:schemeClr val="tx1"/>
                          </a:solidFill>
                          <a:latin typeface="Arial" panose="020B0604020202020204" pitchFamily="34" charset="0"/>
                          <a:cs typeface="Arial" panose="020B0604020202020204" pitchFamily="34" charset="0"/>
                        </a:rPr>
                        <a:t>Red</a:t>
                      </a:r>
                      <a:endParaRPr lang="en-US" sz="900" b="0" i="0" u="none" strike="noStrike"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CC"/>
                    </a:solidFill>
                  </a:tcPr>
                </a:tc>
                <a:tc>
                  <a:txBody>
                    <a:bodyPr/>
                    <a:lstStyle/>
                    <a:p>
                      <a:pPr algn="ctr" fontAlgn="b"/>
                      <a:r>
                        <a:rPr lang="en-US" sz="900" b="0" i="0" u="none" strike="noStrike" dirty="0" smtClean="0">
                          <a:solidFill>
                            <a:schemeClr val="tx1"/>
                          </a:solidFill>
                          <a:latin typeface="Arial" panose="020B0604020202020204" pitchFamily="34" charset="0"/>
                          <a:cs typeface="Arial" panose="020B0604020202020204" pitchFamily="34" charset="0"/>
                        </a:rPr>
                        <a:t>Remediation Status</a:t>
                      </a:r>
                      <a:endParaRPr lang="en-US" sz="900" b="0" i="0" u="none" strike="noStrike"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497429">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1" kern="1200" dirty="0">
                          <a:solidFill>
                            <a:schemeClr val="tx1"/>
                          </a:solidFill>
                          <a:latin typeface="Arial" panose="020B0604020202020204" pitchFamily="34" charset="0"/>
                          <a:ea typeface="+mn-ea"/>
                          <a:cs typeface="Arial" panose="020B0604020202020204" pitchFamily="34" charset="0"/>
                        </a:rPr>
                        <a:t>Compliance </a:t>
                      </a:r>
                      <a:r>
                        <a:rPr lang="en-US" sz="900" b="1" kern="1200" dirty="0" smtClean="0">
                          <a:solidFill>
                            <a:schemeClr val="tx1"/>
                          </a:solidFill>
                          <a:latin typeface="Arial" panose="020B0604020202020204" pitchFamily="34" charset="0"/>
                          <a:ea typeface="+mn-ea"/>
                          <a:cs typeface="Arial" panose="020B0604020202020204" pitchFamily="34" charset="0"/>
                        </a:rPr>
                        <a:t>and</a:t>
                      </a:r>
                      <a:r>
                        <a:rPr lang="en-US" sz="900" b="1" kern="1200" baseline="0" dirty="0" smtClean="0">
                          <a:solidFill>
                            <a:schemeClr val="tx1"/>
                          </a:solidFill>
                          <a:latin typeface="Arial" panose="020B0604020202020204" pitchFamily="34" charset="0"/>
                          <a:ea typeface="+mn-ea"/>
                          <a:cs typeface="Arial" panose="020B0604020202020204" pitchFamily="34" charset="0"/>
                        </a:rPr>
                        <a:t> </a:t>
                      </a:r>
                      <a:r>
                        <a:rPr lang="en-US" sz="900" b="1" kern="1200" dirty="0" smtClean="0">
                          <a:solidFill>
                            <a:schemeClr val="tx1"/>
                          </a:solidFill>
                          <a:latin typeface="Arial" panose="020B0604020202020204" pitchFamily="34" charset="0"/>
                          <a:ea typeface="+mn-ea"/>
                          <a:cs typeface="Arial" panose="020B0604020202020204" pitchFamily="34" charset="0"/>
                        </a:rPr>
                        <a:t>Reputational</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900" b="0" kern="1200" dirty="0" smtClean="0">
                          <a:solidFill>
                            <a:schemeClr val="tx1"/>
                          </a:solidFill>
                          <a:latin typeface="Arial" panose="020B0604020202020204" pitchFamily="34" charset="0"/>
                          <a:ea typeface="+mn-ea"/>
                          <a:cs typeface="Arial" panose="020B0604020202020204" pitchFamily="34" charset="0"/>
                        </a:rPr>
                        <a:t> Internal </a:t>
                      </a:r>
                      <a:r>
                        <a:rPr lang="en-US" sz="900" b="0" kern="1200" dirty="0">
                          <a:solidFill>
                            <a:schemeClr val="tx1"/>
                          </a:solidFill>
                          <a:latin typeface="Arial" panose="020B0604020202020204" pitchFamily="34" charset="0"/>
                          <a:ea typeface="+mn-ea"/>
                          <a:cs typeface="Arial" panose="020B0604020202020204" pitchFamily="34" charset="0"/>
                        </a:rPr>
                        <a:t>Audit recommendations past due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kern="1200" dirty="0" smtClean="0">
                          <a:solidFill>
                            <a:schemeClr val="tx1"/>
                          </a:solidFill>
                          <a:latin typeface="Arial" panose="020B0604020202020204" pitchFamily="34" charset="0"/>
                          <a:ea typeface="+mn-ea"/>
                          <a:cs typeface="Arial" panose="020B0604020202020204" pitchFamily="34" charset="0"/>
                        </a:rPr>
                        <a:t>4</a:t>
                      </a:r>
                      <a:endParaRPr lang="en-US" sz="900" b="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CC"/>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kern="1200" dirty="0">
                          <a:solidFill>
                            <a:schemeClr val="tx1"/>
                          </a:solidFill>
                          <a:latin typeface="Arial" panose="020B0604020202020204" pitchFamily="34" charset="0"/>
                          <a:ea typeface="+mn-ea"/>
                          <a:cs typeface="Arial" panose="020B0604020202020204" pitchFamily="34" charset="0"/>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CC"/>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kern="1200" dirty="0">
                          <a:solidFill>
                            <a:schemeClr val="tx1"/>
                          </a:solidFill>
                          <a:latin typeface="Arial" panose="020B0604020202020204" pitchFamily="34" charset="0"/>
                          <a:ea typeface="+mn-ea"/>
                          <a:cs typeface="Arial" panose="020B0604020202020204" pitchFamily="34" charset="0"/>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CC"/>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kern="1200" dirty="0" smtClean="0">
                          <a:solidFill>
                            <a:schemeClr val="tx1"/>
                          </a:solidFill>
                          <a:latin typeface="Arial" panose="020B0604020202020204" pitchFamily="34" charset="0"/>
                          <a:ea typeface="+mn-ea"/>
                          <a:cs typeface="Arial" panose="020B0604020202020204" pitchFamily="34" charset="0"/>
                        </a:rPr>
                        <a:t>1</a:t>
                      </a:r>
                      <a:endParaRPr lang="en-US" sz="900" b="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CC"/>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kern="1200" dirty="0">
                          <a:solidFill>
                            <a:schemeClr val="tx1"/>
                          </a:solidFill>
                          <a:latin typeface="Arial" panose="020B0604020202020204" pitchFamily="34" charset="0"/>
                          <a:ea typeface="+mn-ea"/>
                          <a:cs typeface="Arial" panose="020B0604020202020204" pitchFamily="34" charset="0"/>
                        </a:rPr>
                        <a:t> -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kern="1200" dirty="0">
                          <a:solidFill>
                            <a:schemeClr val="tx1"/>
                          </a:solidFill>
                          <a:latin typeface="Arial" panose="020B0604020202020204" pitchFamily="34" charset="0"/>
                          <a:ea typeface="+mn-ea"/>
                          <a:cs typeface="Arial" panose="020B06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ctr" latinLnBrk="0" hangingPunct="1">
                        <a:lnSpc>
                          <a:spcPct val="100000"/>
                        </a:lnSpc>
                        <a:spcBef>
                          <a:spcPts val="0"/>
                        </a:spcBef>
                        <a:spcAft>
                          <a:spcPts val="0"/>
                        </a:spcAft>
                        <a:buClrTx/>
                        <a:buSzTx/>
                        <a:buFontTx/>
                        <a:buNone/>
                        <a:tabLst/>
                        <a:defRPr/>
                      </a:pPr>
                      <a:endParaRPr lang="en-US" sz="1000" b="1" i="0" u="none" strike="noStrike" dirty="0" smtClean="0">
                        <a:solidFill>
                          <a:srgbClr val="FF0000"/>
                        </a:solidFill>
                        <a:effectLst/>
                        <a:latin typeface="Wingdings 3"/>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806900226"/>
              </p:ext>
            </p:extLst>
          </p:nvPr>
        </p:nvGraphicFramePr>
        <p:xfrm>
          <a:off x="7010400" y="1524000"/>
          <a:ext cx="1749106" cy="304800"/>
        </p:xfrm>
        <a:graphic>
          <a:graphicData uri="http://schemas.openxmlformats.org/drawingml/2006/table">
            <a:tbl>
              <a:tblPr firstRow="1" bandRow="1">
                <a:tableStyleId>{5C22544A-7EE6-4342-B048-85BDC9FD1C3A}</a:tableStyleId>
              </a:tblPr>
              <a:tblGrid>
                <a:gridCol w="1749106"/>
              </a:tblGrid>
              <a:tr h="304800">
                <a:tc>
                  <a:txBody>
                    <a:bodyPr/>
                    <a:lstStyle/>
                    <a:p>
                      <a:r>
                        <a:rPr lang="en-US" sz="1000" b="0" dirty="0" smtClean="0">
                          <a:solidFill>
                            <a:schemeClr val="tx1"/>
                          </a:solidFill>
                          <a:latin typeface="Arial" panose="020B0604020202020204" pitchFamily="34" charset="0"/>
                          <a:cs typeface="Arial" panose="020B0604020202020204" pitchFamily="34" charset="0"/>
                        </a:rPr>
                        <a:t>Historical</a:t>
                      </a:r>
                      <a:r>
                        <a:rPr lang="en-US" sz="1000" b="0" baseline="0" dirty="0" smtClean="0">
                          <a:solidFill>
                            <a:schemeClr val="tx1"/>
                          </a:solidFill>
                          <a:latin typeface="Arial" panose="020B0604020202020204" pitchFamily="34" charset="0"/>
                          <a:cs typeface="Arial" panose="020B0604020202020204" pitchFamily="34" charset="0"/>
                        </a:rPr>
                        <a:t> Trend (12m):</a:t>
                      </a:r>
                      <a:endParaRPr lang="es-PR" sz="1000" b="0" dirty="0">
                        <a:solidFill>
                          <a:schemeClr val="tx1"/>
                        </a:solidFill>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2022939143"/>
              </p:ext>
            </p:extLst>
          </p:nvPr>
        </p:nvGraphicFramePr>
        <p:xfrm>
          <a:off x="304800" y="1524000"/>
          <a:ext cx="2943225" cy="857250"/>
        </p:xfrm>
        <a:graphic>
          <a:graphicData uri="http://schemas.openxmlformats.org/presentationml/2006/ole">
            <mc:AlternateContent xmlns:mc="http://schemas.openxmlformats.org/markup-compatibility/2006">
              <mc:Choice xmlns:v="urn:schemas-microsoft-com:vml" Requires="v">
                <p:oleObj spid="_x0000_s72134" name="Worksheet" r:id="rId6" imgW="2943102" imgH="857309" progId="Excel.Sheet.12">
                  <p:embed/>
                </p:oleObj>
              </mc:Choice>
              <mc:Fallback>
                <p:oleObj name="Worksheet" r:id="rId6" imgW="2943102" imgH="857309" progId="Excel.Sheet.12">
                  <p:embed/>
                  <p:pic>
                    <p:nvPicPr>
                      <p:cNvPr id="0" name=""/>
                      <p:cNvPicPr/>
                      <p:nvPr/>
                    </p:nvPicPr>
                    <p:blipFill>
                      <a:blip r:embed="rId7"/>
                      <a:stretch>
                        <a:fillRect/>
                      </a:stretch>
                    </p:blipFill>
                    <p:spPr>
                      <a:xfrm>
                        <a:off x="304800" y="1524000"/>
                        <a:ext cx="2943225" cy="85725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583847341"/>
              </p:ext>
            </p:extLst>
          </p:nvPr>
        </p:nvGraphicFramePr>
        <p:xfrm>
          <a:off x="3429000" y="1524000"/>
          <a:ext cx="3143250" cy="857250"/>
        </p:xfrm>
        <a:graphic>
          <a:graphicData uri="http://schemas.openxmlformats.org/presentationml/2006/ole">
            <mc:AlternateContent xmlns:mc="http://schemas.openxmlformats.org/markup-compatibility/2006">
              <mc:Choice xmlns:v="urn:schemas-microsoft-com:vml" Requires="v">
                <p:oleObj spid="_x0000_s72135" name="Worksheet" r:id="rId9" imgW="3143307" imgH="857309" progId="Excel.Sheet.12">
                  <p:embed/>
                </p:oleObj>
              </mc:Choice>
              <mc:Fallback>
                <p:oleObj name="Worksheet" r:id="rId9" imgW="3143307" imgH="857309" progId="Excel.Sheet.12">
                  <p:embed/>
                  <p:pic>
                    <p:nvPicPr>
                      <p:cNvPr id="0" name=""/>
                      <p:cNvPicPr>
                        <a:picLocks noChangeAspect="1" noChangeArrowheads="1"/>
                      </p:cNvPicPr>
                      <p:nvPr/>
                    </p:nvPicPr>
                    <p:blipFill>
                      <a:blip r:embed="rId10"/>
                      <a:srcRect/>
                      <a:stretch>
                        <a:fillRect/>
                      </a:stretch>
                    </p:blipFill>
                    <p:spPr bwMode="auto">
                      <a:xfrm>
                        <a:off x="3429000" y="1524000"/>
                        <a:ext cx="314325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7" name="Freeform 9"/>
          <p:cNvSpPr>
            <a:spLocks/>
          </p:cNvSpPr>
          <p:nvPr/>
        </p:nvSpPr>
        <p:spPr bwMode="gray">
          <a:xfrm flipV="1">
            <a:off x="8526081" y="1600200"/>
            <a:ext cx="115817" cy="143572"/>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srgbClr val="000000"/>
              </a:solidFill>
              <a:effectLst/>
              <a:uLnTx/>
              <a:uFillTx/>
            </a:endParaRPr>
          </a:p>
        </p:txBody>
      </p:sp>
      <p:sp>
        <p:nvSpPr>
          <p:cNvPr id="37" name="13 O"/>
          <p:cNvSpPr/>
          <p:nvPr/>
        </p:nvSpPr>
        <p:spPr>
          <a:xfrm>
            <a:off x="8491311" y="1152894"/>
            <a:ext cx="143783" cy="142506"/>
          </a:xfrm>
          <a:prstGeom prst="flowChartOr">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870119976"/>
              </p:ext>
            </p:extLst>
          </p:nvPr>
        </p:nvGraphicFramePr>
        <p:xfrm>
          <a:off x="609600" y="3307080"/>
          <a:ext cx="8114847" cy="2286000"/>
        </p:xfrm>
        <a:graphic>
          <a:graphicData uri="http://schemas.openxmlformats.org/drawingml/2006/table">
            <a:tbl>
              <a:tblPr firstRow="1" bandRow="1">
                <a:tableStyleId>{5C22544A-7EE6-4342-B048-85BDC9FD1C3A}</a:tableStyleId>
              </a:tblPr>
              <a:tblGrid>
                <a:gridCol w="228600"/>
                <a:gridCol w="3557322"/>
                <a:gridCol w="1758237"/>
                <a:gridCol w="1168495"/>
                <a:gridCol w="1402193"/>
              </a:tblGrid>
              <a:tr h="440871">
                <a:tc>
                  <a:txBody>
                    <a:bodyPr/>
                    <a:lstStyle/>
                    <a:p>
                      <a:pPr algn="ctr"/>
                      <a:endParaRPr lang="en-US" sz="1200" dirty="0"/>
                    </a:p>
                  </a:txBody>
                  <a:tcPr anchor="ctr">
                    <a:noFill/>
                  </a:tcPr>
                </a:tc>
                <a:tc>
                  <a:txBody>
                    <a:bodyPr/>
                    <a:lstStyle/>
                    <a:p>
                      <a:pPr algn="ctr"/>
                      <a:r>
                        <a:rPr lang="en-US" sz="1200" dirty="0" smtClean="0"/>
                        <a:t>Recommendations Past Due</a:t>
                      </a:r>
                      <a:endParaRPr lang="en-US" sz="1200" dirty="0"/>
                    </a:p>
                  </a:txBody>
                  <a:tcPr anchor="ctr">
                    <a:solidFill>
                      <a:schemeClr val="tx1">
                        <a:lumMod val="75000"/>
                        <a:lumOff val="25000"/>
                      </a:schemeClr>
                    </a:solidFill>
                  </a:tcPr>
                </a:tc>
                <a:tc>
                  <a:txBody>
                    <a:bodyPr/>
                    <a:lstStyle/>
                    <a:p>
                      <a:pPr lvl="0" algn="ctr"/>
                      <a:r>
                        <a:rPr lang="en-US" sz="1200" dirty="0" smtClean="0"/>
                        <a:t>Owner</a:t>
                      </a:r>
                      <a:endParaRPr lang="en-US" sz="1200" dirty="0"/>
                    </a:p>
                  </a:txBody>
                  <a:tcPr anchor="ctr">
                    <a:solidFill>
                      <a:schemeClr val="tx1">
                        <a:lumMod val="75000"/>
                        <a:lumOff val="25000"/>
                      </a:schemeClr>
                    </a:solidFill>
                  </a:tcPr>
                </a:tc>
                <a:tc>
                  <a:txBody>
                    <a:bodyPr/>
                    <a:lstStyle/>
                    <a:p>
                      <a:pPr algn="ctr"/>
                      <a:r>
                        <a:rPr lang="en-US" sz="1200" b="1" kern="0" dirty="0" smtClean="0">
                          <a:solidFill>
                            <a:sysClr val="window" lastClr="FFFFFF"/>
                          </a:solidFill>
                          <a:cs typeface="Arial" charset="0"/>
                        </a:rPr>
                        <a:t>Estimate Remediation Date: </a:t>
                      </a:r>
                      <a:endParaRPr lang="en-US" sz="1200" dirty="0"/>
                    </a:p>
                  </a:txBody>
                  <a:tcPr anchor="ctr">
                    <a:solidFill>
                      <a:schemeClr val="tx1">
                        <a:lumMod val="75000"/>
                        <a:lumOff val="2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kern="0" dirty="0" smtClean="0">
                          <a:solidFill>
                            <a:sysClr val="window" lastClr="FFFFFF"/>
                          </a:solidFill>
                          <a:cs typeface="Arial" charset="0"/>
                        </a:rPr>
                        <a:t>New Estimated Remediation Date: </a:t>
                      </a:r>
                      <a:endParaRPr lang="en-US" sz="1200" dirty="0"/>
                    </a:p>
                  </a:txBody>
                  <a:tcPr>
                    <a:solidFill>
                      <a:schemeClr val="tx1">
                        <a:lumMod val="75000"/>
                        <a:lumOff val="25000"/>
                      </a:schemeClr>
                    </a:solidFill>
                  </a:tcPr>
                </a:tc>
              </a:tr>
              <a:tr h="793569">
                <a:tc>
                  <a:txBody>
                    <a:bodyPr/>
                    <a:lstStyle/>
                    <a:p>
                      <a:pPr marL="0" marR="0" lvl="2" indent="0" algn="l" defTabSz="457200" rtl="0" eaLnBrk="1" fontAlgn="auto" latinLnBrk="0" hangingPunct="1">
                        <a:lnSpc>
                          <a:spcPct val="100000"/>
                        </a:lnSpc>
                        <a:spcBef>
                          <a:spcPts val="0"/>
                        </a:spcBef>
                        <a:spcAft>
                          <a:spcPts val="0"/>
                        </a:spcAft>
                        <a:buClrTx/>
                        <a:buSzTx/>
                        <a:buFontTx/>
                        <a:buNone/>
                        <a:tabLst/>
                        <a:defRPr/>
                      </a:pPr>
                      <a:r>
                        <a:rPr lang="en-US" sz="800" i="0" dirty="0" smtClean="0">
                          <a:latin typeface="Arial" panose="020B0604020202020204" pitchFamily="34" charset="0"/>
                          <a:cs typeface="Arial" panose="020B0604020202020204" pitchFamily="34" charset="0"/>
                        </a:rPr>
                        <a:t>1</a:t>
                      </a:r>
                      <a:endParaRPr lang="en-US" sz="800" i="0" dirty="0">
                        <a:latin typeface="Arial" panose="020B0604020202020204" pitchFamily="34" charset="0"/>
                        <a:cs typeface="Arial" panose="020B0604020202020204" pitchFamily="34" charset="0"/>
                      </a:endParaRPr>
                    </a:p>
                  </a:txBody>
                  <a:tcPr>
                    <a:noFill/>
                  </a:tcPr>
                </a:tc>
                <a:tc>
                  <a:txBody>
                    <a:bodyPr/>
                    <a:lstStyle/>
                    <a:p>
                      <a:pPr marL="0" marR="0" lvl="2" indent="0" algn="l" defTabSz="457200" rtl="0" eaLnBrk="1" fontAlgn="auto" latinLnBrk="0" hangingPunct="1">
                        <a:lnSpc>
                          <a:spcPct val="100000"/>
                        </a:lnSpc>
                        <a:spcBef>
                          <a:spcPts val="0"/>
                        </a:spcBef>
                        <a:spcAft>
                          <a:spcPts val="0"/>
                        </a:spcAft>
                        <a:buClrTx/>
                        <a:buSzTx/>
                        <a:buFontTx/>
                        <a:buNone/>
                        <a:tabLst/>
                        <a:defRPr/>
                      </a:pPr>
                      <a:r>
                        <a:rPr lang="en-US" sz="1200" i="0" kern="1200" dirty="0" smtClean="0">
                          <a:solidFill>
                            <a:schemeClr val="dk1"/>
                          </a:solidFill>
                          <a:latin typeface="Arial" panose="020B0604020202020204" pitchFamily="34" charset="0"/>
                          <a:ea typeface="+mn-ea"/>
                          <a:cs typeface="Arial" panose="020B0604020202020204" pitchFamily="34" charset="0"/>
                        </a:rPr>
                        <a:t>Strengthen system access inactivation process during the employees 10 day vacations period</a:t>
                      </a:r>
                      <a:endParaRPr lang="en-US" sz="1600" i="0" dirty="0">
                        <a:latin typeface="Arial" panose="020B0604020202020204" pitchFamily="34" charset="0"/>
                        <a:cs typeface="Arial" panose="020B0604020202020204" pitchFamily="34" charset="0"/>
                      </a:endParaRPr>
                    </a:p>
                  </a:txBody>
                  <a:tcPr>
                    <a:noFill/>
                  </a:tcPr>
                </a:tc>
                <a:tc>
                  <a:txBody>
                    <a:bodyPr/>
                    <a:lstStyle/>
                    <a:p>
                      <a:r>
                        <a:rPr lang="en-US" sz="1200" i="0" kern="1200" dirty="0" smtClean="0">
                          <a:solidFill>
                            <a:schemeClr val="dk1"/>
                          </a:solidFill>
                          <a:latin typeface="Arial" panose="020B0604020202020204" pitchFamily="34" charset="0"/>
                          <a:ea typeface="+mn-ea"/>
                          <a:cs typeface="Arial" panose="020B0604020202020204" pitchFamily="34" charset="0"/>
                        </a:rPr>
                        <a:t>Criselyris Melendez - Human Resources</a:t>
                      </a:r>
                      <a:r>
                        <a:rPr lang="en-US" sz="1200" i="0" kern="1200" baseline="0" dirty="0" smtClean="0">
                          <a:solidFill>
                            <a:schemeClr val="dk1"/>
                          </a:solidFill>
                          <a:latin typeface="Arial" panose="020B0604020202020204" pitchFamily="34" charset="0"/>
                          <a:ea typeface="+mn-ea"/>
                          <a:cs typeface="Arial" panose="020B0604020202020204" pitchFamily="34" charset="0"/>
                        </a:rPr>
                        <a:t> </a:t>
                      </a:r>
                    </a:p>
                    <a:p>
                      <a:r>
                        <a:rPr lang="en-US" sz="1200" i="0" kern="1200" dirty="0" smtClean="0">
                          <a:solidFill>
                            <a:schemeClr val="dk1"/>
                          </a:solidFill>
                          <a:latin typeface="Arial" panose="020B0604020202020204" pitchFamily="34" charset="0"/>
                          <a:ea typeface="+mn-ea"/>
                          <a:cs typeface="Arial" panose="020B0604020202020204" pitchFamily="34" charset="0"/>
                        </a:rPr>
                        <a:t>Javier Cáceres – IT Department </a:t>
                      </a:r>
                      <a:endParaRPr lang="en-US" sz="1200" i="0" kern="1200" dirty="0">
                        <a:solidFill>
                          <a:schemeClr val="dk1"/>
                        </a:solidFill>
                        <a:latin typeface="Arial" panose="020B0604020202020204" pitchFamily="34" charset="0"/>
                        <a:ea typeface="+mn-ea"/>
                        <a:cs typeface="Arial" panose="020B0604020202020204" pitchFamily="34" charset="0"/>
                      </a:endParaRPr>
                    </a:p>
                  </a:txBody>
                  <a:tcPr>
                    <a:noFill/>
                  </a:tcPr>
                </a:tc>
                <a:tc>
                  <a:txBody>
                    <a:bodyPr/>
                    <a:lstStyle/>
                    <a:p>
                      <a:pPr marL="0" marR="0" lvl="2" indent="0" algn="ctr" defTabSz="457200" rtl="0" eaLnBrk="1" fontAlgn="auto" latinLnBrk="0" hangingPunct="1">
                        <a:lnSpc>
                          <a:spcPct val="100000"/>
                        </a:lnSpc>
                        <a:spcBef>
                          <a:spcPts val="0"/>
                        </a:spcBef>
                        <a:spcAft>
                          <a:spcPts val="0"/>
                        </a:spcAft>
                        <a:buClrTx/>
                        <a:buSzTx/>
                        <a:buFontTx/>
                        <a:buNone/>
                        <a:tabLst/>
                        <a:defRPr/>
                      </a:pPr>
                      <a:r>
                        <a:rPr lang="en-US" sz="1200" i="0" kern="1200" dirty="0" smtClean="0">
                          <a:solidFill>
                            <a:schemeClr val="dk1"/>
                          </a:solidFill>
                          <a:latin typeface="Arial" panose="020B0604020202020204" pitchFamily="34" charset="0"/>
                          <a:ea typeface="+mn-ea"/>
                          <a:cs typeface="Arial" panose="020B0604020202020204" pitchFamily="34" charset="0"/>
                        </a:rPr>
                        <a:t>04-30-2016</a:t>
                      </a:r>
                    </a:p>
                  </a:txBody>
                  <a:tcPr>
                    <a:noFill/>
                  </a:tcPr>
                </a:tc>
                <a:tc>
                  <a:txBody>
                    <a:bodyPr/>
                    <a:lstStyle/>
                    <a:p>
                      <a:pPr algn="ctr"/>
                      <a:r>
                        <a:rPr lang="en-US" sz="1200" i="0" kern="1200" dirty="0" smtClean="0">
                          <a:solidFill>
                            <a:schemeClr val="dk1"/>
                          </a:solidFill>
                          <a:latin typeface="Arial" panose="020B0604020202020204" pitchFamily="34" charset="0"/>
                          <a:ea typeface="+mn-ea"/>
                          <a:cs typeface="Arial" panose="020B0604020202020204" pitchFamily="34" charset="0"/>
                        </a:rPr>
                        <a:t>TBD</a:t>
                      </a:r>
                      <a:endParaRPr lang="en-US" sz="1200" i="0" kern="1200" dirty="0">
                        <a:solidFill>
                          <a:schemeClr val="dk1"/>
                        </a:solidFill>
                        <a:latin typeface="Arial" panose="020B0604020202020204" pitchFamily="34" charset="0"/>
                        <a:ea typeface="+mn-ea"/>
                        <a:cs typeface="Arial" panose="020B0604020202020204" pitchFamily="34" charset="0"/>
                      </a:endParaRPr>
                    </a:p>
                  </a:txBody>
                  <a:tcPr>
                    <a:noFill/>
                  </a:tcPr>
                </a:tc>
              </a:tr>
              <a:tr h="793569">
                <a:tc>
                  <a:txBody>
                    <a:bodyPr/>
                    <a:lstStyle/>
                    <a:p>
                      <a:pPr marL="0" marR="0" lvl="2" indent="0" algn="l" defTabSz="457200" rtl="0" eaLnBrk="1" fontAlgn="auto" latinLnBrk="0" hangingPunct="1">
                        <a:lnSpc>
                          <a:spcPct val="100000"/>
                        </a:lnSpc>
                        <a:spcBef>
                          <a:spcPts val="0"/>
                        </a:spcBef>
                        <a:spcAft>
                          <a:spcPts val="0"/>
                        </a:spcAft>
                        <a:buClrTx/>
                        <a:buSzTx/>
                        <a:buFontTx/>
                        <a:buNone/>
                        <a:tabLst/>
                        <a:defRPr/>
                      </a:pPr>
                      <a:r>
                        <a:rPr lang="en-US" sz="800" i="0" dirty="0" smtClean="0">
                          <a:latin typeface="Arial" panose="020B0604020202020204" pitchFamily="34" charset="0"/>
                          <a:cs typeface="Arial" panose="020B0604020202020204" pitchFamily="34" charset="0"/>
                        </a:rPr>
                        <a:t>2</a:t>
                      </a:r>
                    </a:p>
                  </a:txBody>
                  <a:tcPr>
                    <a:noFill/>
                  </a:tcPr>
                </a:tc>
                <a:tc>
                  <a:txBody>
                    <a:bodyPr/>
                    <a:lstStyle/>
                    <a:p>
                      <a:pPr marL="0" marR="0" lvl="2" indent="0" algn="l" defTabSz="457200" rtl="0" eaLnBrk="1" fontAlgn="auto" latinLnBrk="0" hangingPunct="1">
                        <a:lnSpc>
                          <a:spcPct val="100000"/>
                        </a:lnSpc>
                        <a:spcBef>
                          <a:spcPts val="0"/>
                        </a:spcBef>
                        <a:spcAft>
                          <a:spcPts val="0"/>
                        </a:spcAft>
                        <a:buClrTx/>
                        <a:buSzTx/>
                        <a:buFontTx/>
                        <a:buNone/>
                        <a:tabLst/>
                        <a:defRPr/>
                      </a:pPr>
                      <a:r>
                        <a:rPr lang="en-US" sz="1200" i="0" dirty="0" smtClean="0">
                          <a:latin typeface="Arial" panose="020B0604020202020204" pitchFamily="34" charset="0"/>
                          <a:cs typeface="Arial" panose="020B0604020202020204" pitchFamily="34" charset="0"/>
                        </a:rPr>
                        <a:t>Establish adequate supervisory procedures to ascertain that Privacy Opt-Out information</a:t>
                      </a:r>
                      <a:r>
                        <a:rPr lang="en-US" sz="1200" i="0" baseline="0" dirty="0" smtClean="0">
                          <a:latin typeface="Arial" panose="020B0604020202020204" pitchFamily="34" charset="0"/>
                          <a:cs typeface="Arial" panose="020B0604020202020204" pitchFamily="34" charset="0"/>
                        </a:rPr>
                        <a:t> is accurately</a:t>
                      </a:r>
                      <a:r>
                        <a:rPr lang="en-US" sz="1200" i="0" dirty="0" smtClean="0">
                          <a:latin typeface="Arial" panose="020B0604020202020204" pitchFamily="34" charset="0"/>
                          <a:cs typeface="Arial" panose="020B0604020202020204" pitchFamily="34" charset="0"/>
                        </a:rPr>
                        <a:t> maintained.</a:t>
                      </a:r>
                    </a:p>
                  </a:txBody>
                  <a:tcPr>
                    <a:solidFill>
                      <a:schemeClr val="bg1">
                        <a:lumMod val="85000"/>
                      </a:schemeClr>
                    </a:solidFill>
                  </a:tcPr>
                </a:tc>
                <a:tc>
                  <a:txBody>
                    <a:bodyPr/>
                    <a:lstStyle/>
                    <a:p>
                      <a:r>
                        <a:rPr lang="en-US" sz="1200" i="0" kern="1200" dirty="0" smtClean="0">
                          <a:solidFill>
                            <a:schemeClr val="dk1"/>
                          </a:solidFill>
                          <a:latin typeface="Arial" panose="020B0604020202020204" pitchFamily="34" charset="0"/>
                          <a:ea typeface="+mn-ea"/>
                          <a:cs typeface="Arial" panose="020B0604020202020204" pitchFamily="34" charset="0"/>
                        </a:rPr>
                        <a:t>Lilian Diaz - Retail Banking</a:t>
                      </a:r>
                      <a:r>
                        <a:rPr lang="en-US" sz="1200" i="0" kern="1200" baseline="0" dirty="0" smtClean="0">
                          <a:solidFill>
                            <a:schemeClr val="dk1"/>
                          </a:solidFill>
                          <a:latin typeface="Arial" panose="020B0604020202020204" pitchFamily="34" charset="0"/>
                          <a:ea typeface="+mn-ea"/>
                          <a:cs typeface="Arial" panose="020B0604020202020204" pitchFamily="34" charset="0"/>
                        </a:rPr>
                        <a:t> </a:t>
                      </a:r>
                    </a:p>
                    <a:p>
                      <a:r>
                        <a:rPr lang="en-US" sz="1200" i="0" kern="1200" dirty="0" smtClean="0">
                          <a:solidFill>
                            <a:schemeClr val="dk1"/>
                          </a:solidFill>
                          <a:latin typeface="Arial" panose="020B0604020202020204" pitchFamily="34" charset="0"/>
                          <a:ea typeface="+mn-ea"/>
                          <a:cs typeface="Arial" panose="020B0604020202020204" pitchFamily="34" charset="0"/>
                        </a:rPr>
                        <a:t>Javier Cáceres – IT Department</a:t>
                      </a:r>
                      <a:endParaRPr lang="en-US" sz="1600" i="0"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marL="0" marR="0" lvl="2" indent="0" algn="ctr" defTabSz="457200" rtl="0" eaLnBrk="1" fontAlgn="auto" latinLnBrk="0" hangingPunct="1">
                        <a:lnSpc>
                          <a:spcPct val="100000"/>
                        </a:lnSpc>
                        <a:spcBef>
                          <a:spcPts val="0"/>
                        </a:spcBef>
                        <a:spcAft>
                          <a:spcPts val="0"/>
                        </a:spcAft>
                        <a:buClrTx/>
                        <a:buSzTx/>
                        <a:buFontTx/>
                        <a:buNone/>
                        <a:tabLst/>
                        <a:defRPr/>
                      </a:pPr>
                      <a:r>
                        <a:rPr lang="en-US" sz="1200" i="0" kern="1200" dirty="0" smtClean="0">
                          <a:solidFill>
                            <a:schemeClr val="dk1"/>
                          </a:solidFill>
                          <a:latin typeface="Arial" panose="020B0604020202020204" pitchFamily="34" charset="0"/>
                          <a:ea typeface="+mn-ea"/>
                          <a:cs typeface="Arial" panose="020B0604020202020204" pitchFamily="34" charset="0"/>
                        </a:rPr>
                        <a:t>04-30-2016</a:t>
                      </a:r>
                    </a:p>
                    <a:p>
                      <a:pPr marL="0" marR="0" lvl="2" indent="0" algn="ctr" defTabSz="457200" rtl="0" eaLnBrk="1" fontAlgn="auto" latinLnBrk="0" hangingPunct="1">
                        <a:lnSpc>
                          <a:spcPct val="100000"/>
                        </a:lnSpc>
                        <a:spcBef>
                          <a:spcPts val="0"/>
                        </a:spcBef>
                        <a:spcAft>
                          <a:spcPts val="0"/>
                        </a:spcAft>
                        <a:buClrTx/>
                        <a:buSzTx/>
                        <a:buFontTx/>
                        <a:buNone/>
                        <a:tabLst/>
                        <a:defRPr/>
                      </a:pPr>
                      <a:endParaRPr lang="en-US" sz="1200" i="0" kern="1200" dirty="0" smtClean="0">
                        <a:solidFill>
                          <a:schemeClr val="dk1"/>
                        </a:solidFill>
                        <a:latin typeface="Arial" panose="020B0604020202020204" pitchFamily="34" charset="0"/>
                        <a:ea typeface="+mn-ea"/>
                        <a:cs typeface="Arial" panose="020B0604020202020204" pitchFamily="34" charset="0"/>
                      </a:endParaRPr>
                    </a:p>
                  </a:txBody>
                  <a:tcPr>
                    <a:solidFill>
                      <a:schemeClr val="bg1">
                        <a:lumMod val="85000"/>
                      </a:schemeClr>
                    </a:solidFill>
                  </a:tcPr>
                </a:tc>
                <a:tc>
                  <a:txBody>
                    <a:bodyPr/>
                    <a:lstStyle/>
                    <a:p>
                      <a:pPr marL="0" marR="0" lvl="2" indent="0" algn="ctr" defTabSz="457200" rtl="0" eaLnBrk="1" fontAlgn="auto" latinLnBrk="0" hangingPunct="1">
                        <a:lnSpc>
                          <a:spcPct val="100000"/>
                        </a:lnSpc>
                        <a:spcBef>
                          <a:spcPts val="0"/>
                        </a:spcBef>
                        <a:spcAft>
                          <a:spcPts val="0"/>
                        </a:spcAft>
                        <a:buClrTx/>
                        <a:buSzTx/>
                        <a:buFontTx/>
                        <a:buNone/>
                        <a:tabLst/>
                        <a:defRPr/>
                      </a:pPr>
                      <a:r>
                        <a:rPr lang="en-US" sz="1200" i="0" kern="1200" dirty="0" smtClean="0">
                          <a:solidFill>
                            <a:schemeClr val="dk1"/>
                          </a:solidFill>
                          <a:latin typeface="Arial" panose="020B0604020202020204" pitchFamily="34" charset="0"/>
                          <a:ea typeface="+mn-ea"/>
                          <a:cs typeface="Arial" panose="020B0604020202020204" pitchFamily="34" charset="0"/>
                        </a:rPr>
                        <a:t>07/31/2016</a:t>
                      </a:r>
                    </a:p>
                    <a:p>
                      <a:pPr marL="0" marR="0" lvl="2" indent="0" algn="ctr" defTabSz="457200" rtl="0" eaLnBrk="1" fontAlgn="auto" latinLnBrk="0" hangingPunct="1">
                        <a:lnSpc>
                          <a:spcPct val="100000"/>
                        </a:lnSpc>
                        <a:spcBef>
                          <a:spcPts val="0"/>
                        </a:spcBef>
                        <a:spcAft>
                          <a:spcPts val="0"/>
                        </a:spcAft>
                        <a:buClrTx/>
                        <a:buSzTx/>
                        <a:buFontTx/>
                        <a:buNone/>
                        <a:tabLst/>
                        <a:defRPr/>
                      </a:pPr>
                      <a:endParaRPr lang="en-US" sz="1200" i="0" kern="1200" dirty="0" smtClean="0">
                        <a:solidFill>
                          <a:schemeClr val="dk1"/>
                        </a:solidFill>
                        <a:latin typeface="Arial" panose="020B0604020202020204" pitchFamily="34" charset="0"/>
                        <a:ea typeface="+mn-ea"/>
                        <a:cs typeface="Arial" panose="020B0604020202020204" pitchFamily="34" charset="0"/>
                      </a:endParaRPr>
                    </a:p>
                  </a:txBody>
                  <a:tcPr>
                    <a:solidFill>
                      <a:schemeClr val="bg1">
                        <a:lumMod val="85000"/>
                      </a:schemeClr>
                    </a:solidFill>
                  </a:tcPr>
                </a:tc>
              </a:tr>
            </a:tbl>
          </a:graphicData>
        </a:graphic>
      </p:graphicFrame>
      <p:grpSp>
        <p:nvGrpSpPr>
          <p:cNvPr id="35" name="Group 34"/>
          <p:cNvGrpSpPr/>
          <p:nvPr/>
        </p:nvGrpSpPr>
        <p:grpSpPr>
          <a:xfrm>
            <a:off x="254000" y="248488"/>
            <a:ext cx="8890000" cy="461665"/>
            <a:chOff x="254000" y="248488"/>
            <a:chExt cx="8890000" cy="461665"/>
          </a:xfrm>
        </p:grpSpPr>
        <p:sp>
          <p:nvSpPr>
            <p:cNvPr id="36" name="TextBox 35"/>
            <p:cNvSpPr txBox="1"/>
            <p:nvPr/>
          </p:nvSpPr>
          <p:spPr>
            <a:xfrm>
              <a:off x="254000" y="248488"/>
              <a:ext cx="8890000" cy="461665"/>
            </a:xfrm>
            <a:prstGeom prst="rect">
              <a:avLst/>
            </a:prstGeom>
            <a:noFill/>
          </p:spPr>
          <p:txBody>
            <a:bodyPr wrap="square" rtlCol="0">
              <a:spAutoFit/>
            </a:bodyPr>
            <a:lstStyle/>
            <a:p>
              <a:r>
                <a:rPr lang="en-US" b="1" dirty="0" smtClean="0"/>
                <a:t>4. RSC Trigger / Limit Breach Description &amp; Action Plan</a:t>
              </a:r>
              <a:endParaRPr lang="en-US" b="1" dirty="0"/>
            </a:p>
          </p:txBody>
        </p:sp>
        <p:pic>
          <p:nvPicPr>
            <p:cNvPr id="41"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1787" y="646792"/>
              <a:ext cx="8461375"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9" name="Group 38"/>
          <p:cNvGrpSpPr/>
          <p:nvPr/>
        </p:nvGrpSpPr>
        <p:grpSpPr>
          <a:xfrm>
            <a:off x="2773911" y="6567488"/>
            <a:ext cx="2993191" cy="157794"/>
            <a:chOff x="1104530" y="6567488"/>
            <a:chExt cx="2993191" cy="157794"/>
          </a:xfrm>
        </p:grpSpPr>
        <p:grpSp>
          <p:nvGrpSpPr>
            <p:cNvPr id="42" name="Group 41"/>
            <p:cNvGrpSpPr/>
            <p:nvPr/>
          </p:nvGrpSpPr>
          <p:grpSpPr>
            <a:xfrm>
              <a:off x="1671605" y="6567488"/>
              <a:ext cx="2426116" cy="157794"/>
              <a:chOff x="3239817" y="5985486"/>
              <a:chExt cx="2426116" cy="157794"/>
            </a:xfrm>
          </p:grpSpPr>
          <p:sp>
            <p:nvSpPr>
              <p:cNvPr id="44" name="80 CuadroTexto"/>
              <p:cNvSpPr txBox="1"/>
              <p:nvPr/>
            </p:nvSpPr>
            <p:spPr bwMode="gray">
              <a:xfrm>
                <a:off x="3420867" y="5985487"/>
                <a:ext cx="839704"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Improving</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45" name="80 CuadroTexto"/>
              <p:cNvSpPr txBox="1"/>
              <p:nvPr/>
            </p:nvSpPr>
            <p:spPr bwMode="gray">
              <a:xfrm>
                <a:off x="4297311" y="5985486"/>
                <a:ext cx="928501"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Stable</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46" name="80 CuadroTexto"/>
              <p:cNvSpPr txBox="1"/>
              <p:nvPr/>
            </p:nvSpPr>
            <p:spPr bwMode="gray">
              <a:xfrm>
                <a:off x="4940694" y="5985486"/>
                <a:ext cx="725239"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Worsening</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47" name="Freeform 9"/>
              <p:cNvSpPr>
                <a:spLocks/>
              </p:cNvSpPr>
              <p:nvPr/>
            </p:nvSpPr>
            <p:spPr bwMode="gray">
              <a:xfrm rot="10800000" flipV="1">
                <a:off x="3239817" y="5999709"/>
                <a:ext cx="114858" cy="143571"/>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48" name="Freeform 9"/>
              <p:cNvSpPr>
                <a:spLocks/>
              </p:cNvSpPr>
              <p:nvPr/>
            </p:nvSpPr>
            <p:spPr bwMode="gray">
              <a:xfrm rot="16200000" flipV="1">
                <a:off x="4079021" y="5999709"/>
                <a:ext cx="126344" cy="143571"/>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49" name="Freeform 9"/>
              <p:cNvSpPr>
                <a:spLocks/>
              </p:cNvSpPr>
              <p:nvPr/>
            </p:nvSpPr>
            <p:spPr bwMode="gray">
              <a:xfrm flipV="1">
                <a:off x="4778136" y="5999708"/>
                <a:ext cx="115817" cy="143572"/>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43" name="80 CuadroTexto"/>
            <p:cNvSpPr txBox="1"/>
            <p:nvPr/>
          </p:nvSpPr>
          <p:spPr bwMode="gray">
            <a:xfrm>
              <a:off x="1104530" y="6567489"/>
              <a:ext cx="53451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a:defRPr/>
              </a:pPr>
              <a:r>
                <a:rPr lang="en-GB" sz="1000" kern="0" dirty="0" smtClean="0">
                  <a:solidFill>
                    <a:srgbClr val="000000"/>
                  </a:solidFill>
                  <a:latin typeface="Arial" panose="020B0604020202020204" pitchFamily="34" charset="0"/>
                  <a:ea typeface="Tahoma" panose="020B0604030504040204" pitchFamily="34" charset="0"/>
                </a:rPr>
                <a:t>Trend:</a:t>
              </a:r>
              <a:endParaRPr lang="en-GB" sz="1000" kern="0" dirty="0">
                <a:solidFill>
                  <a:srgbClr val="000000"/>
                </a:solidFill>
                <a:latin typeface="Arial" panose="020B0604020202020204" pitchFamily="34" charset="0"/>
                <a:ea typeface="Tahoma" panose="020B0604030504040204" pitchFamily="34" charset="0"/>
              </a:endParaRPr>
            </a:p>
          </p:txBody>
        </p:sp>
      </p:grpSp>
      <p:grpSp>
        <p:nvGrpSpPr>
          <p:cNvPr id="50" name="Group 49"/>
          <p:cNvGrpSpPr/>
          <p:nvPr/>
        </p:nvGrpSpPr>
        <p:grpSpPr>
          <a:xfrm>
            <a:off x="1974181" y="6324600"/>
            <a:ext cx="4864290" cy="165416"/>
            <a:chOff x="304800" y="6324600"/>
            <a:chExt cx="4864290" cy="165416"/>
          </a:xfrm>
        </p:grpSpPr>
        <p:grpSp>
          <p:nvGrpSpPr>
            <p:cNvPr id="51" name="122 Grupo"/>
            <p:cNvGrpSpPr/>
            <p:nvPr/>
          </p:nvGrpSpPr>
          <p:grpSpPr>
            <a:xfrm>
              <a:off x="304800" y="6334125"/>
              <a:ext cx="2886494" cy="153888"/>
              <a:chOff x="-1429262" y="6251781"/>
              <a:chExt cx="2886494" cy="153888"/>
            </a:xfrm>
          </p:grpSpPr>
          <p:sp>
            <p:nvSpPr>
              <p:cNvPr id="57" name="80 CuadroTexto"/>
              <p:cNvSpPr txBox="1"/>
              <p:nvPr/>
            </p:nvSpPr>
            <p:spPr bwMode="gray">
              <a:xfrm>
                <a:off x="96603" y="6251781"/>
                <a:ext cx="61800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Complete</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58" name="80 CuadroTexto"/>
              <p:cNvSpPr txBox="1"/>
              <p:nvPr/>
            </p:nvSpPr>
            <p:spPr bwMode="gray">
              <a:xfrm>
                <a:off x="-1429262" y="6251781"/>
                <a:ext cx="127672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Remediation Status:</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59" name="80 CuadroTexto"/>
              <p:cNvSpPr txBox="1"/>
              <p:nvPr/>
            </p:nvSpPr>
            <p:spPr bwMode="gray">
              <a:xfrm>
                <a:off x="936342" y="6251781"/>
                <a:ext cx="52089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On-track</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60" name="2 O"/>
              <p:cNvSpPr/>
              <p:nvPr/>
            </p:nvSpPr>
            <p:spPr>
              <a:xfrm>
                <a:off x="-95022" y="6257231"/>
                <a:ext cx="144000" cy="144000"/>
              </a:xfrm>
              <a:prstGeom prst="flowChartOr">
                <a:avLst/>
              </a:prstGeom>
              <a:solidFill>
                <a:srgbClr val="031FE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61" name="13 O"/>
              <p:cNvSpPr/>
              <p:nvPr/>
            </p:nvSpPr>
            <p:spPr>
              <a:xfrm>
                <a:off x="762521" y="6257231"/>
                <a:ext cx="146304" cy="142506"/>
              </a:xfrm>
              <a:prstGeom prst="flowChartOr">
                <a:avLst/>
              </a:prstGeom>
              <a:solidFill>
                <a:srgbClr val="00B05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52" name="80 CuadroTexto"/>
            <p:cNvSpPr txBox="1"/>
            <p:nvPr/>
          </p:nvSpPr>
          <p:spPr bwMode="gray">
            <a:xfrm>
              <a:off x="3394301" y="6334125"/>
              <a:ext cx="52089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a:defRPr/>
              </a:pPr>
              <a:r>
                <a:rPr lang="en-GB" sz="1000" kern="0" dirty="0" smtClean="0">
                  <a:solidFill>
                    <a:srgbClr val="000000"/>
                  </a:solidFill>
                  <a:latin typeface="Arial" panose="020B0604020202020204" pitchFamily="34" charset="0"/>
                  <a:ea typeface="Tahoma" panose="020B0604030504040204" pitchFamily="34" charset="0"/>
                </a:rPr>
                <a:t>Delayed</a:t>
              </a:r>
              <a:endParaRPr lang="en-GB" sz="1000" kern="0" dirty="0">
                <a:solidFill>
                  <a:srgbClr val="000000"/>
                </a:solidFill>
                <a:latin typeface="Arial" panose="020B0604020202020204" pitchFamily="34" charset="0"/>
                <a:ea typeface="Tahoma" panose="020B0604030504040204" pitchFamily="34" charset="0"/>
              </a:endParaRPr>
            </a:p>
          </p:txBody>
        </p:sp>
        <p:sp>
          <p:nvSpPr>
            <p:cNvPr id="53" name="13 O"/>
            <p:cNvSpPr/>
            <p:nvPr/>
          </p:nvSpPr>
          <p:spPr>
            <a:xfrm>
              <a:off x="3201140" y="6347510"/>
              <a:ext cx="143783" cy="142506"/>
            </a:xfrm>
            <a:prstGeom prst="flowChartOr">
              <a:avLst/>
            </a:prstGeom>
            <a:solidFill>
              <a:srgbClr val="FFC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54" name="80 CuadroTexto"/>
            <p:cNvSpPr txBox="1"/>
            <p:nvPr/>
          </p:nvSpPr>
          <p:spPr bwMode="gray">
            <a:xfrm>
              <a:off x="4147100" y="6334125"/>
              <a:ext cx="52089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a:defRPr/>
              </a:pPr>
              <a:r>
                <a:rPr lang="en-GB" sz="1000" kern="0" dirty="0" smtClean="0">
                  <a:solidFill>
                    <a:srgbClr val="000000"/>
                  </a:solidFill>
                  <a:latin typeface="Arial" panose="020B0604020202020204" pitchFamily="34" charset="0"/>
                  <a:ea typeface="Tahoma" panose="020B0604030504040204" pitchFamily="34" charset="0"/>
                </a:rPr>
                <a:t>At Risk</a:t>
              </a:r>
              <a:endParaRPr lang="en-GB" sz="1000" kern="0" dirty="0">
                <a:solidFill>
                  <a:srgbClr val="000000"/>
                </a:solidFill>
                <a:latin typeface="Arial" panose="020B0604020202020204" pitchFamily="34" charset="0"/>
                <a:ea typeface="Tahoma" panose="020B0604030504040204" pitchFamily="34" charset="0"/>
              </a:endParaRPr>
            </a:p>
          </p:txBody>
        </p:sp>
        <p:sp>
          <p:nvSpPr>
            <p:cNvPr id="55" name="13 O"/>
            <p:cNvSpPr/>
            <p:nvPr/>
          </p:nvSpPr>
          <p:spPr>
            <a:xfrm>
              <a:off x="3953939" y="6347510"/>
              <a:ext cx="143783" cy="142506"/>
            </a:xfrm>
            <a:prstGeom prst="flowChartOr">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56" name="80 CuadroTexto"/>
            <p:cNvSpPr txBox="1"/>
            <p:nvPr/>
          </p:nvSpPr>
          <p:spPr bwMode="gray">
            <a:xfrm>
              <a:off x="4648200" y="6324600"/>
              <a:ext cx="52089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a:defRPr/>
              </a:pPr>
              <a:r>
                <a:rPr lang="en-GB" sz="1000" kern="0" dirty="0">
                  <a:solidFill>
                    <a:srgbClr val="000000"/>
                  </a:solidFill>
                  <a:latin typeface="Arial" panose="020B0604020202020204" pitchFamily="34" charset="0"/>
                  <a:ea typeface="Tahoma" panose="020B0604030504040204" pitchFamily="34" charset="0"/>
                </a:rPr>
                <a:t> </a:t>
              </a:r>
              <a:r>
                <a:rPr lang="en-GB" sz="1000" b="1" kern="0" dirty="0" smtClean="0">
                  <a:solidFill>
                    <a:srgbClr val="000000"/>
                  </a:solidFill>
                  <a:latin typeface="Arial" panose="020B0604020202020204" pitchFamily="34" charset="0"/>
                  <a:ea typeface="Tahoma" panose="020B0604030504040204" pitchFamily="34" charset="0"/>
                </a:rPr>
                <a:t>N/A</a:t>
              </a:r>
              <a:endParaRPr lang="en-GB" sz="1000" b="1" kern="0" dirty="0">
                <a:solidFill>
                  <a:srgbClr val="000000"/>
                </a:solidFill>
                <a:latin typeface="Arial" panose="020B0604020202020204" pitchFamily="34" charset="0"/>
                <a:ea typeface="Tahoma" panose="020B0604030504040204" pitchFamily="34" charset="0"/>
              </a:endParaRPr>
            </a:p>
          </p:txBody>
        </p:sp>
      </p:grpSp>
    </p:spTree>
    <p:extLst>
      <p:ext uri="{BB962C8B-B14F-4D97-AF65-F5344CB8AC3E}">
        <p14:creationId xmlns:p14="http://schemas.microsoft.com/office/powerpoint/2010/main" val="1475154091"/>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5 Marcador de número de diapositiva"/>
          <p:cNvSpPr>
            <a:spLocks noGrp="1"/>
          </p:cNvSpPr>
          <p:nvPr>
            <p:ph type="sldNum" sz="quarter" idx="10"/>
          </p:nvPr>
        </p:nvSpPr>
        <p:spPr>
          <a:xfrm>
            <a:off x="0" y="6375400"/>
            <a:ext cx="436563" cy="482600"/>
          </a:xfrm>
          <a:prstGeom prst="rect">
            <a:avLst/>
          </a:prstGeom>
        </p:spPr>
        <p:txBody>
          <a:bodyPr/>
          <a:lstStyle>
            <a:lvl1pPr algn="l">
              <a:defRPr sz="1050">
                <a:solidFill>
                  <a:schemeClr val="bg1"/>
                </a:solidFill>
              </a:defRPr>
            </a:lvl1pPr>
          </a:lstStyle>
          <a:p>
            <a:pPr>
              <a:defRPr/>
            </a:pPr>
            <a:fld id="{106BA978-0AD2-4251-852D-59FEEE1C7C09}" type="slidenum">
              <a:rPr lang="en-US" smtClean="0">
                <a:solidFill>
                  <a:prstClr val="white"/>
                </a:solidFill>
              </a:rPr>
              <a:pPr>
                <a:defRPr/>
              </a:pPr>
              <a:t>36</a:t>
            </a:fld>
            <a:endParaRPr lang="en-US" dirty="0">
              <a:solidFill>
                <a:prstClr val="white"/>
              </a:solidFill>
            </a:endParaRPr>
          </a:p>
        </p:txBody>
      </p:sp>
      <p:sp>
        <p:nvSpPr>
          <p:cNvPr id="40" name="Slide Number Placeholder 3"/>
          <p:cNvSpPr txBox="1">
            <a:spLocks/>
          </p:cNvSpPr>
          <p:nvPr/>
        </p:nvSpPr>
        <p:spPr>
          <a:xfrm>
            <a:off x="8149015" y="99783"/>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36</a:t>
            </a:fld>
            <a:endParaRPr lang="es-ES_tradnl" sz="1200" b="1" dirty="0">
              <a:solidFill>
                <a:srgbClr val="FF0000"/>
              </a:solidFill>
              <a:latin typeface="Arial"/>
              <a:cs typeface="Arial"/>
            </a:endParaRPr>
          </a:p>
        </p:txBody>
      </p:sp>
      <p:sp>
        <p:nvSpPr>
          <p:cNvPr id="28" name="Rounded Rectangle 27"/>
          <p:cNvSpPr/>
          <p:nvPr/>
        </p:nvSpPr>
        <p:spPr>
          <a:xfrm>
            <a:off x="331786" y="685800"/>
            <a:ext cx="8586703" cy="3200400"/>
          </a:xfrm>
          <a:prstGeom prst="round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1" indent="-285750" algn="just" eaLnBrk="0" fontAlgn="base" hangingPunct="0">
              <a:spcBef>
                <a:spcPct val="0"/>
              </a:spcBef>
              <a:spcAft>
                <a:spcPts val="300"/>
              </a:spcAft>
              <a:buClr>
                <a:srgbClr val="E10819"/>
              </a:buClr>
              <a:buSzPct val="100000"/>
              <a:defRPr/>
            </a:pPr>
            <a:r>
              <a:rPr lang="en-US" sz="1200" b="1" dirty="0" smtClean="0">
                <a:solidFill>
                  <a:prstClr val="black"/>
                </a:solidFill>
                <a:latin typeface="Arial" panose="020B0604020202020204" pitchFamily="34" charset="0"/>
                <a:cs typeface="Arial" panose="020B0604020202020204" pitchFamily="34" charset="0"/>
              </a:rPr>
              <a:t>Trigger/Limit Breach Description:</a:t>
            </a:r>
            <a:endParaRPr lang="en-US" sz="1200" dirty="0" smtClean="0">
              <a:solidFill>
                <a:srgbClr val="FF0000"/>
              </a:solidFill>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832853079"/>
              </p:ext>
            </p:extLst>
          </p:nvPr>
        </p:nvGraphicFramePr>
        <p:xfrm>
          <a:off x="685800" y="1206138"/>
          <a:ext cx="8046720" cy="2758966"/>
        </p:xfrm>
        <a:graphic>
          <a:graphicData uri="http://schemas.openxmlformats.org/drawingml/2006/table">
            <a:tbl>
              <a:tblPr firstRow="1" bandRow="1">
                <a:tableStyleId>{5C22544A-7EE6-4342-B048-85BDC9FD1C3A}</a:tableStyleId>
              </a:tblPr>
              <a:tblGrid>
                <a:gridCol w="228600"/>
                <a:gridCol w="3525538"/>
                <a:gridCol w="1743476"/>
                <a:gridCol w="1158684"/>
                <a:gridCol w="1390422"/>
              </a:tblGrid>
              <a:tr h="441434">
                <a:tc>
                  <a:txBody>
                    <a:bodyPr/>
                    <a:lstStyle/>
                    <a:p>
                      <a:pPr algn="ctr"/>
                      <a:endParaRPr lang="en-US" sz="1200" dirty="0"/>
                    </a:p>
                  </a:txBody>
                  <a:tcPr anchor="ctr">
                    <a:noFill/>
                  </a:tcPr>
                </a:tc>
                <a:tc>
                  <a:txBody>
                    <a:bodyPr/>
                    <a:lstStyle/>
                    <a:p>
                      <a:pPr algn="ctr"/>
                      <a:r>
                        <a:rPr lang="en-US" sz="1200" dirty="0" smtClean="0"/>
                        <a:t>Recommendation Past Due</a:t>
                      </a:r>
                      <a:endParaRPr lang="en-US" sz="1200" dirty="0"/>
                    </a:p>
                  </a:txBody>
                  <a:tcPr anchor="ctr">
                    <a:solidFill>
                      <a:schemeClr val="tx1">
                        <a:lumMod val="75000"/>
                        <a:lumOff val="25000"/>
                      </a:schemeClr>
                    </a:solidFill>
                  </a:tcPr>
                </a:tc>
                <a:tc>
                  <a:txBody>
                    <a:bodyPr/>
                    <a:lstStyle/>
                    <a:p>
                      <a:pPr lvl="0" algn="ctr"/>
                      <a:r>
                        <a:rPr lang="en-US" sz="1200" dirty="0" smtClean="0"/>
                        <a:t>Owner</a:t>
                      </a:r>
                      <a:endParaRPr lang="en-US" sz="1200" dirty="0"/>
                    </a:p>
                  </a:txBody>
                  <a:tcPr anchor="ctr">
                    <a:solidFill>
                      <a:schemeClr val="tx1">
                        <a:lumMod val="75000"/>
                        <a:lumOff val="25000"/>
                      </a:schemeClr>
                    </a:solidFill>
                  </a:tcPr>
                </a:tc>
                <a:tc>
                  <a:txBody>
                    <a:bodyPr/>
                    <a:lstStyle/>
                    <a:p>
                      <a:pPr algn="ctr"/>
                      <a:r>
                        <a:rPr lang="en-US" sz="1200" b="1" kern="0" dirty="0" smtClean="0">
                          <a:solidFill>
                            <a:sysClr val="window" lastClr="FFFFFF"/>
                          </a:solidFill>
                          <a:cs typeface="Arial" charset="0"/>
                        </a:rPr>
                        <a:t>Estimate Remediation Date: </a:t>
                      </a:r>
                      <a:endParaRPr lang="en-US" sz="1200" dirty="0"/>
                    </a:p>
                  </a:txBody>
                  <a:tcPr anchor="ctr">
                    <a:solidFill>
                      <a:schemeClr val="tx1">
                        <a:lumMod val="75000"/>
                        <a:lumOff val="2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kern="0" dirty="0" smtClean="0">
                          <a:solidFill>
                            <a:sysClr val="window" lastClr="FFFFFF"/>
                          </a:solidFill>
                          <a:cs typeface="Arial" charset="0"/>
                        </a:rPr>
                        <a:t>New Estimated Remediation Date: </a:t>
                      </a:r>
                      <a:endParaRPr lang="en-US" sz="1200" dirty="0"/>
                    </a:p>
                  </a:txBody>
                  <a:tcPr>
                    <a:solidFill>
                      <a:schemeClr val="tx1">
                        <a:lumMod val="75000"/>
                        <a:lumOff val="25000"/>
                      </a:schemeClr>
                    </a:solidFill>
                  </a:tcPr>
                </a:tc>
              </a:tr>
              <a:tr h="1147730">
                <a:tc>
                  <a:txBody>
                    <a:bodyPr/>
                    <a:lstStyle/>
                    <a:p>
                      <a:pPr marL="0" marR="0" lvl="2" indent="0" algn="l" defTabSz="457200" rtl="0" eaLnBrk="1" fontAlgn="auto" latinLnBrk="0" hangingPunct="1">
                        <a:lnSpc>
                          <a:spcPct val="100000"/>
                        </a:lnSpc>
                        <a:spcBef>
                          <a:spcPts val="0"/>
                        </a:spcBef>
                        <a:spcAft>
                          <a:spcPts val="0"/>
                        </a:spcAft>
                        <a:buClrTx/>
                        <a:buSzTx/>
                        <a:buFontTx/>
                        <a:buNone/>
                        <a:tabLst/>
                        <a:defRPr/>
                      </a:pPr>
                      <a:r>
                        <a:rPr lang="en-US" sz="800" i="0" dirty="0" smtClean="0">
                          <a:latin typeface="Arial" panose="020B0604020202020204" pitchFamily="34" charset="0"/>
                          <a:cs typeface="Arial" panose="020B0604020202020204" pitchFamily="34" charset="0"/>
                        </a:rPr>
                        <a:t>3</a:t>
                      </a:r>
                    </a:p>
                  </a:txBody>
                  <a:tcPr>
                    <a:noFill/>
                  </a:tcPr>
                </a:tc>
                <a:tc>
                  <a:txBody>
                    <a:bodyPr/>
                    <a:lstStyle/>
                    <a:p>
                      <a:pPr marL="0" marR="0" lvl="2" indent="0" algn="l" defTabSz="457200" rtl="0" eaLnBrk="1" fontAlgn="auto" latinLnBrk="0" hangingPunct="1">
                        <a:lnSpc>
                          <a:spcPct val="100000"/>
                        </a:lnSpc>
                        <a:spcBef>
                          <a:spcPts val="0"/>
                        </a:spcBef>
                        <a:spcAft>
                          <a:spcPts val="0"/>
                        </a:spcAft>
                        <a:buClrTx/>
                        <a:buSzTx/>
                        <a:buFontTx/>
                        <a:buNone/>
                        <a:tabLst/>
                        <a:defRPr/>
                      </a:pPr>
                      <a:r>
                        <a:rPr lang="en-US" sz="1200" i="0" dirty="0" smtClean="0">
                          <a:latin typeface="Arial" panose="020B0604020202020204" pitchFamily="34" charset="0"/>
                          <a:cs typeface="Arial" panose="020B0604020202020204" pitchFamily="34" charset="0"/>
                        </a:rPr>
                        <a:t>Enhance Risk Management process to ensure adequate monitoring of technology risks</a:t>
                      </a:r>
                      <a:r>
                        <a:rPr lang="en-US" sz="1200" i="0" baseline="0" dirty="0" smtClean="0">
                          <a:latin typeface="Arial" panose="020B0604020202020204" pitchFamily="34" charset="0"/>
                          <a:cs typeface="Arial" panose="020B0604020202020204" pitchFamily="34" charset="0"/>
                        </a:rPr>
                        <a:t> and implement a quality control process to ensure information accuracy. </a:t>
                      </a:r>
                      <a:endParaRPr lang="en-US" sz="1200" i="0" dirty="0" smtClean="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r>
                        <a:rPr lang="en-US" sz="1200" i="0" dirty="0" smtClean="0">
                          <a:latin typeface="Arial" panose="020B0604020202020204" pitchFamily="34" charset="0"/>
                          <a:cs typeface="Arial" panose="020B0604020202020204" pitchFamily="34" charset="0"/>
                        </a:rPr>
                        <a:t>Javier Cáceres – IT Department</a:t>
                      </a:r>
                    </a:p>
                    <a:p>
                      <a:r>
                        <a:rPr lang="en-US" sz="1200" i="0" kern="1200" dirty="0" smtClean="0">
                          <a:solidFill>
                            <a:schemeClr val="dk1"/>
                          </a:solidFill>
                          <a:latin typeface="Arial" panose="020B0604020202020204" pitchFamily="34" charset="0"/>
                          <a:ea typeface="+mn-ea"/>
                          <a:cs typeface="Arial" panose="020B0604020202020204" pitchFamily="34" charset="0"/>
                        </a:rPr>
                        <a:t>Ángel Vares – Risk</a:t>
                      </a:r>
                      <a:r>
                        <a:rPr lang="en-US" sz="1200" i="0" kern="1200" baseline="0" dirty="0" smtClean="0">
                          <a:solidFill>
                            <a:schemeClr val="dk1"/>
                          </a:solidFill>
                          <a:latin typeface="Arial" panose="020B0604020202020204" pitchFamily="34" charset="0"/>
                          <a:ea typeface="+mn-ea"/>
                          <a:cs typeface="Arial" panose="020B0604020202020204" pitchFamily="34" charset="0"/>
                        </a:rPr>
                        <a:t>  Department</a:t>
                      </a:r>
                      <a:endParaRPr lang="en-US" sz="1600" i="0"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en-US" sz="1200" i="0" kern="1200" dirty="0" smtClean="0">
                          <a:solidFill>
                            <a:schemeClr val="dk1"/>
                          </a:solidFill>
                          <a:latin typeface="Arial" panose="020B0604020202020204" pitchFamily="34" charset="0"/>
                          <a:ea typeface="+mn-ea"/>
                          <a:cs typeface="Arial" panose="020B0604020202020204" pitchFamily="34" charset="0"/>
                        </a:rPr>
                        <a:t>06-30-2016</a:t>
                      </a:r>
                      <a:endParaRPr lang="en-US" sz="1600" i="0"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en-US" sz="1200" i="0" kern="1200" dirty="0" smtClean="0">
                          <a:solidFill>
                            <a:schemeClr val="dk1"/>
                          </a:solidFill>
                          <a:latin typeface="Arial" panose="020B0604020202020204" pitchFamily="34" charset="0"/>
                          <a:ea typeface="+mn-ea"/>
                          <a:cs typeface="Arial" panose="020B0604020202020204" pitchFamily="34" charset="0"/>
                        </a:rPr>
                        <a:t>09-30-2016</a:t>
                      </a:r>
                      <a:endParaRPr lang="en-US" sz="1600" i="0" dirty="0" smtClean="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txBody>
                  <a:tcPr>
                    <a:solidFill>
                      <a:schemeClr val="bg1">
                        <a:lumMod val="85000"/>
                      </a:schemeClr>
                    </a:solidFill>
                  </a:tcPr>
                </a:tc>
              </a:tr>
              <a:tr h="971156">
                <a:tc>
                  <a:txBody>
                    <a:bodyPr/>
                    <a:lstStyle/>
                    <a:p>
                      <a:pPr marL="0" marR="0" lvl="2" indent="0" algn="l" defTabSz="457200" rtl="0" eaLnBrk="1" fontAlgn="auto" latinLnBrk="0" hangingPunct="1">
                        <a:lnSpc>
                          <a:spcPct val="100000"/>
                        </a:lnSpc>
                        <a:spcBef>
                          <a:spcPts val="0"/>
                        </a:spcBef>
                        <a:spcAft>
                          <a:spcPts val="0"/>
                        </a:spcAft>
                        <a:buClrTx/>
                        <a:buSzTx/>
                        <a:buFontTx/>
                        <a:buNone/>
                        <a:tabLst/>
                        <a:defRPr/>
                      </a:pPr>
                      <a:r>
                        <a:rPr lang="en-US" sz="800" i="0" dirty="0" smtClean="0">
                          <a:latin typeface="Arial" panose="020B0604020202020204" pitchFamily="34" charset="0"/>
                          <a:cs typeface="Arial" panose="020B0604020202020204" pitchFamily="34" charset="0"/>
                        </a:rPr>
                        <a:t>4</a:t>
                      </a:r>
                    </a:p>
                  </a:txBody>
                  <a:tcPr>
                    <a:noFill/>
                  </a:tcPr>
                </a:tc>
                <a:tc>
                  <a:txBody>
                    <a:bodyPr/>
                    <a:lstStyle/>
                    <a:p>
                      <a:pPr marL="0" marR="0" lvl="2" indent="0" algn="l" defTabSz="457200" rtl="0" eaLnBrk="1" fontAlgn="auto" latinLnBrk="0" hangingPunct="1">
                        <a:lnSpc>
                          <a:spcPct val="100000"/>
                        </a:lnSpc>
                        <a:spcBef>
                          <a:spcPts val="0"/>
                        </a:spcBef>
                        <a:spcAft>
                          <a:spcPts val="0"/>
                        </a:spcAft>
                        <a:buClrTx/>
                        <a:buSzTx/>
                        <a:buFontTx/>
                        <a:buNone/>
                        <a:tabLst/>
                        <a:defRPr/>
                      </a:pPr>
                      <a:r>
                        <a:rPr lang="en-US" sz="1200" i="0" dirty="0" smtClean="0">
                          <a:latin typeface="Arial" panose="020B0604020202020204" pitchFamily="34" charset="0"/>
                          <a:cs typeface="Arial" panose="020B0604020202020204" pitchFamily="34" charset="0"/>
                        </a:rPr>
                        <a:t>Improve System Information Event Management tool (SIEM). Expand the tool analysis</a:t>
                      </a:r>
                      <a:r>
                        <a:rPr lang="en-US" sz="1200" i="0" baseline="0" dirty="0" smtClean="0">
                          <a:latin typeface="Arial" panose="020B0604020202020204" pitchFamily="34" charset="0"/>
                          <a:cs typeface="Arial" panose="020B0604020202020204" pitchFamily="34" charset="0"/>
                        </a:rPr>
                        <a:t> </a:t>
                      </a:r>
                      <a:r>
                        <a:rPr lang="en-US" sz="1200" i="0" dirty="0" smtClean="0">
                          <a:latin typeface="Arial" panose="020B0604020202020204" pitchFamily="34" charset="0"/>
                          <a:cs typeface="Arial" panose="020B0604020202020204" pitchFamily="34" charset="0"/>
                        </a:rPr>
                        <a:t>coverage from critical servers to all IT infrastructure. </a:t>
                      </a:r>
                    </a:p>
                  </a:txBody>
                  <a:tcPr>
                    <a:noFill/>
                  </a:tcPr>
                </a:tc>
                <a:tc>
                  <a:txBody>
                    <a:bodyPr/>
                    <a:lstStyle/>
                    <a:p>
                      <a:pPr marL="0" algn="l" defTabSz="914400" rtl="0" eaLnBrk="1" latinLnBrk="0" hangingPunct="1"/>
                      <a:r>
                        <a:rPr lang="en-US" sz="1200" i="0" kern="1200" dirty="0" smtClean="0">
                          <a:solidFill>
                            <a:schemeClr val="dk1"/>
                          </a:solidFill>
                          <a:latin typeface="Arial" panose="020B0604020202020204" pitchFamily="34" charset="0"/>
                          <a:ea typeface="+mn-ea"/>
                          <a:cs typeface="Arial" panose="020B0604020202020204" pitchFamily="34" charset="0"/>
                        </a:rPr>
                        <a:t>Javier Cáceres – IT Department</a:t>
                      </a:r>
                    </a:p>
                    <a:p>
                      <a:pPr marL="0" algn="l" defTabSz="914400" rtl="0" eaLnBrk="1" latinLnBrk="0" hangingPunct="1"/>
                      <a:r>
                        <a:rPr lang="en-US" sz="1200" i="0" kern="1200" dirty="0" smtClean="0">
                          <a:solidFill>
                            <a:schemeClr val="dk1"/>
                          </a:solidFill>
                          <a:latin typeface="Arial" panose="020B0604020202020204" pitchFamily="34" charset="0"/>
                          <a:ea typeface="+mn-ea"/>
                          <a:cs typeface="Arial" panose="020B0604020202020204" pitchFamily="34" charset="0"/>
                        </a:rPr>
                        <a:t>Gisela Cuprill - T &amp; O Control Department</a:t>
                      </a:r>
                      <a:endParaRPr lang="en-US" sz="1200" i="0" kern="1200" dirty="0">
                        <a:solidFill>
                          <a:schemeClr val="dk1"/>
                        </a:solidFill>
                        <a:latin typeface="Arial" panose="020B0604020202020204" pitchFamily="34" charset="0"/>
                        <a:ea typeface="+mn-ea"/>
                        <a:cs typeface="Arial" panose="020B0604020202020204" pitchFamily="34" charset="0"/>
                      </a:endParaRPr>
                    </a:p>
                  </a:txBody>
                  <a:tcPr>
                    <a:noFill/>
                  </a:tcPr>
                </a:tc>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en-US" sz="1200" i="0" kern="1200" dirty="0" smtClean="0">
                          <a:solidFill>
                            <a:schemeClr val="dk1"/>
                          </a:solidFill>
                          <a:latin typeface="Arial" panose="020B0604020202020204" pitchFamily="34" charset="0"/>
                          <a:ea typeface="+mn-ea"/>
                          <a:cs typeface="Arial" panose="020B0604020202020204" pitchFamily="34" charset="0"/>
                        </a:rPr>
                        <a:t>06-30-2016</a:t>
                      </a:r>
                    </a:p>
                    <a:p>
                      <a:pPr marL="0" marR="0" lvl="2" indent="0" algn="ctr" defTabSz="914400" rtl="0" eaLnBrk="1" fontAlgn="auto" latinLnBrk="0" hangingPunct="1">
                        <a:lnSpc>
                          <a:spcPct val="100000"/>
                        </a:lnSpc>
                        <a:spcBef>
                          <a:spcPts val="0"/>
                        </a:spcBef>
                        <a:spcAft>
                          <a:spcPts val="0"/>
                        </a:spcAft>
                        <a:buClrTx/>
                        <a:buSzTx/>
                        <a:buFontTx/>
                        <a:buNone/>
                        <a:tabLst/>
                        <a:defRPr/>
                      </a:pPr>
                      <a:endParaRPr lang="en-US" sz="1600" i="0" dirty="0">
                        <a:latin typeface="Arial" panose="020B0604020202020204" pitchFamily="34" charset="0"/>
                        <a:cs typeface="Arial" panose="020B0604020202020204" pitchFamily="34" charset="0"/>
                      </a:endParaRPr>
                    </a:p>
                  </a:txBody>
                  <a:tcPr>
                    <a:noFill/>
                  </a:tcPr>
                </a:tc>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en-US" sz="1200" i="0" kern="1200" dirty="0" smtClean="0">
                          <a:solidFill>
                            <a:schemeClr val="dk1"/>
                          </a:solidFill>
                          <a:latin typeface="Arial" panose="020B0604020202020204" pitchFamily="34" charset="0"/>
                          <a:ea typeface="+mn-ea"/>
                          <a:cs typeface="Arial" panose="020B0604020202020204" pitchFamily="34" charset="0"/>
                        </a:rPr>
                        <a:t>09-30-2016</a:t>
                      </a:r>
                      <a:endParaRPr lang="en-US" sz="1600" i="0" dirty="0" smtClean="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txBody>
                  <a:tcPr>
                    <a:noFill/>
                  </a:tcPr>
                </a:tc>
              </a:tr>
            </a:tbl>
          </a:graphicData>
        </a:graphic>
      </p:graphicFrame>
      <p:sp>
        <p:nvSpPr>
          <p:cNvPr id="41" name="Rounded Rectangle 40"/>
          <p:cNvSpPr/>
          <p:nvPr/>
        </p:nvSpPr>
        <p:spPr>
          <a:xfrm>
            <a:off x="331786" y="3962400"/>
            <a:ext cx="8592548" cy="2194560"/>
          </a:xfrm>
          <a:prstGeom prst="round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1" indent="-285750" algn="just" eaLnBrk="0" fontAlgn="base" hangingPunct="0">
              <a:spcBef>
                <a:spcPct val="0"/>
              </a:spcBef>
              <a:spcAft>
                <a:spcPts val="300"/>
              </a:spcAft>
              <a:buClr>
                <a:srgbClr val="E10819"/>
              </a:buClr>
              <a:buSzPct val="100000"/>
              <a:defRPr/>
            </a:pPr>
            <a:r>
              <a:rPr lang="en-US" sz="1200" b="1" dirty="0" smtClean="0">
                <a:solidFill>
                  <a:prstClr val="black"/>
                </a:solidFill>
                <a:latin typeface="Arial" panose="020B0604020202020204" pitchFamily="34" charset="0"/>
                <a:cs typeface="Arial" panose="020B0604020202020204" pitchFamily="34" charset="0"/>
              </a:rPr>
              <a:t>Action Plan :</a:t>
            </a:r>
          </a:p>
          <a:p>
            <a:pPr marL="285750" lvl="1" indent="-285750" algn="just" eaLnBrk="0" fontAlgn="base" hangingPunct="0">
              <a:spcBef>
                <a:spcPct val="0"/>
              </a:spcBef>
              <a:spcAft>
                <a:spcPts val="300"/>
              </a:spcAft>
              <a:buClr>
                <a:srgbClr val="E10819"/>
              </a:buClr>
              <a:buSzPct val="100000"/>
              <a:defRPr/>
            </a:pPr>
            <a:endParaRPr lang="en-US" sz="1200" b="1" dirty="0" smtClean="0">
              <a:solidFill>
                <a:prstClr val="black"/>
              </a:solidFill>
              <a:latin typeface="Arial" panose="020B0604020202020204" pitchFamily="34" charset="0"/>
              <a:cs typeface="Arial" panose="020B0604020202020204" pitchFamily="34" charset="0"/>
            </a:endParaRPr>
          </a:p>
        </p:txBody>
      </p:sp>
      <p:graphicFrame>
        <p:nvGraphicFramePr>
          <p:cNvPr id="42" name="Table 41"/>
          <p:cNvGraphicFramePr>
            <a:graphicFrameLocks noGrp="1"/>
          </p:cNvGraphicFramePr>
          <p:nvPr>
            <p:extLst>
              <p:ext uri="{D42A27DB-BD31-4B8C-83A1-F6EECF244321}">
                <p14:modId xmlns:p14="http://schemas.microsoft.com/office/powerpoint/2010/main" val="3614021953"/>
              </p:ext>
            </p:extLst>
          </p:nvPr>
        </p:nvGraphicFramePr>
        <p:xfrm>
          <a:off x="537271" y="4382044"/>
          <a:ext cx="8046719" cy="1629591"/>
        </p:xfrm>
        <a:graphic>
          <a:graphicData uri="http://schemas.openxmlformats.org/drawingml/2006/table">
            <a:tbl>
              <a:tblPr firstRow="1" bandRow="1">
                <a:tableStyleId>{5C22544A-7EE6-4342-B048-85BDC9FD1C3A}</a:tableStyleId>
              </a:tblPr>
              <a:tblGrid>
                <a:gridCol w="228600"/>
                <a:gridCol w="3862952"/>
                <a:gridCol w="3955167"/>
              </a:tblGrid>
              <a:tr h="440871">
                <a:tc>
                  <a:txBody>
                    <a:bodyPr/>
                    <a:lstStyle/>
                    <a:p>
                      <a:pPr algn="ctr"/>
                      <a:endParaRPr lang="en-US" sz="1200" dirty="0"/>
                    </a:p>
                  </a:txBody>
                  <a:tcPr anchor="ctr">
                    <a:noFill/>
                  </a:tcPr>
                </a:tc>
                <a:tc>
                  <a:txBody>
                    <a:bodyPr/>
                    <a:lstStyle/>
                    <a:p>
                      <a:pPr algn="ctr"/>
                      <a:r>
                        <a:rPr lang="en-US" sz="1200" dirty="0" smtClean="0"/>
                        <a:t>Recommendations Past Due</a:t>
                      </a:r>
                      <a:endParaRPr lang="en-US" sz="1200" dirty="0"/>
                    </a:p>
                  </a:txBody>
                  <a:tcPr anchor="ctr">
                    <a:solidFill>
                      <a:schemeClr val="tx1">
                        <a:lumMod val="75000"/>
                        <a:lumOff val="25000"/>
                      </a:schemeClr>
                    </a:solidFill>
                  </a:tcPr>
                </a:tc>
                <a:tc>
                  <a:txBody>
                    <a:bodyPr/>
                    <a:lstStyle/>
                    <a:p>
                      <a:pPr lvl="0" algn="ctr"/>
                      <a:r>
                        <a:rPr lang="en-US" sz="1200" dirty="0" smtClean="0"/>
                        <a:t>Action Plan</a:t>
                      </a:r>
                      <a:endParaRPr lang="en-US" sz="1200" dirty="0"/>
                    </a:p>
                  </a:txBody>
                  <a:tcPr anchor="ctr">
                    <a:solidFill>
                      <a:schemeClr val="tx1">
                        <a:lumMod val="75000"/>
                        <a:lumOff val="25000"/>
                      </a:schemeClr>
                    </a:solidFill>
                  </a:tcPr>
                </a:tc>
              </a:tr>
              <a:tr h="793569">
                <a:tc>
                  <a:txBody>
                    <a:bodyPr/>
                    <a:lstStyle/>
                    <a:p>
                      <a:pPr marL="0" marR="0" lvl="2" indent="0" algn="l" defTabSz="457200" rtl="0" eaLnBrk="1" fontAlgn="auto" latinLnBrk="0" hangingPunct="1">
                        <a:lnSpc>
                          <a:spcPct val="100000"/>
                        </a:lnSpc>
                        <a:spcBef>
                          <a:spcPts val="0"/>
                        </a:spcBef>
                        <a:spcAft>
                          <a:spcPts val="0"/>
                        </a:spcAft>
                        <a:buClrTx/>
                        <a:buSzTx/>
                        <a:buFontTx/>
                        <a:buNone/>
                        <a:tabLst/>
                        <a:defRPr/>
                      </a:pPr>
                      <a:r>
                        <a:rPr lang="en-US" sz="800" i="0" dirty="0" smtClean="0">
                          <a:latin typeface="Arial" panose="020B0604020202020204" pitchFamily="34" charset="0"/>
                          <a:cs typeface="Arial" panose="020B0604020202020204" pitchFamily="34" charset="0"/>
                        </a:rPr>
                        <a:t>1</a:t>
                      </a:r>
                      <a:endParaRPr lang="en-US" sz="800" i="0" dirty="0">
                        <a:latin typeface="Arial" panose="020B0604020202020204" pitchFamily="34" charset="0"/>
                        <a:cs typeface="Arial" panose="020B0604020202020204" pitchFamily="34" charset="0"/>
                      </a:endParaRPr>
                    </a:p>
                  </a:txBody>
                  <a:tcPr>
                    <a:noFill/>
                  </a:tcPr>
                </a:tc>
                <a:tc>
                  <a:txBody>
                    <a:bodyPr/>
                    <a:lstStyle/>
                    <a:p>
                      <a:pPr marL="0" marR="0" lvl="2" indent="0" algn="l" defTabSz="457200" rtl="0" eaLnBrk="1" fontAlgn="auto" latinLnBrk="0" hangingPunct="1">
                        <a:lnSpc>
                          <a:spcPct val="100000"/>
                        </a:lnSpc>
                        <a:spcBef>
                          <a:spcPts val="0"/>
                        </a:spcBef>
                        <a:spcAft>
                          <a:spcPts val="0"/>
                        </a:spcAft>
                        <a:buClrTx/>
                        <a:buSzTx/>
                        <a:buFontTx/>
                        <a:buNone/>
                        <a:tabLst/>
                        <a:defRPr/>
                      </a:pPr>
                      <a:r>
                        <a:rPr lang="en-US" sz="1200" i="0" kern="1200" dirty="0" smtClean="0">
                          <a:solidFill>
                            <a:schemeClr val="dk1"/>
                          </a:solidFill>
                          <a:latin typeface="Arial" panose="020B0604020202020204" pitchFamily="34" charset="0"/>
                          <a:ea typeface="+mn-ea"/>
                          <a:cs typeface="Arial" panose="020B0604020202020204" pitchFamily="34" charset="0"/>
                        </a:rPr>
                        <a:t>Strengthen system access inactivation process during the employees 10 day vacations period</a:t>
                      </a:r>
                      <a:endParaRPr lang="en-US" sz="1600" i="0"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marL="171450" indent="-171450">
                        <a:buFont typeface="Arial" panose="020B0604020202020204" pitchFamily="34" charset="0"/>
                        <a:buChar char="•"/>
                      </a:pPr>
                      <a:r>
                        <a:rPr lang="en-US" sz="1200" i="0" kern="1200" dirty="0" smtClean="0">
                          <a:solidFill>
                            <a:schemeClr val="dk1"/>
                          </a:solidFill>
                          <a:latin typeface="Arial" panose="020B0604020202020204" pitchFamily="34" charset="0"/>
                          <a:ea typeface="+mn-ea"/>
                          <a:cs typeface="Arial" panose="020B0604020202020204" pitchFamily="34" charset="0"/>
                        </a:rPr>
                        <a:t>Reevaluate the existing HHRR</a:t>
                      </a:r>
                      <a:r>
                        <a:rPr lang="en-US" sz="1200" i="0" kern="1200" baseline="0" dirty="0" smtClean="0">
                          <a:solidFill>
                            <a:schemeClr val="dk1"/>
                          </a:solidFill>
                          <a:latin typeface="Arial" panose="020B0604020202020204" pitchFamily="34" charset="0"/>
                          <a:ea typeface="+mn-ea"/>
                          <a:cs typeface="Arial" panose="020B0604020202020204" pitchFamily="34" charset="0"/>
                        </a:rPr>
                        <a:t> </a:t>
                      </a:r>
                      <a:r>
                        <a:rPr lang="en-US" sz="1200" i="0" kern="1200" dirty="0" smtClean="0">
                          <a:solidFill>
                            <a:schemeClr val="dk1"/>
                          </a:solidFill>
                          <a:latin typeface="Arial" panose="020B0604020202020204" pitchFamily="34" charset="0"/>
                          <a:ea typeface="+mn-ea"/>
                          <a:cs typeface="Arial" panose="020B0604020202020204" pitchFamily="34" charset="0"/>
                        </a:rPr>
                        <a:t>process to ensure that complete information is available to</a:t>
                      </a:r>
                      <a:r>
                        <a:rPr lang="en-US" sz="1200" i="0" kern="1200" baseline="0" dirty="0" smtClean="0">
                          <a:solidFill>
                            <a:schemeClr val="dk1"/>
                          </a:solidFill>
                          <a:latin typeface="Arial" panose="020B0604020202020204" pitchFamily="34" charset="0"/>
                          <a:ea typeface="+mn-ea"/>
                          <a:cs typeface="Arial" panose="020B0604020202020204" pitchFamily="34" charset="0"/>
                        </a:rPr>
                        <a:t> </a:t>
                      </a:r>
                      <a:r>
                        <a:rPr lang="en-US" sz="1200" i="0" kern="1200" dirty="0" smtClean="0">
                          <a:solidFill>
                            <a:schemeClr val="dk1"/>
                          </a:solidFill>
                          <a:latin typeface="Arial" panose="020B0604020202020204" pitchFamily="34" charset="0"/>
                          <a:ea typeface="+mn-ea"/>
                          <a:cs typeface="Arial" panose="020B0604020202020204" pitchFamily="34" charset="0"/>
                        </a:rPr>
                        <a:t>the Information Security Department.</a:t>
                      </a:r>
                    </a:p>
                    <a:p>
                      <a:pPr marL="171450" indent="-171450">
                        <a:buFont typeface="Arial" panose="020B0604020202020204" pitchFamily="34" charset="0"/>
                        <a:buChar char="•"/>
                      </a:pPr>
                      <a:r>
                        <a:rPr lang="en-US" sz="1200" i="0" kern="1200" dirty="0" smtClean="0">
                          <a:solidFill>
                            <a:schemeClr val="dk1"/>
                          </a:solidFill>
                          <a:latin typeface="Arial" panose="020B0604020202020204" pitchFamily="34" charset="0"/>
                          <a:ea typeface="+mn-ea"/>
                          <a:cs typeface="Arial" panose="020B0604020202020204" pitchFamily="34" charset="0"/>
                        </a:rPr>
                        <a:t>Strengthen system access inactivation process to</a:t>
                      </a:r>
                      <a:r>
                        <a:rPr lang="en-US" sz="1200" i="0" kern="1200" baseline="0" dirty="0" smtClean="0">
                          <a:solidFill>
                            <a:schemeClr val="dk1"/>
                          </a:solidFill>
                          <a:latin typeface="Arial" panose="020B0604020202020204" pitchFamily="34" charset="0"/>
                          <a:ea typeface="+mn-ea"/>
                          <a:cs typeface="Arial" panose="020B0604020202020204" pitchFamily="34" charset="0"/>
                        </a:rPr>
                        <a:t> ensure employee’s access is inactive during</a:t>
                      </a:r>
                      <a:r>
                        <a:rPr lang="en-US" sz="1200" i="0" kern="1200" dirty="0" smtClean="0">
                          <a:solidFill>
                            <a:schemeClr val="dk1"/>
                          </a:solidFill>
                          <a:latin typeface="Arial" panose="020B0604020202020204" pitchFamily="34" charset="0"/>
                          <a:ea typeface="+mn-ea"/>
                          <a:cs typeface="Arial" panose="020B0604020202020204" pitchFamily="34" charset="0"/>
                        </a:rPr>
                        <a:t> the 10 day vacations period.</a:t>
                      </a:r>
                      <a:endParaRPr lang="en-US" sz="1200" i="0" kern="1200" dirty="0">
                        <a:solidFill>
                          <a:schemeClr val="dk1"/>
                        </a:solidFill>
                        <a:latin typeface="Arial" panose="020B0604020202020204" pitchFamily="34" charset="0"/>
                        <a:ea typeface="+mn-ea"/>
                        <a:cs typeface="Arial" panose="020B0604020202020204" pitchFamily="34" charset="0"/>
                      </a:endParaRPr>
                    </a:p>
                  </a:txBody>
                  <a:tcPr>
                    <a:solidFill>
                      <a:schemeClr val="bg1">
                        <a:lumMod val="85000"/>
                      </a:schemeClr>
                    </a:solidFill>
                  </a:tcPr>
                </a:tc>
              </a:tr>
            </a:tbl>
          </a:graphicData>
        </a:graphic>
      </p:graphicFrame>
      <p:grpSp>
        <p:nvGrpSpPr>
          <p:cNvPr id="11" name="Group 10"/>
          <p:cNvGrpSpPr/>
          <p:nvPr/>
        </p:nvGrpSpPr>
        <p:grpSpPr>
          <a:xfrm>
            <a:off x="254000" y="248488"/>
            <a:ext cx="8890000" cy="461665"/>
            <a:chOff x="254000" y="248488"/>
            <a:chExt cx="8890000" cy="461665"/>
          </a:xfrm>
        </p:grpSpPr>
        <p:sp>
          <p:nvSpPr>
            <p:cNvPr id="12" name="TextBox 11"/>
            <p:cNvSpPr txBox="1"/>
            <p:nvPr/>
          </p:nvSpPr>
          <p:spPr>
            <a:xfrm>
              <a:off x="254000" y="248488"/>
              <a:ext cx="8890000" cy="461665"/>
            </a:xfrm>
            <a:prstGeom prst="rect">
              <a:avLst/>
            </a:prstGeom>
            <a:noFill/>
          </p:spPr>
          <p:txBody>
            <a:bodyPr wrap="square" rtlCol="0">
              <a:spAutoFit/>
            </a:bodyPr>
            <a:lstStyle/>
            <a:p>
              <a:r>
                <a:rPr lang="en-US" b="1" dirty="0" smtClean="0"/>
                <a:t>4. RSC Trigger / Limit Breach Description &amp; Action Plan</a:t>
              </a:r>
              <a:endParaRPr lang="en-US" b="1" dirty="0"/>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787" y="646792"/>
              <a:ext cx="8461375"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4143508802"/>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5 Marcador de número de diapositiva"/>
          <p:cNvSpPr>
            <a:spLocks noGrp="1"/>
          </p:cNvSpPr>
          <p:nvPr>
            <p:ph type="sldNum" sz="quarter" idx="10"/>
          </p:nvPr>
        </p:nvSpPr>
        <p:spPr>
          <a:xfrm>
            <a:off x="0" y="6375400"/>
            <a:ext cx="436563" cy="482600"/>
          </a:xfrm>
          <a:prstGeom prst="rect">
            <a:avLst/>
          </a:prstGeom>
        </p:spPr>
        <p:txBody>
          <a:bodyPr/>
          <a:lstStyle>
            <a:lvl1pPr algn="l">
              <a:defRPr sz="1050">
                <a:solidFill>
                  <a:schemeClr val="bg1"/>
                </a:solidFill>
              </a:defRPr>
            </a:lvl1pPr>
          </a:lstStyle>
          <a:p>
            <a:pPr>
              <a:defRPr/>
            </a:pPr>
            <a:fld id="{106BA978-0AD2-4251-852D-59FEEE1C7C09}" type="slidenum">
              <a:rPr lang="en-US" smtClean="0">
                <a:solidFill>
                  <a:prstClr val="white"/>
                </a:solidFill>
              </a:rPr>
              <a:pPr>
                <a:defRPr/>
              </a:pPr>
              <a:t>37</a:t>
            </a:fld>
            <a:endParaRPr lang="en-US" dirty="0">
              <a:solidFill>
                <a:prstClr val="white"/>
              </a:solidFill>
            </a:endParaRPr>
          </a:p>
        </p:txBody>
      </p:sp>
      <p:sp>
        <p:nvSpPr>
          <p:cNvPr id="40" name="Slide Number Placeholder 3"/>
          <p:cNvSpPr txBox="1">
            <a:spLocks/>
          </p:cNvSpPr>
          <p:nvPr/>
        </p:nvSpPr>
        <p:spPr>
          <a:xfrm>
            <a:off x="8149015" y="99783"/>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37</a:t>
            </a:fld>
            <a:endParaRPr lang="es-ES_tradnl" sz="1200" b="1" dirty="0">
              <a:solidFill>
                <a:srgbClr val="FF0000"/>
              </a:solidFill>
              <a:latin typeface="Arial"/>
              <a:cs typeface="Arial"/>
            </a:endParaRPr>
          </a:p>
        </p:txBody>
      </p:sp>
      <p:sp>
        <p:nvSpPr>
          <p:cNvPr id="23" name="Rounded Rectangle 22"/>
          <p:cNvSpPr/>
          <p:nvPr/>
        </p:nvSpPr>
        <p:spPr>
          <a:xfrm>
            <a:off x="331786" y="655317"/>
            <a:ext cx="8592548" cy="4389120"/>
          </a:xfrm>
          <a:prstGeom prst="round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1" indent="-285750" algn="just" eaLnBrk="0" fontAlgn="base" hangingPunct="0">
              <a:spcBef>
                <a:spcPct val="0"/>
              </a:spcBef>
              <a:spcAft>
                <a:spcPts val="300"/>
              </a:spcAft>
              <a:buClr>
                <a:srgbClr val="E10819"/>
              </a:buClr>
              <a:buSzPct val="100000"/>
              <a:defRPr/>
            </a:pPr>
            <a:r>
              <a:rPr lang="en-US" sz="1200" b="1" dirty="0" smtClean="0">
                <a:solidFill>
                  <a:prstClr val="black"/>
                </a:solidFill>
                <a:latin typeface="Arial" panose="020B0604020202020204" pitchFamily="34" charset="0"/>
                <a:cs typeface="Arial" panose="020B0604020202020204" pitchFamily="34" charset="0"/>
              </a:rPr>
              <a:t>Action Plan :</a:t>
            </a:r>
          </a:p>
          <a:p>
            <a:pPr marL="285750" lvl="1" indent="-285750" algn="just" eaLnBrk="0" fontAlgn="base" hangingPunct="0">
              <a:spcBef>
                <a:spcPct val="0"/>
              </a:spcBef>
              <a:spcAft>
                <a:spcPts val="300"/>
              </a:spcAft>
              <a:buClr>
                <a:srgbClr val="E10819"/>
              </a:buClr>
              <a:buSzPct val="100000"/>
              <a:defRPr/>
            </a:pPr>
            <a:endParaRPr lang="en-US" sz="1200" b="1" dirty="0" smtClean="0">
              <a:solidFill>
                <a:prstClr val="black"/>
              </a:solidFill>
              <a:latin typeface="Arial" panose="020B0604020202020204" pitchFamily="34" charset="0"/>
              <a:cs typeface="Arial" panose="020B0604020202020204" pitchFamily="34" charset="0"/>
            </a:endParaRPr>
          </a:p>
        </p:txBody>
      </p:sp>
      <p:sp>
        <p:nvSpPr>
          <p:cNvPr id="29" name="Rounded Rectangle 28"/>
          <p:cNvSpPr/>
          <p:nvPr/>
        </p:nvSpPr>
        <p:spPr>
          <a:xfrm>
            <a:off x="331785" y="5141595"/>
            <a:ext cx="8586703" cy="1005840"/>
          </a:xfrm>
          <a:prstGeom prst="round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1" indent="-285750" algn="just" eaLnBrk="0" fontAlgn="base" hangingPunct="0">
              <a:spcBef>
                <a:spcPct val="0"/>
              </a:spcBef>
              <a:spcAft>
                <a:spcPts val="300"/>
              </a:spcAft>
              <a:buClr>
                <a:srgbClr val="E10819"/>
              </a:buClr>
              <a:buSzPct val="100000"/>
              <a:defRPr/>
            </a:pPr>
            <a:r>
              <a:rPr lang="en-US" sz="1200" b="1" dirty="0" smtClean="0">
                <a:solidFill>
                  <a:prstClr val="black"/>
                </a:solidFill>
                <a:latin typeface="Arial" panose="020B0604020202020204" pitchFamily="34" charset="0"/>
                <a:cs typeface="Arial" panose="020B0604020202020204" pitchFamily="34" charset="0"/>
              </a:rPr>
              <a:t>Issues Identified in the Action Plan:</a:t>
            </a:r>
            <a:r>
              <a:rPr lang="en-US" sz="1200" dirty="0" smtClean="0">
                <a:solidFill>
                  <a:prstClr val="black"/>
                </a:solidFill>
                <a:latin typeface="Arial" panose="020B0604020202020204" pitchFamily="34" charset="0"/>
                <a:cs typeface="Arial" panose="020B0604020202020204" pitchFamily="34" charset="0"/>
              </a:rPr>
              <a:t> </a:t>
            </a:r>
            <a:endParaRPr lang="en-US" sz="1200" dirty="0">
              <a:solidFill>
                <a:prstClr val="black"/>
              </a:solidFill>
              <a:latin typeface="Arial" panose="020B0604020202020204" pitchFamily="34" charset="0"/>
              <a:cs typeface="Arial" panose="020B0604020202020204" pitchFamily="34" charset="0"/>
            </a:endParaRPr>
          </a:p>
          <a:p>
            <a:pPr marL="285750" lvl="1" indent="-228600" fontAlgn="auto">
              <a:spcBef>
                <a:spcPts val="0"/>
              </a:spcBef>
              <a:spcAft>
                <a:spcPts val="300"/>
              </a:spcAft>
              <a:buClr>
                <a:srgbClr val="E10819"/>
              </a:buClr>
              <a:buSzPct val="100000"/>
              <a:buBlip>
                <a:blip r:embed="rId3"/>
              </a:buBlip>
              <a:tabLst>
                <a:tab pos="914400" algn="l"/>
              </a:tabLst>
              <a:defRPr/>
            </a:pPr>
            <a:r>
              <a:rPr lang="en-US" sz="1200" dirty="0" smtClean="0">
                <a:solidFill>
                  <a:prstClr val="black"/>
                </a:solidFill>
                <a:latin typeface="Arial" panose="020B0604020202020204" pitchFamily="34" charset="0"/>
                <a:cs typeface="Arial" panose="020B0604020202020204" pitchFamily="34" charset="0"/>
              </a:rPr>
              <a:t>Key milestones timeframe – Compliance with target date.</a:t>
            </a:r>
          </a:p>
          <a:p>
            <a:pPr marL="285750" lvl="1" indent="-228600" fontAlgn="auto">
              <a:spcBef>
                <a:spcPts val="0"/>
              </a:spcBef>
              <a:spcAft>
                <a:spcPts val="300"/>
              </a:spcAft>
              <a:buClr>
                <a:srgbClr val="E10819"/>
              </a:buClr>
              <a:buSzPct val="100000"/>
              <a:buBlip>
                <a:blip r:embed="rId3"/>
              </a:buBlip>
              <a:tabLst>
                <a:tab pos="914400" algn="l"/>
              </a:tabLst>
              <a:defRPr/>
            </a:pPr>
            <a:r>
              <a:rPr lang="en-US" sz="1200" dirty="0" smtClean="0">
                <a:solidFill>
                  <a:prstClr val="black"/>
                </a:solidFill>
                <a:latin typeface="Arial" panose="020B0604020202020204" pitchFamily="34" charset="0"/>
                <a:cs typeface="Arial" panose="020B0604020202020204" pitchFamily="34" charset="0"/>
              </a:rPr>
              <a:t>Resources required to implement plan – Appropriate staffing in HHRR and IT </a:t>
            </a:r>
          </a:p>
          <a:p>
            <a:pPr marL="285750" lvl="1" indent="-228600">
              <a:spcAft>
                <a:spcPts val="300"/>
              </a:spcAft>
              <a:buClr>
                <a:srgbClr val="E10819"/>
              </a:buClr>
              <a:buSzPct val="100000"/>
              <a:buBlip>
                <a:blip r:embed="rId3"/>
              </a:buBlip>
              <a:tabLst>
                <a:tab pos="914400" algn="l"/>
              </a:tabLst>
              <a:defRPr/>
            </a:pPr>
            <a:r>
              <a:rPr lang="en-US" sz="1200" dirty="0">
                <a:solidFill>
                  <a:schemeClr val="tx1"/>
                </a:solidFill>
                <a:latin typeface="Arial" panose="020B0604020202020204" pitchFamily="34" charset="0"/>
                <a:cs typeface="Arial" panose="020B0604020202020204" pitchFamily="34" charset="0"/>
              </a:rPr>
              <a:t>Recommended review plan for ERMC, RC, and </a:t>
            </a:r>
            <a:r>
              <a:rPr lang="en-US" sz="1200" dirty="0" smtClean="0">
                <a:solidFill>
                  <a:schemeClr val="tx1"/>
                </a:solidFill>
                <a:latin typeface="Arial" panose="020B0604020202020204" pitchFamily="34" charset="0"/>
                <a:cs typeface="Arial" panose="020B0604020202020204" pitchFamily="34" charset="0"/>
              </a:rPr>
              <a:t>Board – Monitoring at ERMC</a:t>
            </a:r>
            <a:endParaRPr lang="en-US" sz="1200" dirty="0">
              <a:solidFill>
                <a:schemeClr val="tx1"/>
              </a:solidFill>
              <a:latin typeface="Arial" panose="020B0604020202020204" pitchFamily="34" charset="0"/>
              <a:cs typeface="Arial" panose="020B0604020202020204" pitchFamily="34" charset="0"/>
            </a:endParaRPr>
          </a:p>
          <a:p>
            <a:pPr marL="285750" lvl="1" indent="-228600" fontAlgn="auto">
              <a:spcBef>
                <a:spcPts val="0"/>
              </a:spcBef>
              <a:spcAft>
                <a:spcPts val="300"/>
              </a:spcAft>
              <a:buClr>
                <a:srgbClr val="E10819"/>
              </a:buClr>
              <a:buSzPct val="100000"/>
              <a:buBlip>
                <a:blip r:embed="rId3"/>
              </a:buBlip>
              <a:tabLst>
                <a:tab pos="914400" algn="l"/>
              </a:tabLst>
              <a:defRPr/>
            </a:pPr>
            <a:endParaRPr lang="en-US" sz="1400" dirty="0" smtClean="0">
              <a:solidFill>
                <a:srgbClr val="FF0000"/>
              </a:solidFill>
              <a:latin typeface="Arial" panose="020B0604020202020204" pitchFamily="34" charset="0"/>
              <a:cs typeface="Arial" panose="020B0604020202020204" pitchFamily="34" charset="0"/>
            </a:endParaRPr>
          </a:p>
        </p:txBody>
      </p:sp>
      <p:graphicFrame>
        <p:nvGraphicFramePr>
          <p:cNvPr id="49" name="Table 48"/>
          <p:cNvGraphicFramePr>
            <a:graphicFrameLocks noGrp="1"/>
          </p:cNvGraphicFramePr>
          <p:nvPr>
            <p:extLst>
              <p:ext uri="{D42A27DB-BD31-4B8C-83A1-F6EECF244321}">
                <p14:modId xmlns:p14="http://schemas.microsoft.com/office/powerpoint/2010/main" val="4099274826"/>
              </p:ext>
            </p:extLst>
          </p:nvPr>
        </p:nvGraphicFramePr>
        <p:xfrm>
          <a:off x="609600" y="1173480"/>
          <a:ext cx="8046719" cy="3840480"/>
        </p:xfrm>
        <a:graphic>
          <a:graphicData uri="http://schemas.openxmlformats.org/drawingml/2006/table">
            <a:tbl>
              <a:tblPr firstRow="1" bandRow="1">
                <a:tableStyleId>{5C22544A-7EE6-4342-B048-85BDC9FD1C3A}</a:tableStyleId>
              </a:tblPr>
              <a:tblGrid>
                <a:gridCol w="228600"/>
                <a:gridCol w="2362200"/>
                <a:gridCol w="5455919"/>
              </a:tblGrid>
              <a:tr h="267789">
                <a:tc>
                  <a:txBody>
                    <a:bodyPr/>
                    <a:lstStyle/>
                    <a:p>
                      <a:pPr algn="ctr"/>
                      <a:endParaRPr lang="en-US" sz="1200" dirty="0"/>
                    </a:p>
                  </a:txBody>
                  <a:tcPr anchor="ctr">
                    <a:noFill/>
                  </a:tcPr>
                </a:tc>
                <a:tc>
                  <a:txBody>
                    <a:bodyPr/>
                    <a:lstStyle/>
                    <a:p>
                      <a:pPr algn="ctr"/>
                      <a:r>
                        <a:rPr lang="en-US" sz="1200" dirty="0" smtClean="0"/>
                        <a:t>Recommendations Past Due</a:t>
                      </a:r>
                      <a:endParaRPr lang="en-US" sz="1200" dirty="0"/>
                    </a:p>
                  </a:txBody>
                  <a:tcPr anchor="ctr">
                    <a:solidFill>
                      <a:schemeClr val="tx1">
                        <a:lumMod val="75000"/>
                        <a:lumOff val="25000"/>
                      </a:schemeClr>
                    </a:solidFill>
                  </a:tcPr>
                </a:tc>
                <a:tc>
                  <a:txBody>
                    <a:bodyPr/>
                    <a:lstStyle/>
                    <a:p>
                      <a:pPr lvl="0" algn="ctr"/>
                      <a:r>
                        <a:rPr lang="en-US" sz="1200" dirty="0" smtClean="0"/>
                        <a:t>Action Plan</a:t>
                      </a:r>
                      <a:endParaRPr lang="en-US" sz="1200" dirty="0"/>
                    </a:p>
                  </a:txBody>
                  <a:tcPr anchor="ctr">
                    <a:solidFill>
                      <a:schemeClr val="tx1">
                        <a:lumMod val="75000"/>
                        <a:lumOff val="25000"/>
                      </a:schemeClr>
                    </a:solidFill>
                  </a:tcPr>
                </a:tc>
              </a:tr>
              <a:tr h="981891">
                <a:tc>
                  <a:txBody>
                    <a:bodyPr/>
                    <a:lstStyle/>
                    <a:p>
                      <a:pPr marL="0" marR="0" lvl="2" indent="0" algn="l" defTabSz="457200" rtl="0" eaLnBrk="1" fontAlgn="auto" latinLnBrk="0" hangingPunct="1">
                        <a:lnSpc>
                          <a:spcPct val="100000"/>
                        </a:lnSpc>
                        <a:spcBef>
                          <a:spcPts val="0"/>
                        </a:spcBef>
                        <a:spcAft>
                          <a:spcPts val="0"/>
                        </a:spcAft>
                        <a:buClrTx/>
                        <a:buSzTx/>
                        <a:buFontTx/>
                        <a:buNone/>
                        <a:tabLst/>
                        <a:defRPr/>
                      </a:pPr>
                      <a:r>
                        <a:rPr lang="en-US" sz="800" i="0" dirty="0" smtClean="0">
                          <a:latin typeface="Arial" panose="020B0604020202020204" pitchFamily="34" charset="0"/>
                          <a:cs typeface="Arial" panose="020B0604020202020204" pitchFamily="34" charset="0"/>
                        </a:rPr>
                        <a:t>2</a:t>
                      </a:r>
                    </a:p>
                  </a:txBody>
                  <a:tcPr>
                    <a:noFill/>
                  </a:tcPr>
                </a:tc>
                <a:tc>
                  <a:txBody>
                    <a:bodyPr/>
                    <a:lstStyle/>
                    <a:p>
                      <a:pPr marL="0" marR="0" lvl="2" indent="0" algn="l" defTabSz="457200" rtl="0" eaLnBrk="1" fontAlgn="auto" latinLnBrk="0" hangingPunct="1">
                        <a:lnSpc>
                          <a:spcPct val="100000"/>
                        </a:lnSpc>
                        <a:spcBef>
                          <a:spcPts val="0"/>
                        </a:spcBef>
                        <a:spcAft>
                          <a:spcPts val="0"/>
                        </a:spcAft>
                        <a:buClrTx/>
                        <a:buSzTx/>
                        <a:buFontTx/>
                        <a:buNone/>
                        <a:tabLst/>
                        <a:defRPr/>
                      </a:pPr>
                      <a:r>
                        <a:rPr lang="en-US" sz="1200" i="0" dirty="0" smtClean="0">
                          <a:latin typeface="Arial" panose="020B0604020202020204" pitchFamily="34" charset="0"/>
                          <a:cs typeface="Arial" panose="020B0604020202020204" pitchFamily="34" charset="0"/>
                        </a:rPr>
                        <a:t>Establish adequate supervisory procedures to ascertain that Privacy Opt-Out information</a:t>
                      </a:r>
                      <a:r>
                        <a:rPr lang="en-US" sz="1200" i="0" baseline="0" dirty="0" smtClean="0">
                          <a:latin typeface="Arial" panose="020B0604020202020204" pitchFamily="34" charset="0"/>
                          <a:cs typeface="Arial" panose="020B0604020202020204" pitchFamily="34" charset="0"/>
                        </a:rPr>
                        <a:t> is accurately</a:t>
                      </a:r>
                      <a:r>
                        <a:rPr lang="en-US" sz="1200" i="0" dirty="0" smtClean="0">
                          <a:latin typeface="Arial" panose="020B0604020202020204" pitchFamily="34" charset="0"/>
                          <a:cs typeface="Arial" panose="020B0604020202020204" pitchFamily="34" charset="0"/>
                        </a:rPr>
                        <a:t> maintained.</a:t>
                      </a:r>
                    </a:p>
                  </a:txBody>
                  <a:tcPr>
                    <a:solidFill>
                      <a:schemeClr val="bg1">
                        <a:lumMod val="85000"/>
                      </a:schemeClr>
                    </a:solidFill>
                  </a:tcPr>
                </a:tc>
                <a:tc>
                  <a:txBody>
                    <a:bodyPr/>
                    <a:lstStyle/>
                    <a:p>
                      <a:pPr marL="171450" indent="-171450">
                        <a:buFont typeface="Arial" panose="020B0604020202020204" pitchFamily="34" charset="0"/>
                        <a:buChar char="•"/>
                      </a:pPr>
                      <a:r>
                        <a:rPr lang="en-US" sz="1200" dirty="0" smtClean="0">
                          <a:solidFill>
                            <a:schemeClr val="tx1"/>
                          </a:solidFill>
                          <a:latin typeface="Arial" panose="020B0604020202020204" pitchFamily="34" charset="0"/>
                          <a:cs typeface="Arial" panose="020B0604020202020204" pitchFamily="34" charset="0"/>
                        </a:rPr>
                        <a:t>Establish a validation process (Bi-monthly Quality Control Process) to ascertain that the opt-out database, maintained in Excel format by the Retail Unit, is accurate.</a:t>
                      </a:r>
                    </a:p>
                    <a:p>
                      <a:pPr marL="171450" indent="-171450">
                        <a:buFont typeface="Arial" panose="020B0604020202020204" pitchFamily="34" charset="0"/>
                        <a:buChar char="•"/>
                      </a:pPr>
                      <a:r>
                        <a:rPr lang="en-US" sz="1200" dirty="0" smtClean="0">
                          <a:solidFill>
                            <a:schemeClr val="tx1"/>
                          </a:solidFill>
                          <a:latin typeface="Arial" panose="020B0604020202020204" pitchFamily="34" charset="0"/>
                          <a:cs typeface="Arial" panose="020B0604020202020204" pitchFamily="34" charset="0"/>
                        </a:rPr>
                        <a:t>Update the Data Base Unit procedures  to include an opt-out registration and validation procedures.</a:t>
                      </a:r>
                    </a:p>
                  </a:txBody>
                  <a:tcPr>
                    <a:solidFill>
                      <a:schemeClr val="bg1">
                        <a:lumMod val="85000"/>
                      </a:schemeClr>
                    </a:solidFill>
                  </a:tcPr>
                </a:tc>
              </a:tr>
              <a:tr h="1160417">
                <a:tc>
                  <a:txBody>
                    <a:bodyPr/>
                    <a:lstStyle/>
                    <a:p>
                      <a:pPr marL="0" marR="0" lvl="2" indent="0" algn="l" defTabSz="457200" rtl="0" eaLnBrk="1" fontAlgn="auto" latinLnBrk="0" hangingPunct="1">
                        <a:lnSpc>
                          <a:spcPct val="100000"/>
                        </a:lnSpc>
                        <a:spcBef>
                          <a:spcPts val="0"/>
                        </a:spcBef>
                        <a:spcAft>
                          <a:spcPts val="0"/>
                        </a:spcAft>
                        <a:buClrTx/>
                        <a:buSzTx/>
                        <a:buFontTx/>
                        <a:buNone/>
                        <a:tabLst/>
                        <a:defRPr/>
                      </a:pPr>
                      <a:r>
                        <a:rPr lang="en-US" sz="800" i="0" dirty="0" smtClean="0">
                          <a:latin typeface="Arial" panose="020B0604020202020204" pitchFamily="34" charset="0"/>
                          <a:cs typeface="Arial" panose="020B0604020202020204" pitchFamily="34" charset="0"/>
                        </a:rPr>
                        <a:t>3</a:t>
                      </a:r>
                    </a:p>
                  </a:txBody>
                  <a:tcPr>
                    <a:noFill/>
                  </a:tcPr>
                </a:tc>
                <a:tc>
                  <a:txBody>
                    <a:bodyPr/>
                    <a:lstStyle/>
                    <a:p>
                      <a:pPr marL="0" marR="0" lvl="2" indent="0" algn="l" defTabSz="457200" rtl="0" eaLnBrk="1" fontAlgn="auto" latinLnBrk="0" hangingPunct="1">
                        <a:lnSpc>
                          <a:spcPct val="100000"/>
                        </a:lnSpc>
                        <a:spcBef>
                          <a:spcPts val="0"/>
                        </a:spcBef>
                        <a:spcAft>
                          <a:spcPts val="0"/>
                        </a:spcAft>
                        <a:buClrTx/>
                        <a:buSzTx/>
                        <a:buFontTx/>
                        <a:buNone/>
                        <a:tabLst/>
                        <a:defRPr/>
                      </a:pPr>
                      <a:r>
                        <a:rPr lang="en-US" sz="1200" i="0" dirty="0" smtClean="0">
                          <a:latin typeface="Arial" panose="020B0604020202020204" pitchFamily="34" charset="0"/>
                          <a:cs typeface="Arial" panose="020B0604020202020204" pitchFamily="34" charset="0"/>
                        </a:rPr>
                        <a:t>Enhance Risk Management process to ensure adequate monitoring of technology risks</a:t>
                      </a:r>
                      <a:r>
                        <a:rPr lang="en-US" sz="1200" i="0" baseline="0" dirty="0" smtClean="0">
                          <a:latin typeface="Arial" panose="020B0604020202020204" pitchFamily="34" charset="0"/>
                          <a:cs typeface="Arial" panose="020B0604020202020204" pitchFamily="34" charset="0"/>
                        </a:rPr>
                        <a:t> and implement a quality control process to ensure information accuracy. </a:t>
                      </a:r>
                      <a:endParaRPr lang="en-US" sz="1200" i="0" dirty="0" smtClean="0">
                        <a:latin typeface="Arial" panose="020B0604020202020204" pitchFamily="34" charset="0"/>
                        <a:cs typeface="Arial" panose="020B0604020202020204" pitchFamily="34" charset="0"/>
                      </a:endParaRPr>
                    </a:p>
                  </a:txBody>
                  <a:tcPr>
                    <a:solidFill>
                      <a:schemeClr val="bg1"/>
                    </a:solidFill>
                  </a:tcPr>
                </a:tc>
                <a:tc>
                  <a:txBody>
                    <a:bodyPr/>
                    <a:lstStyle/>
                    <a:p>
                      <a:pPr marL="171450" indent="-171450">
                        <a:buFont typeface="Arial" panose="020B0604020202020204" pitchFamily="34" charset="0"/>
                        <a:buChar char="•"/>
                      </a:pPr>
                      <a:r>
                        <a:rPr lang="en-US" sz="1200" dirty="0" smtClean="0">
                          <a:solidFill>
                            <a:schemeClr val="tx1"/>
                          </a:solidFill>
                          <a:latin typeface="Arial" panose="020B0604020202020204" pitchFamily="34" charset="0"/>
                          <a:cs typeface="Arial" panose="020B0604020202020204" pitchFamily="34" charset="0"/>
                        </a:rPr>
                        <a:t>Enhance risk technology metrics in order to adequately identity al existing and emerging technology related risks.</a:t>
                      </a:r>
                    </a:p>
                    <a:p>
                      <a:pPr marL="171450" indent="-171450">
                        <a:buFont typeface="Arial" panose="020B0604020202020204" pitchFamily="34" charset="0"/>
                        <a:buChar char="•"/>
                      </a:pPr>
                      <a:r>
                        <a:rPr lang="en-US" sz="1200" dirty="0" smtClean="0">
                          <a:solidFill>
                            <a:schemeClr val="tx1"/>
                          </a:solidFill>
                          <a:latin typeface="Arial" panose="020B0604020202020204" pitchFamily="34" charset="0"/>
                          <a:cs typeface="Arial" panose="020B0604020202020204" pitchFamily="34" charset="0"/>
                        </a:rPr>
                        <a:t>Develop risk metric dictionary</a:t>
                      </a:r>
                      <a:r>
                        <a:rPr lang="en-US" sz="1200" baseline="0" dirty="0" smtClean="0">
                          <a:solidFill>
                            <a:schemeClr val="tx1"/>
                          </a:solidFill>
                          <a:latin typeface="Arial" panose="020B0604020202020204" pitchFamily="34" charset="0"/>
                          <a:cs typeface="Arial" panose="020B0604020202020204" pitchFamily="34" charset="0"/>
                        </a:rPr>
                        <a:t> with calculation method</a:t>
                      </a:r>
                    </a:p>
                    <a:p>
                      <a:pPr marL="171450" indent="-171450">
                        <a:buFont typeface="Arial" panose="020B0604020202020204" pitchFamily="34" charset="0"/>
                        <a:buChar char="•"/>
                      </a:pPr>
                      <a:r>
                        <a:rPr lang="en-US" sz="1200" baseline="0" dirty="0" smtClean="0">
                          <a:solidFill>
                            <a:schemeClr val="tx1"/>
                          </a:solidFill>
                          <a:latin typeface="Arial" panose="020B0604020202020204" pitchFamily="34" charset="0"/>
                          <a:cs typeface="Arial" panose="020B0604020202020204" pitchFamily="34" charset="0"/>
                        </a:rPr>
                        <a:t>Implement an independent evaluation process </a:t>
                      </a:r>
                      <a:endParaRPr lang="en-US" sz="1200" dirty="0" smtClean="0">
                        <a:solidFill>
                          <a:schemeClr val="tx1"/>
                        </a:solidFill>
                        <a:latin typeface="Arial" panose="020B0604020202020204" pitchFamily="34" charset="0"/>
                        <a:cs typeface="Arial" panose="020B0604020202020204" pitchFamily="34" charset="0"/>
                      </a:endParaRPr>
                    </a:p>
                  </a:txBody>
                  <a:tcPr>
                    <a:solidFill>
                      <a:schemeClr val="bg1"/>
                    </a:solidFill>
                  </a:tcPr>
                </a:tc>
              </a:tr>
              <a:tr h="1338943">
                <a:tc>
                  <a:txBody>
                    <a:bodyPr/>
                    <a:lstStyle/>
                    <a:p>
                      <a:pPr marL="0" marR="0" lvl="2" indent="0" algn="l" defTabSz="457200" rtl="0" eaLnBrk="1" fontAlgn="auto" latinLnBrk="0" hangingPunct="1">
                        <a:lnSpc>
                          <a:spcPct val="100000"/>
                        </a:lnSpc>
                        <a:spcBef>
                          <a:spcPts val="0"/>
                        </a:spcBef>
                        <a:spcAft>
                          <a:spcPts val="0"/>
                        </a:spcAft>
                        <a:buClrTx/>
                        <a:buSzTx/>
                        <a:buFontTx/>
                        <a:buNone/>
                        <a:tabLst/>
                        <a:defRPr/>
                      </a:pPr>
                      <a:r>
                        <a:rPr lang="en-US" sz="800" i="0" dirty="0" smtClean="0">
                          <a:latin typeface="Arial" panose="020B0604020202020204" pitchFamily="34" charset="0"/>
                          <a:cs typeface="Arial" panose="020B0604020202020204" pitchFamily="34" charset="0"/>
                        </a:rPr>
                        <a:t>4</a:t>
                      </a:r>
                    </a:p>
                  </a:txBody>
                  <a:tcPr>
                    <a:noFill/>
                  </a:tcPr>
                </a:tc>
                <a:tc>
                  <a:txBody>
                    <a:bodyPr/>
                    <a:lstStyle/>
                    <a:p>
                      <a:pPr marL="0" marR="0" lvl="2" indent="0" algn="l" defTabSz="457200" rtl="0" eaLnBrk="1" fontAlgn="auto" latinLnBrk="0" hangingPunct="1">
                        <a:lnSpc>
                          <a:spcPct val="100000"/>
                        </a:lnSpc>
                        <a:spcBef>
                          <a:spcPts val="0"/>
                        </a:spcBef>
                        <a:spcAft>
                          <a:spcPts val="0"/>
                        </a:spcAft>
                        <a:buClrTx/>
                        <a:buSzTx/>
                        <a:buFontTx/>
                        <a:buNone/>
                        <a:tabLst/>
                        <a:defRPr/>
                      </a:pPr>
                      <a:r>
                        <a:rPr lang="en-US" sz="1200" i="0" dirty="0" smtClean="0">
                          <a:latin typeface="Arial" panose="020B0604020202020204" pitchFamily="34" charset="0"/>
                          <a:cs typeface="Arial" panose="020B0604020202020204" pitchFamily="34" charset="0"/>
                        </a:rPr>
                        <a:t>Improve System Information Event Management tool (SIEM). Expand the tool analysis</a:t>
                      </a:r>
                      <a:r>
                        <a:rPr lang="en-US" sz="1200" i="0" baseline="0" dirty="0" smtClean="0">
                          <a:latin typeface="Arial" panose="020B0604020202020204" pitchFamily="34" charset="0"/>
                          <a:cs typeface="Arial" panose="020B0604020202020204" pitchFamily="34" charset="0"/>
                        </a:rPr>
                        <a:t> </a:t>
                      </a:r>
                      <a:r>
                        <a:rPr lang="en-US" sz="1200" i="0" dirty="0" smtClean="0">
                          <a:latin typeface="Arial" panose="020B0604020202020204" pitchFamily="34" charset="0"/>
                          <a:cs typeface="Arial" panose="020B0604020202020204" pitchFamily="34" charset="0"/>
                        </a:rPr>
                        <a:t>coverage from  critical servers to all IT infrastructure. </a:t>
                      </a:r>
                    </a:p>
                    <a:p>
                      <a:pPr marL="0" marR="0" lvl="2" indent="0" algn="l" defTabSz="457200" rtl="0" eaLnBrk="1" fontAlgn="auto" latinLnBrk="0" hangingPunct="1">
                        <a:lnSpc>
                          <a:spcPct val="100000"/>
                        </a:lnSpc>
                        <a:spcBef>
                          <a:spcPts val="0"/>
                        </a:spcBef>
                        <a:spcAft>
                          <a:spcPts val="0"/>
                        </a:spcAft>
                        <a:buClrTx/>
                        <a:buSzTx/>
                        <a:buFontTx/>
                        <a:buNone/>
                        <a:tabLst/>
                        <a:defRPr/>
                      </a:pPr>
                      <a:endParaRPr lang="en-US" sz="1200" i="0" dirty="0" smtClean="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marL="171450" indent="-171450">
                        <a:buFont typeface="Arial" panose="020B0604020202020204" pitchFamily="34" charset="0"/>
                        <a:buChar char="•"/>
                      </a:pPr>
                      <a:r>
                        <a:rPr lang="en-US" sz="1200" dirty="0" smtClean="0">
                          <a:solidFill>
                            <a:schemeClr val="tx1"/>
                          </a:solidFill>
                          <a:latin typeface="Arial" panose="020B0604020202020204" pitchFamily="34" charset="0"/>
                          <a:cs typeface="Arial" panose="020B0604020202020204" pitchFamily="34" charset="0"/>
                        </a:rPr>
                        <a:t>SIEM must monitor the whole technology infrastructure,</a:t>
                      </a:r>
                      <a:r>
                        <a:rPr lang="en-US" sz="1200" baseline="0" dirty="0" smtClean="0">
                          <a:solidFill>
                            <a:schemeClr val="tx1"/>
                          </a:solidFill>
                          <a:latin typeface="Arial" panose="020B0604020202020204" pitchFamily="34" charset="0"/>
                          <a:cs typeface="Arial" panose="020B0604020202020204" pitchFamily="34" charset="0"/>
                        </a:rPr>
                        <a:t> not only critical servers.</a:t>
                      </a:r>
                    </a:p>
                    <a:p>
                      <a:pPr marL="171450" indent="-171450">
                        <a:buFont typeface="Arial" panose="020B0604020202020204" pitchFamily="34" charset="0"/>
                        <a:buChar char="•"/>
                      </a:pPr>
                      <a:r>
                        <a:rPr lang="en-US" sz="1200" dirty="0" smtClean="0">
                          <a:solidFill>
                            <a:schemeClr val="tx1"/>
                          </a:solidFill>
                          <a:latin typeface="Arial" panose="020B0604020202020204" pitchFamily="34" charset="0"/>
                          <a:cs typeface="Arial" panose="020B0604020202020204" pitchFamily="34" charset="0"/>
                        </a:rPr>
                        <a:t>Alerts must be reviewed by IT Security to assure correct and swift response to any incident.</a:t>
                      </a:r>
                    </a:p>
                    <a:p>
                      <a:pPr marL="171450" indent="-171450">
                        <a:buFont typeface="Arial" panose="020B0604020202020204" pitchFamily="34" charset="0"/>
                        <a:buChar char="•"/>
                      </a:pPr>
                      <a:r>
                        <a:rPr lang="en-US" sz="1200" dirty="0" smtClean="0">
                          <a:solidFill>
                            <a:schemeClr val="tx1"/>
                          </a:solidFill>
                          <a:latin typeface="Arial" panose="020B0604020202020204" pitchFamily="34" charset="0"/>
                          <a:cs typeface="Arial" panose="020B0604020202020204" pitchFamily="34" charset="0"/>
                        </a:rPr>
                        <a:t>Centralize cyber-incidents repository in order</a:t>
                      </a:r>
                      <a:r>
                        <a:rPr lang="en-US" sz="1200" baseline="0" dirty="0" smtClean="0">
                          <a:solidFill>
                            <a:schemeClr val="tx1"/>
                          </a:solidFill>
                          <a:latin typeface="Arial" panose="020B0604020202020204" pitchFamily="34" charset="0"/>
                          <a:cs typeface="Arial" panose="020B0604020202020204" pitchFamily="34" charset="0"/>
                        </a:rPr>
                        <a:t> to</a:t>
                      </a:r>
                      <a:r>
                        <a:rPr lang="en-US" sz="1200" dirty="0" smtClean="0">
                          <a:solidFill>
                            <a:schemeClr val="tx1"/>
                          </a:solidFill>
                          <a:latin typeface="Arial" panose="020B0604020202020204" pitchFamily="34" charset="0"/>
                          <a:cs typeface="Arial" panose="020B0604020202020204" pitchFamily="34" charset="0"/>
                        </a:rPr>
                        <a:t> maintain</a:t>
                      </a:r>
                      <a:r>
                        <a:rPr lang="en-US" sz="1200" baseline="0" dirty="0" smtClean="0">
                          <a:solidFill>
                            <a:schemeClr val="tx1"/>
                          </a:solidFill>
                          <a:latin typeface="Arial" panose="020B0604020202020204" pitchFamily="34" charset="0"/>
                          <a:cs typeface="Arial" panose="020B0604020202020204" pitchFamily="34" charset="0"/>
                        </a:rPr>
                        <a:t> </a:t>
                      </a:r>
                      <a:r>
                        <a:rPr lang="en-US" sz="1200" dirty="0" smtClean="0">
                          <a:solidFill>
                            <a:schemeClr val="tx1"/>
                          </a:solidFill>
                          <a:latin typeface="Arial" panose="020B0604020202020204" pitchFamily="34" charset="0"/>
                          <a:cs typeface="Arial" panose="020B0604020202020204" pitchFamily="34" charset="0"/>
                        </a:rPr>
                        <a:t>control over the entire infrastructure, know all the ongoing risks and report cyber-incidents accordingly.</a:t>
                      </a:r>
                    </a:p>
                  </a:txBody>
                  <a:tcPr>
                    <a:solidFill>
                      <a:schemeClr val="bg1">
                        <a:lumMod val="85000"/>
                      </a:schemeClr>
                    </a:solidFill>
                  </a:tcPr>
                </a:tc>
              </a:tr>
            </a:tbl>
          </a:graphicData>
        </a:graphic>
      </p:graphicFrame>
      <p:grpSp>
        <p:nvGrpSpPr>
          <p:cNvPr id="9" name="Group 8"/>
          <p:cNvGrpSpPr/>
          <p:nvPr/>
        </p:nvGrpSpPr>
        <p:grpSpPr>
          <a:xfrm>
            <a:off x="254000" y="248488"/>
            <a:ext cx="8890000" cy="461665"/>
            <a:chOff x="254000" y="248488"/>
            <a:chExt cx="8890000" cy="461665"/>
          </a:xfrm>
        </p:grpSpPr>
        <p:sp>
          <p:nvSpPr>
            <p:cNvPr id="10" name="TextBox 9"/>
            <p:cNvSpPr txBox="1"/>
            <p:nvPr/>
          </p:nvSpPr>
          <p:spPr>
            <a:xfrm>
              <a:off x="254000" y="248488"/>
              <a:ext cx="8890000" cy="461665"/>
            </a:xfrm>
            <a:prstGeom prst="rect">
              <a:avLst/>
            </a:prstGeom>
            <a:noFill/>
          </p:spPr>
          <p:txBody>
            <a:bodyPr wrap="square" rtlCol="0">
              <a:spAutoFit/>
            </a:bodyPr>
            <a:lstStyle/>
            <a:p>
              <a:r>
                <a:rPr lang="en-US" b="1" dirty="0" smtClean="0"/>
                <a:t>4. RSC Trigger / Limit Breach Description &amp; Action Plan</a:t>
              </a:r>
              <a:endParaRPr lang="en-US" b="1" dirty="0"/>
            </a:p>
          </p:txBody>
        </p:sp>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787" y="646792"/>
              <a:ext cx="8461375"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4006467064"/>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extLst>
              <p:ext uri="{D42A27DB-BD31-4B8C-83A1-F6EECF244321}">
                <p14:modId xmlns:p14="http://schemas.microsoft.com/office/powerpoint/2010/main" val="3794529202"/>
              </p:ext>
            </p:extLst>
          </p:nvPr>
        </p:nvGraphicFramePr>
        <p:xfrm>
          <a:off x="6542465" y="1656093"/>
          <a:ext cx="2465765" cy="1010907"/>
        </p:xfrm>
        <a:graphic>
          <a:graphicData uri="http://schemas.openxmlformats.org/drawingml/2006/chart">
            <c:chart xmlns:c="http://schemas.openxmlformats.org/drawingml/2006/chart" xmlns:r="http://schemas.openxmlformats.org/officeDocument/2006/relationships" r:id="rId4"/>
          </a:graphicData>
        </a:graphic>
      </p:graphicFrame>
      <p:sp>
        <p:nvSpPr>
          <p:cNvPr id="152" name="5 Marcador de número de diapositiva"/>
          <p:cNvSpPr>
            <a:spLocks noGrp="1"/>
          </p:cNvSpPr>
          <p:nvPr>
            <p:ph type="sldNum" sz="quarter" idx="10"/>
          </p:nvPr>
        </p:nvSpPr>
        <p:spPr>
          <a:xfrm>
            <a:off x="0" y="6375400"/>
            <a:ext cx="436563" cy="482600"/>
          </a:xfrm>
          <a:prstGeom prst="rect">
            <a:avLst/>
          </a:prstGeom>
        </p:spPr>
        <p:txBody>
          <a:bodyPr/>
          <a:lstStyle>
            <a:lvl1pPr algn="l">
              <a:defRPr sz="1050">
                <a:solidFill>
                  <a:schemeClr val="bg1"/>
                </a:solidFill>
              </a:defRPr>
            </a:lvl1pPr>
          </a:lstStyle>
          <a:p>
            <a:pPr>
              <a:defRPr/>
            </a:pPr>
            <a:fld id="{106BA978-0AD2-4251-852D-59FEEE1C7C09}" type="slidenum">
              <a:rPr lang="en-US" smtClean="0">
                <a:solidFill>
                  <a:prstClr val="white"/>
                </a:solidFill>
              </a:rPr>
              <a:pPr>
                <a:defRPr/>
              </a:pPr>
              <a:t>38</a:t>
            </a:fld>
            <a:endParaRPr lang="en-US" dirty="0">
              <a:solidFill>
                <a:prstClr val="white"/>
              </a:solidFill>
            </a:endParaRPr>
          </a:p>
        </p:txBody>
      </p:sp>
      <p:sp>
        <p:nvSpPr>
          <p:cNvPr id="40" name="Slide Number Placeholder 3"/>
          <p:cNvSpPr txBox="1">
            <a:spLocks/>
          </p:cNvSpPr>
          <p:nvPr/>
        </p:nvSpPr>
        <p:spPr>
          <a:xfrm>
            <a:off x="8149015" y="99783"/>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38</a:t>
            </a:fld>
            <a:endParaRPr lang="es-ES_tradnl" sz="1200" b="1" dirty="0">
              <a:solidFill>
                <a:srgbClr val="FF0000"/>
              </a:solidFill>
              <a:latin typeface="Arial"/>
              <a:cs typeface="Arial"/>
            </a:endParaRPr>
          </a:p>
        </p:txBody>
      </p:sp>
      <p:graphicFrame>
        <p:nvGraphicFramePr>
          <p:cNvPr id="33" name="Table 32"/>
          <p:cNvGraphicFramePr>
            <a:graphicFrameLocks noGrp="1"/>
          </p:cNvGraphicFramePr>
          <p:nvPr>
            <p:extLst>
              <p:ext uri="{D42A27DB-BD31-4B8C-83A1-F6EECF244321}">
                <p14:modId xmlns:p14="http://schemas.microsoft.com/office/powerpoint/2010/main" val="3757704241"/>
              </p:ext>
            </p:extLst>
          </p:nvPr>
        </p:nvGraphicFramePr>
        <p:xfrm>
          <a:off x="304800" y="676051"/>
          <a:ext cx="8613690" cy="771749"/>
        </p:xfrm>
        <a:graphic>
          <a:graphicData uri="http://schemas.openxmlformats.org/drawingml/2006/table">
            <a:tbl>
              <a:tblPr>
                <a:effectLst/>
              </a:tblPr>
              <a:tblGrid>
                <a:gridCol w="1054253"/>
                <a:gridCol w="2307050"/>
                <a:gridCol w="672262"/>
                <a:gridCol w="672262"/>
                <a:gridCol w="672262"/>
                <a:gridCol w="672262"/>
                <a:gridCol w="896345"/>
                <a:gridCol w="896345"/>
                <a:gridCol w="770649"/>
              </a:tblGrid>
              <a:tr h="214607">
                <a:tc>
                  <a:txBody>
                    <a:bodyPr/>
                    <a:lstStyle/>
                    <a:p>
                      <a:pPr algn="ctr" fontAlgn="ctr"/>
                      <a:r>
                        <a:rPr lang="en-US" sz="900" b="0" i="0" u="none" strike="noStrike" dirty="0">
                          <a:solidFill>
                            <a:schemeClr val="tx1"/>
                          </a:solidFill>
                          <a:latin typeface="Arial" panose="020B0604020202020204" pitchFamily="34" charset="0"/>
                          <a:cs typeface="Arial" panose="020B0604020202020204" pitchFamily="34" charset="0"/>
                        </a:rPr>
                        <a:t>Risk Type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dirty="0" smtClean="0">
                          <a:solidFill>
                            <a:schemeClr val="tx1"/>
                          </a:solidFill>
                          <a:latin typeface="Arial" panose="020B0604020202020204" pitchFamily="34" charset="0"/>
                          <a:cs typeface="Arial" panose="020B0604020202020204" pitchFamily="34" charset="0"/>
                        </a:rPr>
                        <a:t>Metric</a:t>
                      </a:r>
                      <a:endParaRPr lang="en-US" sz="900" b="0" i="0" u="none" strike="noStrike"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kern="1200" dirty="0" smtClean="0">
                          <a:solidFill>
                            <a:schemeClr val="tx1"/>
                          </a:solidFill>
                          <a:effectLst/>
                          <a:latin typeface="Arial" panose="020B0604020202020204" pitchFamily="34" charset="0"/>
                          <a:ea typeface="+mn-ea"/>
                          <a:cs typeface="Arial" panose="020B0604020202020204" pitchFamily="34" charset="0"/>
                        </a:rPr>
                        <a:t>Jun-16</a:t>
                      </a:r>
                      <a:endParaRPr lang="es-PR" sz="900" b="0" i="0" u="none" strike="noStrike" kern="1200" dirty="0" smtClean="0">
                        <a:solidFill>
                          <a:schemeClr val="tx1"/>
                        </a:solidFill>
                        <a:effectLst/>
                        <a:latin typeface="Arial" panose="020B0604020202020204" pitchFamily="34" charset="0"/>
                        <a:ea typeface="+mn-ea"/>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PR" sz="900" b="0" i="0" u="none" strike="noStrike" kern="1200" dirty="0" smtClean="0">
                          <a:solidFill>
                            <a:schemeClr val="tx1"/>
                          </a:solidFill>
                          <a:effectLst/>
                          <a:latin typeface="Arial" panose="020B0604020202020204" pitchFamily="34" charset="0"/>
                          <a:ea typeface="+mn-ea"/>
                          <a:cs typeface="Arial" panose="020B0604020202020204" pitchFamily="34" charset="0"/>
                        </a:rPr>
                        <a:t>May-16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PR" sz="900" b="0" i="0" u="none" strike="noStrike" kern="1200" dirty="0" smtClean="0">
                          <a:solidFill>
                            <a:schemeClr val="tx1"/>
                          </a:solidFill>
                          <a:effectLst/>
                          <a:latin typeface="Arial" panose="020B0604020202020204" pitchFamily="34" charset="0"/>
                          <a:ea typeface="+mn-ea"/>
                          <a:cs typeface="Arial" panose="020B0604020202020204" pitchFamily="34" charset="0"/>
                        </a:rPr>
                        <a:t>Apr-16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PR" sz="900" b="0" i="0" u="none" strike="noStrike" kern="1200" dirty="0" smtClean="0">
                          <a:solidFill>
                            <a:schemeClr val="tx1"/>
                          </a:solidFill>
                          <a:effectLst/>
                          <a:latin typeface="Arial" panose="020B0604020202020204" pitchFamily="34" charset="0"/>
                          <a:ea typeface="+mn-ea"/>
                          <a:cs typeface="Arial" panose="020B0604020202020204" pitchFamily="34" charset="0"/>
                        </a:rPr>
                        <a:t>Mar-16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dirty="0" smtClean="0">
                          <a:solidFill>
                            <a:schemeClr val="tx1"/>
                          </a:solidFill>
                          <a:latin typeface="Arial" panose="020B0604020202020204" pitchFamily="34" charset="0"/>
                          <a:cs typeface="Arial" panose="020B0604020202020204" pitchFamily="34" charset="0"/>
                        </a:rPr>
                        <a:t>Amber</a:t>
                      </a:r>
                      <a:endParaRPr lang="en-US" sz="900" b="0" i="0" u="none" strike="noStrike"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fontAlgn="ctr"/>
                      <a:r>
                        <a:rPr lang="en-US" sz="900" b="0" i="0" u="none" strike="noStrike" dirty="0" smtClean="0">
                          <a:solidFill>
                            <a:schemeClr val="tx1"/>
                          </a:solidFill>
                          <a:latin typeface="Arial" panose="020B0604020202020204" pitchFamily="34" charset="0"/>
                          <a:cs typeface="Arial" panose="020B0604020202020204" pitchFamily="34" charset="0"/>
                        </a:rPr>
                        <a:t>Red</a:t>
                      </a:r>
                      <a:endParaRPr lang="en-US" sz="900" b="0" i="0" u="none" strike="noStrike"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CC"/>
                    </a:solidFill>
                  </a:tcPr>
                </a:tc>
                <a:tc>
                  <a:txBody>
                    <a:bodyPr/>
                    <a:lstStyle/>
                    <a:p>
                      <a:pPr algn="ctr" fontAlgn="b"/>
                      <a:r>
                        <a:rPr lang="en-US" sz="900" b="0" i="0" u="none" strike="noStrike" dirty="0" smtClean="0">
                          <a:solidFill>
                            <a:schemeClr val="tx1"/>
                          </a:solidFill>
                          <a:latin typeface="Arial" panose="020B0604020202020204" pitchFamily="34" charset="0"/>
                          <a:cs typeface="Arial" panose="020B0604020202020204" pitchFamily="34" charset="0"/>
                        </a:rPr>
                        <a:t>Remediation Status</a:t>
                      </a:r>
                      <a:endParaRPr lang="en-US" sz="900" b="0" i="0" u="none" strike="noStrike"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497429">
                <a:tc>
                  <a:txBody>
                    <a:bodyPr/>
                    <a:lstStyle/>
                    <a:p>
                      <a:pPr algn="ctr" fontAlgn="ctr"/>
                      <a:r>
                        <a:rPr lang="en-US" sz="900" b="1" kern="1200" dirty="0">
                          <a:solidFill>
                            <a:schemeClr val="tx1"/>
                          </a:solidFill>
                          <a:latin typeface="Arial" panose="020B0604020202020204" pitchFamily="34" charset="0"/>
                          <a:ea typeface="+mn-ea"/>
                          <a:cs typeface="Arial" panose="020B0604020202020204" pitchFamily="34" charset="0"/>
                        </a:rPr>
                        <a:t>Compliance and Reputational</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900" b="0" kern="1200" dirty="0">
                          <a:solidFill>
                            <a:schemeClr val="tx1"/>
                          </a:solidFill>
                          <a:latin typeface="Arial" panose="020B0604020202020204" pitchFamily="34" charset="0"/>
                          <a:ea typeface="+mn-ea"/>
                          <a:cs typeface="Arial" panose="020B0604020202020204" pitchFamily="34" charset="0"/>
                        </a:rPr>
                        <a:t>Loan Review incidences past due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kern="1200" dirty="0" smtClean="0">
                          <a:solidFill>
                            <a:schemeClr val="tx1"/>
                          </a:solidFill>
                          <a:latin typeface="Arial" panose="020B0604020202020204" pitchFamily="34" charset="0"/>
                          <a:ea typeface="+mn-ea"/>
                          <a:cs typeface="Arial" panose="020B0604020202020204" pitchFamily="34" charset="0"/>
                        </a:rPr>
                        <a:t>11</a:t>
                      </a:r>
                      <a:endParaRPr lang="en-US" sz="900" b="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CC"/>
                    </a:solidFill>
                  </a:tcPr>
                </a:tc>
                <a:tc>
                  <a:txBody>
                    <a:bodyPr/>
                    <a:lstStyle/>
                    <a:p>
                      <a:pPr algn="ctr" fontAlgn="ctr"/>
                      <a:r>
                        <a:rPr lang="en-US" sz="900" b="0" kern="1200" dirty="0">
                          <a:solidFill>
                            <a:schemeClr val="tx1"/>
                          </a:solidFill>
                          <a:latin typeface="Arial" panose="020B0604020202020204" pitchFamily="34" charset="0"/>
                          <a:ea typeface="+mn-ea"/>
                          <a:cs typeface="Arial" panose="020B0604020202020204" pitchFamily="34" charset="0"/>
                        </a:rPr>
                        <a:t>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CC"/>
                    </a:solidFill>
                  </a:tcPr>
                </a:tc>
                <a:tc>
                  <a:txBody>
                    <a:bodyPr/>
                    <a:lstStyle/>
                    <a:p>
                      <a:pPr algn="ctr" fontAlgn="ctr"/>
                      <a:r>
                        <a:rPr lang="en-US" sz="900" b="0" kern="1200" dirty="0">
                          <a:solidFill>
                            <a:schemeClr val="tx1"/>
                          </a:solidFill>
                          <a:latin typeface="Arial" panose="020B0604020202020204" pitchFamily="34" charset="0"/>
                          <a:ea typeface="+mn-ea"/>
                          <a:cs typeface="Arial" panose="020B0604020202020204" pitchFamily="34" charset="0"/>
                        </a:rPr>
                        <a:t>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CC"/>
                    </a:solidFill>
                  </a:tcPr>
                </a:tc>
                <a:tc>
                  <a:txBody>
                    <a:bodyPr/>
                    <a:lstStyle/>
                    <a:p>
                      <a:pPr algn="ctr" fontAlgn="ctr"/>
                      <a:r>
                        <a:rPr lang="en-US" sz="900" b="0" kern="1200" dirty="0">
                          <a:solidFill>
                            <a:schemeClr val="tx1"/>
                          </a:solidFill>
                          <a:latin typeface="Arial" panose="020B0604020202020204" pitchFamily="34" charset="0"/>
                          <a:ea typeface="+mn-ea"/>
                          <a:cs typeface="Arial" panose="020B0604020202020204" pitchFamily="34" charset="0"/>
                        </a:rPr>
                        <a:t> </a:t>
                      </a:r>
                      <a:r>
                        <a:rPr lang="en-US" sz="900" b="0" kern="1200" dirty="0" smtClean="0">
                          <a:solidFill>
                            <a:schemeClr val="tx1"/>
                          </a:solidFill>
                          <a:latin typeface="Arial" panose="020B0604020202020204" pitchFamily="34" charset="0"/>
                          <a:ea typeface="+mn-ea"/>
                          <a:cs typeface="Arial" panose="020B0604020202020204" pitchFamily="34" charset="0"/>
                        </a:rPr>
                        <a:t>8</a:t>
                      </a:r>
                      <a:endParaRPr lang="en-US" sz="900" b="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CC"/>
                    </a:solidFill>
                  </a:tcPr>
                </a:tc>
                <a:tc>
                  <a:txBody>
                    <a:bodyPr/>
                    <a:lstStyle/>
                    <a:p>
                      <a:pPr algn="ctr" fontAlgn="ctr"/>
                      <a:r>
                        <a:rPr lang="en-US" sz="900" b="0" kern="1200" dirty="0">
                          <a:solidFill>
                            <a:schemeClr val="tx1"/>
                          </a:solidFill>
                          <a:latin typeface="Arial" panose="020B0604020202020204" pitchFamily="34" charset="0"/>
                          <a:ea typeface="+mn-ea"/>
                          <a:cs typeface="Arial" panose="020B0604020202020204" pitchFamily="34" charset="0"/>
                        </a:rPr>
                        <a:t> -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900" b="0" kern="1200" dirty="0">
                          <a:solidFill>
                            <a:schemeClr val="tx1"/>
                          </a:solidFill>
                          <a:latin typeface="Arial" panose="020B0604020202020204" pitchFamily="34" charset="0"/>
                          <a:ea typeface="+mn-ea"/>
                          <a:cs typeface="Arial" panose="020B06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ctr" latinLnBrk="0" hangingPunct="1">
                        <a:lnSpc>
                          <a:spcPct val="100000"/>
                        </a:lnSpc>
                        <a:spcBef>
                          <a:spcPts val="0"/>
                        </a:spcBef>
                        <a:spcAft>
                          <a:spcPts val="0"/>
                        </a:spcAft>
                        <a:buClrTx/>
                        <a:buSzTx/>
                        <a:buFontTx/>
                        <a:buNone/>
                        <a:tabLst/>
                        <a:defRPr/>
                      </a:pPr>
                      <a:endParaRPr lang="en-US" sz="1000" b="1" i="0" u="none" strike="noStrike" dirty="0" smtClean="0">
                        <a:solidFill>
                          <a:srgbClr val="FF0000"/>
                        </a:solidFill>
                        <a:effectLst/>
                        <a:latin typeface="Wingdings 3"/>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pSp>
        <p:nvGrpSpPr>
          <p:cNvPr id="7" name="Group 6"/>
          <p:cNvGrpSpPr/>
          <p:nvPr/>
        </p:nvGrpSpPr>
        <p:grpSpPr>
          <a:xfrm>
            <a:off x="2773911" y="6567488"/>
            <a:ext cx="2993191" cy="157794"/>
            <a:chOff x="1104530" y="6567488"/>
            <a:chExt cx="2993191" cy="157794"/>
          </a:xfrm>
        </p:grpSpPr>
        <p:grpSp>
          <p:nvGrpSpPr>
            <p:cNvPr id="88" name="Group 87"/>
            <p:cNvGrpSpPr/>
            <p:nvPr/>
          </p:nvGrpSpPr>
          <p:grpSpPr>
            <a:xfrm>
              <a:off x="1671605" y="6567488"/>
              <a:ext cx="2426116" cy="157794"/>
              <a:chOff x="3239817" y="5985486"/>
              <a:chExt cx="2426116" cy="157794"/>
            </a:xfrm>
          </p:grpSpPr>
          <p:sp>
            <p:nvSpPr>
              <p:cNvPr id="89" name="80 CuadroTexto"/>
              <p:cNvSpPr txBox="1"/>
              <p:nvPr/>
            </p:nvSpPr>
            <p:spPr bwMode="gray">
              <a:xfrm>
                <a:off x="3420867" y="5985487"/>
                <a:ext cx="839704"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Improving</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90" name="80 CuadroTexto"/>
              <p:cNvSpPr txBox="1"/>
              <p:nvPr/>
            </p:nvSpPr>
            <p:spPr bwMode="gray">
              <a:xfrm>
                <a:off x="4297311" y="5985486"/>
                <a:ext cx="928501"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Stable</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91" name="80 CuadroTexto"/>
              <p:cNvSpPr txBox="1"/>
              <p:nvPr/>
            </p:nvSpPr>
            <p:spPr bwMode="gray">
              <a:xfrm>
                <a:off x="4940694" y="5985486"/>
                <a:ext cx="725239"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Worsening</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92" name="Freeform 9"/>
              <p:cNvSpPr>
                <a:spLocks/>
              </p:cNvSpPr>
              <p:nvPr/>
            </p:nvSpPr>
            <p:spPr bwMode="gray">
              <a:xfrm rot="10800000" flipV="1">
                <a:off x="3239817" y="5999709"/>
                <a:ext cx="114858" cy="143571"/>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93" name="Freeform 9"/>
              <p:cNvSpPr>
                <a:spLocks/>
              </p:cNvSpPr>
              <p:nvPr/>
            </p:nvSpPr>
            <p:spPr bwMode="gray">
              <a:xfrm rot="16200000" flipV="1">
                <a:off x="4079021" y="5999709"/>
                <a:ext cx="126344" cy="143571"/>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94" name="Freeform 9"/>
              <p:cNvSpPr>
                <a:spLocks/>
              </p:cNvSpPr>
              <p:nvPr/>
            </p:nvSpPr>
            <p:spPr bwMode="gray">
              <a:xfrm flipV="1">
                <a:off x="4778136" y="5999708"/>
                <a:ext cx="115817" cy="143572"/>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105" name="80 CuadroTexto"/>
            <p:cNvSpPr txBox="1"/>
            <p:nvPr/>
          </p:nvSpPr>
          <p:spPr bwMode="gray">
            <a:xfrm>
              <a:off x="1104530" y="6567489"/>
              <a:ext cx="53451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a:defRPr/>
              </a:pPr>
              <a:r>
                <a:rPr lang="en-GB" sz="1000" kern="0" dirty="0" smtClean="0">
                  <a:solidFill>
                    <a:srgbClr val="000000"/>
                  </a:solidFill>
                  <a:latin typeface="Arial" panose="020B0604020202020204" pitchFamily="34" charset="0"/>
                  <a:ea typeface="Tahoma" panose="020B0604030504040204" pitchFamily="34" charset="0"/>
                </a:rPr>
                <a:t>Trend:</a:t>
              </a:r>
              <a:endParaRPr lang="en-GB" sz="1000" kern="0" dirty="0">
                <a:solidFill>
                  <a:srgbClr val="000000"/>
                </a:solidFill>
                <a:latin typeface="Arial" panose="020B0604020202020204" pitchFamily="34" charset="0"/>
                <a:ea typeface="Tahoma" panose="020B0604030504040204" pitchFamily="34" charset="0"/>
              </a:endParaRPr>
            </a:p>
          </p:txBody>
        </p:sp>
      </p:grpSp>
      <p:grpSp>
        <p:nvGrpSpPr>
          <p:cNvPr id="4" name="Group 3"/>
          <p:cNvGrpSpPr/>
          <p:nvPr/>
        </p:nvGrpSpPr>
        <p:grpSpPr>
          <a:xfrm>
            <a:off x="1974181" y="6324600"/>
            <a:ext cx="4864290" cy="165416"/>
            <a:chOff x="304800" y="6324600"/>
            <a:chExt cx="4864290" cy="165416"/>
          </a:xfrm>
        </p:grpSpPr>
        <p:grpSp>
          <p:nvGrpSpPr>
            <p:cNvPr id="95" name="122 Grupo"/>
            <p:cNvGrpSpPr/>
            <p:nvPr/>
          </p:nvGrpSpPr>
          <p:grpSpPr>
            <a:xfrm>
              <a:off x="304800" y="6334125"/>
              <a:ext cx="2886494" cy="153888"/>
              <a:chOff x="-1429262" y="6251781"/>
              <a:chExt cx="2886494" cy="153888"/>
            </a:xfrm>
          </p:grpSpPr>
          <p:sp>
            <p:nvSpPr>
              <p:cNvPr id="96" name="80 CuadroTexto"/>
              <p:cNvSpPr txBox="1"/>
              <p:nvPr/>
            </p:nvSpPr>
            <p:spPr bwMode="gray">
              <a:xfrm>
                <a:off x="96603" y="6251781"/>
                <a:ext cx="61800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Complete</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97" name="80 CuadroTexto"/>
              <p:cNvSpPr txBox="1"/>
              <p:nvPr/>
            </p:nvSpPr>
            <p:spPr bwMode="gray">
              <a:xfrm>
                <a:off x="-1429262" y="6251781"/>
                <a:ext cx="127672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Remediation Status:</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98" name="80 CuadroTexto"/>
              <p:cNvSpPr txBox="1"/>
              <p:nvPr/>
            </p:nvSpPr>
            <p:spPr bwMode="gray">
              <a:xfrm>
                <a:off x="936342" y="6251781"/>
                <a:ext cx="52089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On-track</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99" name="2 O"/>
              <p:cNvSpPr/>
              <p:nvPr/>
            </p:nvSpPr>
            <p:spPr>
              <a:xfrm>
                <a:off x="-95022" y="6257231"/>
                <a:ext cx="144000" cy="144000"/>
              </a:xfrm>
              <a:prstGeom prst="flowChartOr">
                <a:avLst/>
              </a:prstGeom>
              <a:solidFill>
                <a:srgbClr val="031FE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00" name="13 O"/>
              <p:cNvSpPr/>
              <p:nvPr/>
            </p:nvSpPr>
            <p:spPr>
              <a:xfrm>
                <a:off x="762521" y="6257231"/>
                <a:ext cx="146304" cy="142506"/>
              </a:xfrm>
              <a:prstGeom prst="flowChartOr">
                <a:avLst/>
              </a:prstGeom>
              <a:solidFill>
                <a:srgbClr val="00B05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101" name="80 CuadroTexto"/>
            <p:cNvSpPr txBox="1"/>
            <p:nvPr/>
          </p:nvSpPr>
          <p:spPr bwMode="gray">
            <a:xfrm>
              <a:off x="3394301" y="6334125"/>
              <a:ext cx="52089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a:defRPr/>
              </a:pPr>
              <a:r>
                <a:rPr lang="en-GB" sz="1000" kern="0" dirty="0" smtClean="0">
                  <a:solidFill>
                    <a:srgbClr val="000000"/>
                  </a:solidFill>
                  <a:latin typeface="Arial" panose="020B0604020202020204" pitchFamily="34" charset="0"/>
                  <a:ea typeface="Tahoma" panose="020B0604030504040204" pitchFamily="34" charset="0"/>
                </a:rPr>
                <a:t>Delayed</a:t>
              </a:r>
              <a:endParaRPr lang="en-GB" sz="1000" kern="0" dirty="0">
                <a:solidFill>
                  <a:srgbClr val="000000"/>
                </a:solidFill>
                <a:latin typeface="Arial" panose="020B0604020202020204" pitchFamily="34" charset="0"/>
                <a:ea typeface="Tahoma" panose="020B0604030504040204" pitchFamily="34" charset="0"/>
              </a:endParaRPr>
            </a:p>
          </p:txBody>
        </p:sp>
        <p:sp>
          <p:nvSpPr>
            <p:cNvPr id="102" name="13 O"/>
            <p:cNvSpPr/>
            <p:nvPr/>
          </p:nvSpPr>
          <p:spPr>
            <a:xfrm>
              <a:off x="3201140" y="6347510"/>
              <a:ext cx="143783" cy="142506"/>
            </a:xfrm>
            <a:prstGeom prst="flowChartOr">
              <a:avLst/>
            </a:prstGeom>
            <a:solidFill>
              <a:srgbClr val="FFC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03" name="80 CuadroTexto"/>
            <p:cNvSpPr txBox="1"/>
            <p:nvPr/>
          </p:nvSpPr>
          <p:spPr bwMode="gray">
            <a:xfrm>
              <a:off x="4147100" y="6334125"/>
              <a:ext cx="52089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a:defRPr/>
              </a:pPr>
              <a:r>
                <a:rPr lang="en-GB" sz="1000" kern="0" dirty="0" smtClean="0">
                  <a:solidFill>
                    <a:srgbClr val="000000"/>
                  </a:solidFill>
                  <a:latin typeface="Arial" panose="020B0604020202020204" pitchFamily="34" charset="0"/>
                  <a:ea typeface="Tahoma" panose="020B0604030504040204" pitchFamily="34" charset="0"/>
                </a:rPr>
                <a:t>At Risk</a:t>
              </a:r>
              <a:endParaRPr lang="en-GB" sz="1000" kern="0" dirty="0">
                <a:solidFill>
                  <a:srgbClr val="000000"/>
                </a:solidFill>
                <a:latin typeface="Arial" panose="020B0604020202020204" pitchFamily="34" charset="0"/>
                <a:ea typeface="Tahoma" panose="020B0604030504040204" pitchFamily="34" charset="0"/>
              </a:endParaRPr>
            </a:p>
          </p:txBody>
        </p:sp>
        <p:sp>
          <p:nvSpPr>
            <p:cNvPr id="104" name="13 O"/>
            <p:cNvSpPr/>
            <p:nvPr/>
          </p:nvSpPr>
          <p:spPr>
            <a:xfrm>
              <a:off x="3953939" y="6347510"/>
              <a:ext cx="143783" cy="142506"/>
            </a:xfrm>
            <a:prstGeom prst="flowChartOr">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06" name="80 CuadroTexto"/>
            <p:cNvSpPr txBox="1"/>
            <p:nvPr/>
          </p:nvSpPr>
          <p:spPr bwMode="gray">
            <a:xfrm>
              <a:off x="4648200" y="6324600"/>
              <a:ext cx="52089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a:defRPr/>
              </a:pPr>
              <a:r>
                <a:rPr lang="en-GB" sz="1000" kern="0" dirty="0">
                  <a:solidFill>
                    <a:srgbClr val="000000"/>
                  </a:solidFill>
                  <a:latin typeface="Arial" panose="020B0604020202020204" pitchFamily="34" charset="0"/>
                  <a:ea typeface="Tahoma" panose="020B0604030504040204" pitchFamily="34" charset="0"/>
                </a:rPr>
                <a:t> </a:t>
              </a:r>
              <a:r>
                <a:rPr lang="en-GB" sz="1000" b="1" kern="0" dirty="0" smtClean="0">
                  <a:solidFill>
                    <a:srgbClr val="000000"/>
                  </a:solidFill>
                  <a:latin typeface="Arial" panose="020B0604020202020204" pitchFamily="34" charset="0"/>
                  <a:ea typeface="Tahoma" panose="020B0604030504040204" pitchFamily="34" charset="0"/>
                </a:rPr>
                <a:t>N/A</a:t>
              </a:r>
              <a:endParaRPr lang="en-GB" sz="1000" b="1" kern="0" dirty="0">
                <a:solidFill>
                  <a:srgbClr val="000000"/>
                </a:solidFill>
                <a:latin typeface="Arial" panose="020B0604020202020204" pitchFamily="34" charset="0"/>
                <a:ea typeface="Tahoma" panose="020B0604030504040204" pitchFamily="34" charset="0"/>
              </a:endParaRPr>
            </a:p>
          </p:txBody>
        </p:sp>
      </p:grpSp>
      <p:graphicFrame>
        <p:nvGraphicFramePr>
          <p:cNvPr id="3" name="Table 2"/>
          <p:cNvGraphicFramePr>
            <a:graphicFrameLocks noGrp="1"/>
          </p:cNvGraphicFramePr>
          <p:nvPr>
            <p:extLst>
              <p:ext uri="{D42A27DB-BD31-4B8C-83A1-F6EECF244321}">
                <p14:modId xmlns:p14="http://schemas.microsoft.com/office/powerpoint/2010/main" val="1782650613"/>
              </p:ext>
            </p:extLst>
          </p:nvPr>
        </p:nvGraphicFramePr>
        <p:xfrm>
          <a:off x="7010400" y="1524000"/>
          <a:ext cx="1749106" cy="304800"/>
        </p:xfrm>
        <a:graphic>
          <a:graphicData uri="http://schemas.openxmlformats.org/drawingml/2006/table">
            <a:tbl>
              <a:tblPr firstRow="1" bandRow="1">
                <a:tableStyleId>{5C22544A-7EE6-4342-B048-85BDC9FD1C3A}</a:tableStyleId>
              </a:tblPr>
              <a:tblGrid>
                <a:gridCol w="1749106"/>
              </a:tblGrid>
              <a:tr h="304800">
                <a:tc>
                  <a:txBody>
                    <a:bodyPr/>
                    <a:lstStyle/>
                    <a:p>
                      <a:r>
                        <a:rPr lang="en-US" sz="1000" b="0" dirty="0" smtClean="0">
                          <a:solidFill>
                            <a:schemeClr val="tx1"/>
                          </a:solidFill>
                          <a:latin typeface="Arial" panose="020B0604020202020204" pitchFamily="34" charset="0"/>
                          <a:cs typeface="Arial" panose="020B0604020202020204" pitchFamily="34" charset="0"/>
                        </a:rPr>
                        <a:t>Historical</a:t>
                      </a:r>
                      <a:r>
                        <a:rPr lang="en-US" sz="1000" b="0" baseline="0" dirty="0" smtClean="0">
                          <a:solidFill>
                            <a:schemeClr val="tx1"/>
                          </a:solidFill>
                          <a:latin typeface="Arial" panose="020B0604020202020204" pitchFamily="34" charset="0"/>
                          <a:cs typeface="Arial" panose="020B0604020202020204" pitchFamily="34" charset="0"/>
                        </a:rPr>
                        <a:t> Trend (12m):</a:t>
                      </a:r>
                      <a:endParaRPr lang="es-PR" sz="1000" b="0" dirty="0">
                        <a:solidFill>
                          <a:schemeClr val="tx1"/>
                        </a:solidFill>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37586339"/>
              </p:ext>
            </p:extLst>
          </p:nvPr>
        </p:nvGraphicFramePr>
        <p:xfrm>
          <a:off x="304800" y="1524000"/>
          <a:ext cx="2971800" cy="857250"/>
        </p:xfrm>
        <a:graphic>
          <a:graphicData uri="http://schemas.openxmlformats.org/presentationml/2006/ole">
            <mc:AlternateContent xmlns:mc="http://schemas.openxmlformats.org/markup-compatibility/2006">
              <mc:Choice xmlns:v="urn:schemas-microsoft-com:vml" Requires="v">
                <p:oleObj spid="_x0000_s73158" name="Worksheet" r:id="rId6" imgW="2971935" imgH="857290" progId="Excel.Sheet.12">
                  <p:embed/>
                </p:oleObj>
              </mc:Choice>
              <mc:Fallback>
                <p:oleObj name="Worksheet" r:id="rId6" imgW="2971935" imgH="857290" progId="Excel.Sheet.12">
                  <p:embed/>
                  <p:pic>
                    <p:nvPicPr>
                      <p:cNvPr id="0" name=""/>
                      <p:cNvPicPr/>
                      <p:nvPr/>
                    </p:nvPicPr>
                    <p:blipFill>
                      <a:blip r:embed="rId7"/>
                      <a:stretch>
                        <a:fillRect/>
                      </a:stretch>
                    </p:blipFill>
                    <p:spPr>
                      <a:xfrm>
                        <a:off x="304800" y="1524000"/>
                        <a:ext cx="2971800" cy="85725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45317355"/>
              </p:ext>
            </p:extLst>
          </p:nvPr>
        </p:nvGraphicFramePr>
        <p:xfrm>
          <a:off x="3429000" y="1524000"/>
          <a:ext cx="3143250" cy="857250"/>
        </p:xfrm>
        <a:graphic>
          <a:graphicData uri="http://schemas.openxmlformats.org/presentationml/2006/ole">
            <mc:AlternateContent xmlns:mc="http://schemas.openxmlformats.org/markup-compatibility/2006">
              <mc:Choice xmlns:v="urn:schemas-microsoft-com:vml" Requires="v">
                <p:oleObj spid="_x0000_s73159" name="Worksheet" r:id="rId9" imgW="3143307" imgH="857309" progId="Excel.Sheet.12">
                  <p:embed/>
                </p:oleObj>
              </mc:Choice>
              <mc:Fallback>
                <p:oleObj name="Worksheet" r:id="rId9" imgW="3143307" imgH="857309" progId="Excel.Sheet.12">
                  <p:embed/>
                  <p:pic>
                    <p:nvPicPr>
                      <p:cNvPr id="0" name=""/>
                      <p:cNvPicPr>
                        <a:picLocks noChangeAspect="1" noChangeArrowheads="1"/>
                      </p:cNvPicPr>
                      <p:nvPr/>
                    </p:nvPicPr>
                    <p:blipFill>
                      <a:blip r:embed="rId10"/>
                      <a:srcRect/>
                      <a:stretch>
                        <a:fillRect/>
                      </a:stretch>
                    </p:blipFill>
                    <p:spPr bwMode="auto">
                      <a:xfrm>
                        <a:off x="3429000" y="1524000"/>
                        <a:ext cx="314325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7" name="Freeform 9"/>
          <p:cNvSpPr>
            <a:spLocks/>
          </p:cNvSpPr>
          <p:nvPr/>
        </p:nvSpPr>
        <p:spPr bwMode="gray">
          <a:xfrm flipV="1">
            <a:off x="8526081" y="1600200"/>
            <a:ext cx="115817" cy="143572"/>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srgbClr val="000000"/>
              </a:solidFill>
              <a:effectLst/>
              <a:uLnTx/>
              <a:uFillTx/>
            </a:endParaRPr>
          </a:p>
        </p:txBody>
      </p:sp>
      <p:sp>
        <p:nvSpPr>
          <p:cNvPr id="37" name="13 O"/>
          <p:cNvSpPr/>
          <p:nvPr/>
        </p:nvSpPr>
        <p:spPr>
          <a:xfrm>
            <a:off x="8491311" y="1152894"/>
            <a:ext cx="143783" cy="142506"/>
          </a:xfrm>
          <a:prstGeom prst="flowChartOr">
            <a:avLst/>
          </a:prstGeom>
          <a:solidFill>
            <a:srgbClr val="FFC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41" name="Rounded Rectangle 40"/>
          <p:cNvSpPr/>
          <p:nvPr/>
        </p:nvSpPr>
        <p:spPr>
          <a:xfrm>
            <a:off x="304800" y="2667000"/>
            <a:ext cx="8586703" cy="3474720"/>
          </a:xfrm>
          <a:prstGeom prst="round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1" indent="-285750" algn="just" eaLnBrk="0" fontAlgn="base" hangingPunct="0">
              <a:spcBef>
                <a:spcPct val="0"/>
              </a:spcBef>
              <a:spcAft>
                <a:spcPts val="300"/>
              </a:spcAft>
              <a:buClr>
                <a:srgbClr val="E10819"/>
              </a:buClr>
              <a:buSzPct val="100000"/>
              <a:defRPr/>
            </a:pPr>
            <a:r>
              <a:rPr lang="en-US" sz="1200" b="1" dirty="0" smtClean="0">
                <a:solidFill>
                  <a:prstClr val="black"/>
                </a:solidFill>
                <a:latin typeface="Arial" panose="020B0604020202020204" pitchFamily="34" charset="0"/>
                <a:cs typeface="Arial" panose="020B0604020202020204" pitchFamily="34" charset="0"/>
              </a:rPr>
              <a:t>Trigger/Limit Breach Description:</a:t>
            </a:r>
          </a:p>
          <a:p>
            <a:pPr marL="285750" lvl="1" indent="-285750" algn="just" eaLnBrk="0" fontAlgn="base" hangingPunct="0">
              <a:spcBef>
                <a:spcPct val="0"/>
              </a:spcBef>
              <a:spcAft>
                <a:spcPts val="300"/>
              </a:spcAft>
              <a:buClr>
                <a:srgbClr val="E10819"/>
              </a:buClr>
              <a:buSzPct val="100000"/>
              <a:defRPr/>
            </a:pPr>
            <a:endParaRPr lang="en-US" sz="1200" dirty="0" smtClean="0">
              <a:solidFill>
                <a:srgbClr val="FF0000"/>
              </a:solidFill>
              <a:latin typeface="Arial" panose="020B0604020202020204" pitchFamily="34" charset="0"/>
              <a:cs typeface="Arial" panose="020B0604020202020204" pitchFamily="34" charset="0"/>
            </a:endParaRPr>
          </a:p>
        </p:txBody>
      </p:sp>
      <p:graphicFrame>
        <p:nvGraphicFramePr>
          <p:cNvPr id="42" name="Table 41"/>
          <p:cNvGraphicFramePr>
            <a:graphicFrameLocks noGrp="1"/>
          </p:cNvGraphicFramePr>
          <p:nvPr>
            <p:extLst>
              <p:ext uri="{D42A27DB-BD31-4B8C-83A1-F6EECF244321}">
                <p14:modId xmlns:p14="http://schemas.microsoft.com/office/powerpoint/2010/main" val="513651255"/>
              </p:ext>
            </p:extLst>
          </p:nvPr>
        </p:nvGraphicFramePr>
        <p:xfrm>
          <a:off x="609600" y="3124200"/>
          <a:ext cx="8114847" cy="2468880"/>
        </p:xfrm>
        <a:graphic>
          <a:graphicData uri="http://schemas.openxmlformats.org/drawingml/2006/table">
            <a:tbl>
              <a:tblPr firstRow="1" bandRow="1">
                <a:tableStyleId>{5C22544A-7EE6-4342-B048-85BDC9FD1C3A}</a:tableStyleId>
              </a:tblPr>
              <a:tblGrid>
                <a:gridCol w="228600"/>
                <a:gridCol w="2133600"/>
                <a:gridCol w="3276600"/>
                <a:gridCol w="1219200"/>
                <a:gridCol w="1256847"/>
              </a:tblGrid>
              <a:tr h="0">
                <a:tc>
                  <a:txBody>
                    <a:bodyPr/>
                    <a:lstStyle/>
                    <a:p>
                      <a:pPr algn="ctr"/>
                      <a:endParaRPr lang="en-US" sz="1200" dirty="0"/>
                    </a:p>
                  </a:txBody>
                  <a:tcPr anchor="ctr">
                    <a:noFill/>
                  </a:tcPr>
                </a:tc>
                <a:tc>
                  <a:txBody>
                    <a:bodyPr/>
                    <a:lstStyle/>
                    <a:p>
                      <a:pPr algn="ctr"/>
                      <a:r>
                        <a:rPr lang="en-US" sz="1200" dirty="0" smtClean="0">
                          <a:latin typeface="+mn-lt"/>
                        </a:rPr>
                        <a:t>Borrower</a:t>
                      </a:r>
                      <a:endParaRPr lang="en-US" sz="1200" dirty="0">
                        <a:latin typeface="+mn-lt"/>
                      </a:endParaRPr>
                    </a:p>
                  </a:txBody>
                  <a:tcPr anchor="ctr">
                    <a:solidFill>
                      <a:schemeClr val="tx1">
                        <a:lumMod val="75000"/>
                        <a:lumOff val="25000"/>
                      </a:schemeClr>
                    </a:solidFill>
                  </a:tcPr>
                </a:tc>
                <a:tc>
                  <a:txBody>
                    <a:bodyPr/>
                    <a:lstStyle/>
                    <a:p>
                      <a:pPr lvl="0" algn="ctr"/>
                      <a:r>
                        <a:rPr lang="en-US" sz="1200" dirty="0" smtClean="0">
                          <a:latin typeface="+mn-lt"/>
                        </a:rPr>
                        <a:t>Incidence</a:t>
                      </a:r>
                      <a:endParaRPr lang="en-US" sz="1200" dirty="0">
                        <a:latin typeface="+mn-lt"/>
                      </a:endParaRPr>
                    </a:p>
                  </a:txBody>
                  <a:tcPr anchor="ctr">
                    <a:solidFill>
                      <a:schemeClr val="tx1">
                        <a:lumMod val="75000"/>
                        <a:lumOff val="25000"/>
                      </a:schemeClr>
                    </a:solidFill>
                  </a:tcPr>
                </a:tc>
                <a:tc>
                  <a:txBody>
                    <a:bodyPr/>
                    <a:lstStyle/>
                    <a:p>
                      <a:pPr lvl="0" algn="ctr"/>
                      <a:r>
                        <a:rPr lang="en-US" sz="1200" baseline="0" dirty="0" smtClean="0">
                          <a:latin typeface="+mn-lt"/>
                        </a:rPr>
                        <a:t>Estimated Remediation Date</a:t>
                      </a:r>
                      <a:endParaRPr lang="en-US" sz="1200" dirty="0">
                        <a:latin typeface="+mn-lt"/>
                      </a:endParaRPr>
                    </a:p>
                  </a:txBody>
                  <a:tcPr anchor="ctr">
                    <a:solidFill>
                      <a:schemeClr val="tx1">
                        <a:lumMod val="75000"/>
                        <a:lumOff val="2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smtClean="0">
                          <a:latin typeface="+mn-lt"/>
                        </a:rPr>
                        <a:t>New</a:t>
                      </a:r>
                      <a:r>
                        <a:rPr lang="en-US" sz="1200" baseline="0" dirty="0" smtClean="0">
                          <a:latin typeface="+mn-lt"/>
                        </a:rPr>
                        <a:t> Estimated Remediation Date</a:t>
                      </a:r>
                      <a:endParaRPr lang="en-US" sz="1200" dirty="0" smtClean="0">
                        <a:latin typeface="+mn-lt"/>
                      </a:endParaRPr>
                    </a:p>
                  </a:txBody>
                  <a:tcPr anchor="ctr">
                    <a:solidFill>
                      <a:schemeClr val="tx1">
                        <a:lumMod val="75000"/>
                        <a:lumOff val="25000"/>
                      </a:schemeClr>
                    </a:solidFill>
                  </a:tcPr>
                </a:tc>
              </a:tr>
              <a:tr h="0">
                <a:tc>
                  <a:txBody>
                    <a:bodyPr/>
                    <a:lstStyle/>
                    <a:p>
                      <a:pPr marL="0" marR="0" lvl="2" indent="0" algn="ctr" defTabSz="457200" rtl="0" eaLnBrk="1" fontAlgn="auto" latinLnBrk="0" hangingPunct="1">
                        <a:lnSpc>
                          <a:spcPct val="100000"/>
                        </a:lnSpc>
                        <a:spcBef>
                          <a:spcPts val="0"/>
                        </a:spcBef>
                        <a:spcAft>
                          <a:spcPts val="0"/>
                        </a:spcAft>
                        <a:buClrTx/>
                        <a:buSzTx/>
                        <a:buFontTx/>
                        <a:buNone/>
                        <a:tabLst/>
                        <a:defRPr/>
                      </a:pPr>
                      <a:r>
                        <a:rPr lang="en-US" sz="800" i="0" kern="1200" dirty="0" smtClean="0">
                          <a:solidFill>
                            <a:schemeClr val="dk1"/>
                          </a:solidFill>
                          <a:latin typeface="Arial" panose="020B0604020202020204" pitchFamily="34" charset="0"/>
                          <a:ea typeface="+mn-ea"/>
                          <a:cs typeface="Arial" panose="020B0604020202020204" pitchFamily="34" charset="0"/>
                        </a:rPr>
                        <a:t>1</a:t>
                      </a:r>
                    </a:p>
                  </a:txBody>
                  <a:tcPr anchor="ctr">
                    <a:noFill/>
                  </a:tcPr>
                </a:tc>
                <a:tc>
                  <a:txBody>
                    <a:bodyPr/>
                    <a:lstStyle/>
                    <a:p>
                      <a:pPr marL="3175" lvl="3" indent="0" algn="l">
                        <a:buClr>
                          <a:srgbClr val="E10819"/>
                        </a:buClr>
                        <a:buSzPct val="100000"/>
                        <a:tabLst>
                          <a:tab pos="914400" algn="l"/>
                        </a:tabLst>
                        <a:defRPr/>
                      </a:pPr>
                      <a:r>
                        <a:rPr lang="en-US" sz="1200" i="0" kern="1200" dirty="0" smtClean="0">
                          <a:solidFill>
                            <a:schemeClr val="dk1"/>
                          </a:solidFill>
                          <a:latin typeface="Arial" panose="020B0604020202020204" pitchFamily="34" charset="0"/>
                          <a:ea typeface="+mn-ea"/>
                          <a:cs typeface="Arial" panose="020B0604020202020204" pitchFamily="34" charset="0"/>
                        </a:rPr>
                        <a:t>De Diego Ambulatory </a:t>
                      </a:r>
                      <a:endParaRPr lang="en-US" sz="1200" i="0" kern="1200" dirty="0">
                        <a:solidFill>
                          <a:schemeClr val="dk1"/>
                        </a:solidFill>
                        <a:latin typeface="Arial" panose="020B0604020202020204" pitchFamily="34" charset="0"/>
                        <a:ea typeface="+mn-ea"/>
                        <a:cs typeface="Arial" panose="020B0604020202020204" pitchFamily="34" charset="0"/>
                      </a:endParaRPr>
                    </a:p>
                  </a:txBody>
                  <a:tcPr anchor="ctr">
                    <a:noFill/>
                  </a:tcPr>
                </a:tc>
                <a:tc>
                  <a:txBody>
                    <a:bodyPr/>
                    <a:lstStyle/>
                    <a:p>
                      <a:pPr marL="52388" lvl="4" indent="0" algn="just">
                        <a:buClr>
                          <a:srgbClr val="E10819"/>
                        </a:buClr>
                        <a:buSzPct val="100000"/>
                        <a:buFont typeface="Courier New" panose="02070309020205020404" pitchFamily="49" charset="0"/>
                        <a:buNone/>
                        <a:tabLst>
                          <a:tab pos="688975" algn="l"/>
                        </a:tabLst>
                        <a:defRPr/>
                      </a:pPr>
                      <a:r>
                        <a:rPr lang="en-US" sz="1200" kern="0" dirty="0" smtClean="0">
                          <a:solidFill>
                            <a:prstClr val="black"/>
                          </a:solidFill>
                          <a:latin typeface="Arial" panose="020B0604020202020204" pitchFamily="34" charset="0"/>
                          <a:cs typeface="Arial" panose="020B0604020202020204" pitchFamily="34" charset="0"/>
                        </a:rPr>
                        <a:t>Lack</a:t>
                      </a:r>
                      <a:r>
                        <a:rPr lang="en-US" sz="1200" kern="0" baseline="0" dirty="0" smtClean="0">
                          <a:solidFill>
                            <a:prstClr val="black"/>
                          </a:solidFill>
                          <a:latin typeface="Arial" panose="020B0604020202020204" pitchFamily="34" charset="0"/>
                          <a:cs typeface="Arial" panose="020B0604020202020204" pitchFamily="34" charset="0"/>
                        </a:rPr>
                        <a:t> of confirmation of current tax condition.</a:t>
                      </a:r>
                      <a:endParaRPr lang="en-US" sz="1200" kern="0" dirty="0" smtClean="0">
                        <a:solidFill>
                          <a:prstClr val="black"/>
                        </a:solidFill>
                        <a:latin typeface="Arial" panose="020B0604020202020204" pitchFamily="34" charset="0"/>
                        <a:cs typeface="Arial" panose="020B0604020202020204" pitchFamily="34" charset="0"/>
                      </a:endParaRPr>
                    </a:p>
                  </a:txBody>
                  <a:tcPr anchor="ctr">
                    <a:noFill/>
                  </a:tcPr>
                </a:tc>
                <a:tc>
                  <a:txBody>
                    <a:bodyPr/>
                    <a:lstStyle/>
                    <a:p>
                      <a:pPr marL="52388" lvl="4" indent="0" algn="ctr">
                        <a:buClr>
                          <a:srgbClr val="E10819"/>
                        </a:buClr>
                        <a:buSzPct val="100000"/>
                        <a:buFont typeface="Courier New" panose="02070309020205020404" pitchFamily="49" charset="0"/>
                        <a:buNone/>
                        <a:tabLst>
                          <a:tab pos="688975" algn="l"/>
                        </a:tabLst>
                        <a:defRPr/>
                      </a:pPr>
                      <a:r>
                        <a:rPr lang="en-US" sz="1200" kern="0" baseline="0" dirty="0" smtClean="0">
                          <a:solidFill>
                            <a:prstClr val="black"/>
                          </a:solidFill>
                          <a:latin typeface="Arial" panose="020B0604020202020204" pitchFamily="34" charset="0"/>
                          <a:cs typeface="Arial" panose="020B0604020202020204" pitchFamily="34" charset="0"/>
                        </a:rPr>
                        <a:t>2/2016</a:t>
                      </a:r>
                      <a:endParaRPr lang="en-US" sz="1200" kern="0" dirty="0" smtClean="0">
                        <a:solidFill>
                          <a:prstClr val="black"/>
                        </a:solidFill>
                        <a:latin typeface="Arial" panose="020B0604020202020204" pitchFamily="34" charset="0"/>
                        <a:cs typeface="Arial" panose="020B0604020202020204" pitchFamily="34" charset="0"/>
                      </a:endParaRPr>
                    </a:p>
                  </a:txBody>
                  <a:tcPr anchor="ctr">
                    <a:noFill/>
                  </a:tcPr>
                </a:tc>
                <a:tc>
                  <a:txBody>
                    <a:bodyPr/>
                    <a:lstStyle/>
                    <a:p>
                      <a:pPr marL="52388" lvl="4" indent="0" algn="ctr">
                        <a:buClr>
                          <a:srgbClr val="E10819"/>
                        </a:buClr>
                        <a:buSzPct val="100000"/>
                        <a:buFont typeface="Courier New" panose="02070309020205020404" pitchFamily="49" charset="0"/>
                        <a:buNone/>
                        <a:tabLst>
                          <a:tab pos="688975" algn="l"/>
                        </a:tabLst>
                        <a:defRPr/>
                      </a:pPr>
                      <a:r>
                        <a:rPr lang="en-US" sz="1200" kern="0" baseline="0" dirty="0" smtClean="0">
                          <a:solidFill>
                            <a:prstClr val="black"/>
                          </a:solidFill>
                          <a:latin typeface="Arial" panose="020B0604020202020204" pitchFamily="34" charset="0"/>
                          <a:cs typeface="Arial" panose="020B0604020202020204" pitchFamily="34" charset="0"/>
                        </a:rPr>
                        <a:t>10/2016</a:t>
                      </a:r>
                      <a:endParaRPr lang="en-US" sz="1200" kern="0" dirty="0" smtClean="0">
                        <a:solidFill>
                          <a:prstClr val="black"/>
                        </a:solidFill>
                        <a:latin typeface="Arial" panose="020B0604020202020204" pitchFamily="34" charset="0"/>
                        <a:cs typeface="Arial" panose="020B0604020202020204" pitchFamily="34" charset="0"/>
                      </a:endParaRPr>
                    </a:p>
                  </a:txBody>
                  <a:tcPr anchor="ctr">
                    <a:noFill/>
                  </a:tcPr>
                </a:tc>
              </a:tr>
              <a:tr h="0">
                <a:tc>
                  <a:txBody>
                    <a:bodyPr/>
                    <a:lstStyle/>
                    <a:p>
                      <a:pPr marL="0" marR="0" lvl="2" indent="0" algn="ctr" defTabSz="457200" rtl="0" eaLnBrk="1" fontAlgn="auto" latinLnBrk="0" hangingPunct="1">
                        <a:lnSpc>
                          <a:spcPct val="100000"/>
                        </a:lnSpc>
                        <a:spcBef>
                          <a:spcPts val="0"/>
                        </a:spcBef>
                        <a:spcAft>
                          <a:spcPts val="0"/>
                        </a:spcAft>
                        <a:buClrTx/>
                        <a:buSzTx/>
                        <a:buFontTx/>
                        <a:buNone/>
                        <a:tabLst/>
                        <a:defRPr/>
                      </a:pPr>
                      <a:r>
                        <a:rPr lang="en-US" sz="800" i="0" dirty="0" smtClean="0">
                          <a:latin typeface="Arial" panose="020B0604020202020204" pitchFamily="34" charset="0"/>
                          <a:cs typeface="Arial" panose="020B0604020202020204" pitchFamily="34" charset="0"/>
                        </a:rPr>
                        <a:t>2</a:t>
                      </a:r>
                      <a:endParaRPr lang="en-US" sz="800" i="0" dirty="0">
                        <a:latin typeface="Arial" panose="020B0604020202020204" pitchFamily="34" charset="0"/>
                        <a:cs typeface="Arial" panose="020B0604020202020204" pitchFamily="34" charset="0"/>
                      </a:endParaRPr>
                    </a:p>
                  </a:txBody>
                  <a:tcPr anchor="ctr">
                    <a:noFill/>
                  </a:tcPr>
                </a:tc>
                <a:tc>
                  <a:txBody>
                    <a:bodyPr/>
                    <a:lstStyle/>
                    <a:p>
                      <a:pPr marL="3175" marR="0" lvl="3" indent="0" algn="l" defTabSz="457200" rtl="0" eaLnBrk="1" fontAlgn="auto" latinLnBrk="0" hangingPunct="1">
                        <a:lnSpc>
                          <a:spcPct val="100000"/>
                        </a:lnSpc>
                        <a:spcBef>
                          <a:spcPts val="0"/>
                        </a:spcBef>
                        <a:spcAft>
                          <a:spcPts val="0"/>
                        </a:spcAft>
                        <a:buClr>
                          <a:srgbClr val="E10819"/>
                        </a:buClr>
                        <a:buSzPct val="100000"/>
                        <a:buFont typeface="Courier New" panose="02070309020205020404" pitchFamily="49" charset="0"/>
                        <a:buNone/>
                        <a:tabLst>
                          <a:tab pos="914400" algn="l"/>
                        </a:tabLst>
                        <a:defRPr/>
                      </a:pPr>
                      <a:r>
                        <a:rPr lang="en-US" sz="1200" i="0" kern="1200" dirty="0" smtClean="0">
                          <a:solidFill>
                            <a:schemeClr val="dk1"/>
                          </a:solidFill>
                          <a:latin typeface="Arial" panose="020B0604020202020204" pitchFamily="34" charset="0"/>
                          <a:ea typeface="+mn-ea"/>
                          <a:cs typeface="Arial" panose="020B0604020202020204" pitchFamily="34" charset="0"/>
                        </a:rPr>
                        <a:t>Luis A. Maria Tejado</a:t>
                      </a:r>
                    </a:p>
                  </a:txBody>
                  <a:tcPr anchor="ctr">
                    <a:solidFill>
                      <a:schemeClr val="bg1">
                        <a:lumMod val="85000"/>
                      </a:schemeClr>
                    </a:solidFill>
                  </a:tcPr>
                </a:tc>
                <a:tc>
                  <a:txBody>
                    <a:bodyPr/>
                    <a:lstStyle/>
                    <a:p>
                      <a:pPr marL="52388" lvl="4" indent="0" algn="just">
                        <a:buClr>
                          <a:srgbClr val="E10819"/>
                        </a:buClr>
                        <a:buSzPct val="100000"/>
                        <a:buFont typeface="Courier New" panose="02070309020205020404" pitchFamily="49" charset="0"/>
                        <a:buNone/>
                        <a:tabLst>
                          <a:tab pos="688975" algn="l"/>
                        </a:tabLst>
                        <a:defRPr/>
                      </a:pPr>
                      <a:r>
                        <a:rPr lang="en-US" sz="1200" dirty="0" smtClean="0">
                          <a:solidFill>
                            <a:prstClr val="black"/>
                          </a:solidFill>
                          <a:latin typeface="Arial" panose="020B0604020202020204" pitchFamily="34" charset="0"/>
                          <a:cs typeface="Arial" panose="020B0604020202020204" pitchFamily="34" charset="0"/>
                        </a:rPr>
                        <a:t>Missing: (a) up to date financial information, (b) payment capacity analysis, (c)</a:t>
                      </a:r>
                      <a:r>
                        <a:rPr lang="en-US" sz="1200" baseline="0" dirty="0" smtClean="0">
                          <a:solidFill>
                            <a:prstClr val="black"/>
                          </a:solidFill>
                          <a:latin typeface="Arial" panose="020B0604020202020204" pitchFamily="34" charset="0"/>
                          <a:cs typeface="Arial" panose="020B0604020202020204" pitchFamily="34" charset="0"/>
                        </a:rPr>
                        <a:t> </a:t>
                      </a:r>
                      <a:r>
                        <a:rPr lang="en-US" sz="1200" dirty="0" smtClean="0">
                          <a:solidFill>
                            <a:prstClr val="black"/>
                          </a:solidFill>
                          <a:latin typeface="Arial" panose="020B0604020202020204" pitchFamily="34" charset="0"/>
                          <a:cs typeface="Arial" panose="020B0604020202020204" pitchFamily="34" charset="0"/>
                        </a:rPr>
                        <a:t>up</a:t>
                      </a:r>
                      <a:r>
                        <a:rPr lang="en-US" sz="1200" baseline="0" dirty="0" smtClean="0">
                          <a:solidFill>
                            <a:prstClr val="black"/>
                          </a:solidFill>
                          <a:latin typeface="Arial" panose="020B0604020202020204" pitchFamily="34" charset="0"/>
                          <a:cs typeface="Arial" panose="020B0604020202020204" pitchFamily="34" charset="0"/>
                        </a:rPr>
                        <a:t> to date rating information. </a:t>
                      </a:r>
                      <a:endParaRPr lang="en-US" sz="1200" dirty="0" smtClean="0">
                        <a:solidFill>
                          <a:prstClr val="black"/>
                        </a:solidFill>
                        <a:latin typeface="Arial" panose="020B0604020202020204" pitchFamily="34" charset="0"/>
                        <a:cs typeface="Arial" panose="020B0604020202020204" pitchFamily="34" charset="0"/>
                      </a:endParaRPr>
                    </a:p>
                  </a:txBody>
                  <a:tcPr anchor="ctr">
                    <a:solidFill>
                      <a:schemeClr val="bg1">
                        <a:lumMod val="85000"/>
                      </a:schemeClr>
                    </a:solidFill>
                  </a:tcPr>
                </a:tc>
                <a:tc>
                  <a:txBody>
                    <a:bodyPr/>
                    <a:lstStyle/>
                    <a:p>
                      <a:pPr marL="52388" lvl="4" indent="0" algn="ctr">
                        <a:buClr>
                          <a:srgbClr val="E10819"/>
                        </a:buClr>
                        <a:buSzPct val="100000"/>
                        <a:buFont typeface="Courier New" panose="02070309020205020404" pitchFamily="49" charset="0"/>
                        <a:buNone/>
                        <a:tabLst>
                          <a:tab pos="688975" algn="l"/>
                        </a:tabLst>
                        <a:defRPr/>
                      </a:pPr>
                      <a:r>
                        <a:rPr lang="en-US" sz="1200" baseline="0" dirty="0" smtClean="0">
                          <a:solidFill>
                            <a:prstClr val="black"/>
                          </a:solidFill>
                          <a:latin typeface="Arial" panose="020B0604020202020204" pitchFamily="34" charset="0"/>
                          <a:cs typeface="Arial" panose="020B0604020202020204" pitchFamily="34" charset="0"/>
                        </a:rPr>
                        <a:t>4/2016</a:t>
                      </a:r>
                      <a:endParaRPr lang="en-US" sz="1200" dirty="0" smtClean="0">
                        <a:solidFill>
                          <a:prstClr val="black"/>
                        </a:solidFill>
                        <a:latin typeface="Arial" panose="020B0604020202020204" pitchFamily="34" charset="0"/>
                        <a:cs typeface="Arial" panose="020B0604020202020204" pitchFamily="34" charset="0"/>
                      </a:endParaRPr>
                    </a:p>
                  </a:txBody>
                  <a:tcPr anchor="ctr">
                    <a:solidFill>
                      <a:schemeClr val="bg1">
                        <a:lumMod val="85000"/>
                      </a:schemeClr>
                    </a:solidFill>
                  </a:tcPr>
                </a:tc>
                <a:tc>
                  <a:txBody>
                    <a:bodyPr/>
                    <a:lstStyle/>
                    <a:p>
                      <a:pPr marL="52388" lvl="4" indent="0" algn="ctr">
                        <a:buClr>
                          <a:srgbClr val="E10819"/>
                        </a:buClr>
                        <a:buSzPct val="100000"/>
                        <a:buFont typeface="Courier New" panose="02070309020205020404" pitchFamily="49" charset="0"/>
                        <a:buNone/>
                        <a:tabLst>
                          <a:tab pos="688975" algn="l"/>
                        </a:tabLst>
                        <a:defRPr/>
                      </a:pPr>
                      <a:r>
                        <a:rPr lang="en-US" sz="1200" baseline="0" dirty="0" smtClean="0">
                          <a:solidFill>
                            <a:prstClr val="black"/>
                          </a:solidFill>
                          <a:latin typeface="Arial" panose="020B0604020202020204" pitchFamily="34" charset="0"/>
                          <a:cs typeface="Arial" panose="020B0604020202020204" pitchFamily="34" charset="0"/>
                        </a:rPr>
                        <a:t>8/2016</a:t>
                      </a:r>
                      <a:endParaRPr lang="en-US" sz="1200" dirty="0" smtClean="0">
                        <a:solidFill>
                          <a:prstClr val="black"/>
                        </a:solidFill>
                        <a:latin typeface="Arial" panose="020B0604020202020204" pitchFamily="34" charset="0"/>
                        <a:cs typeface="Arial" panose="020B0604020202020204" pitchFamily="34" charset="0"/>
                      </a:endParaRPr>
                    </a:p>
                  </a:txBody>
                  <a:tcPr anchor="ctr">
                    <a:solidFill>
                      <a:schemeClr val="bg1">
                        <a:lumMod val="85000"/>
                      </a:schemeClr>
                    </a:solidFill>
                  </a:tcPr>
                </a:tc>
              </a:tr>
              <a:tr h="0">
                <a:tc>
                  <a:txBody>
                    <a:bodyPr/>
                    <a:lstStyle/>
                    <a:p>
                      <a:pPr marL="0" marR="0" lvl="2" indent="0" algn="ctr" defTabSz="457200" rtl="0" eaLnBrk="1" fontAlgn="auto" latinLnBrk="0" hangingPunct="1">
                        <a:lnSpc>
                          <a:spcPct val="100000"/>
                        </a:lnSpc>
                        <a:spcBef>
                          <a:spcPts val="0"/>
                        </a:spcBef>
                        <a:spcAft>
                          <a:spcPts val="0"/>
                        </a:spcAft>
                        <a:buClrTx/>
                        <a:buSzTx/>
                        <a:buFontTx/>
                        <a:buNone/>
                        <a:tabLst/>
                        <a:defRPr/>
                      </a:pPr>
                      <a:r>
                        <a:rPr lang="en-US" sz="800" i="0" dirty="0" smtClean="0">
                          <a:latin typeface="Arial" panose="020B0604020202020204" pitchFamily="34" charset="0"/>
                          <a:cs typeface="Arial" panose="020B0604020202020204" pitchFamily="34" charset="0"/>
                        </a:rPr>
                        <a:t>3</a:t>
                      </a:r>
                      <a:endParaRPr lang="en-US" sz="800" i="0" dirty="0">
                        <a:latin typeface="Arial" panose="020B0604020202020204" pitchFamily="34" charset="0"/>
                        <a:cs typeface="Arial" panose="020B0604020202020204" pitchFamily="34" charset="0"/>
                      </a:endParaRPr>
                    </a:p>
                  </a:txBody>
                  <a:tcPr anchor="ctr">
                    <a:noFill/>
                  </a:tcPr>
                </a:tc>
                <a:tc>
                  <a:txBody>
                    <a:bodyPr/>
                    <a:lstStyle/>
                    <a:p>
                      <a:pPr marL="52388" marR="0" lvl="4" indent="0" algn="l" defTabSz="457200" rtl="0" eaLnBrk="1" fontAlgn="auto" latinLnBrk="0" hangingPunct="1">
                        <a:lnSpc>
                          <a:spcPct val="100000"/>
                        </a:lnSpc>
                        <a:spcBef>
                          <a:spcPts val="0"/>
                        </a:spcBef>
                        <a:spcAft>
                          <a:spcPts val="0"/>
                        </a:spcAft>
                        <a:buClr>
                          <a:srgbClr val="E10819"/>
                        </a:buClr>
                        <a:buSzPct val="100000"/>
                        <a:buFont typeface="Courier New" panose="02070309020205020404" pitchFamily="49" charset="0"/>
                        <a:buNone/>
                        <a:tabLst>
                          <a:tab pos="688975" algn="l"/>
                        </a:tabLst>
                        <a:defRPr/>
                      </a:pPr>
                      <a:r>
                        <a:rPr lang="en-US" sz="1200" kern="1200" baseline="0" dirty="0" smtClean="0">
                          <a:solidFill>
                            <a:prstClr val="black"/>
                          </a:solidFill>
                          <a:latin typeface="Arial" panose="020B0604020202020204" pitchFamily="34" charset="0"/>
                          <a:ea typeface="+mn-ea"/>
                          <a:cs typeface="Arial" panose="020B0604020202020204" pitchFamily="34" charset="0"/>
                        </a:rPr>
                        <a:t>Universal Steel</a:t>
                      </a:r>
                    </a:p>
                  </a:txBody>
                  <a:tcPr anchor="ctr">
                    <a:noFill/>
                  </a:tcPr>
                </a:tc>
                <a:tc>
                  <a:txBody>
                    <a:bodyPr/>
                    <a:lstStyle/>
                    <a:p>
                      <a:pPr marL="52388" lvl="4" indent="0" algn="ctr" defTabSz="457200" rtl="0" eaLnBrk="1" latinLnBrk="0" hangingPunct="1">
                        <a:buClr>
                          <a:srgbClr val="E10819"/>
                        </a:buClr>
                        <a:buSzPct val="100000"/>
                        <a:buFont typeface="Courier New" panose="02070309020205020404" pitchFamily="49" charset="0"/>
                        <a:buNone/>
                        <a:tabLst>
                          <a:tab pos="688975" algn="l"/>
                        </a:tabLst>
                        <a:defRPr/>
                      </a:pPr>
                      <a:r>
                        <a:rPr lang="en-US" sz="1200" kern="1200" baseline="0" dirty="0" smtClean="0">
                          <a:solidFill>
                            <a:prstClr val="black"/>
                          </a:solidFill>
                          <a:latin typeface="Arial" panose="020B0604020202020204" pitchFamily="34" charset="0"/>
                          <a:ea typeface="+mn-ea"/>
                          <a:cs typeface="Arial" panose="020B0604020202020204" pitchFamily="34" charset="0"/>
                        </a:rPr>
                        <a:t>Missing updated documentation (a) Income Statements </a:t>
                      </a:r>
                    </a:p>
                  </a:txBody>
                  <a:tcPr anchor="ctr">
                    <a:noFill/>
                  </a:tcPr>
                </a:tc>
                <a:tc>
                  <a:txBody>
                    <a:bodyPr/>
                    <a:lstStyle/>
                    <a:p>
                      <a:pPr marL="52388" marR="0" lvl="4" indent="0" algn="ctr" defTabSz="457200" rtl="0" eaLnBrk="1" fontAlgn="auto" latinLnBrk="0" hangingPunct="1">
                        <a:lnSpc>
                          <a:spcPct val="100000"/>
                        </a:lnSpc>
                        <a:spcBef>
                          <a:spcPts val="0"/>
                        </a:spcBef>
                        <a:spcAft>
                          <a:spcPts val="0"/>
                        </a:spcAft>
                        <a:buClr>
                          <a:srgbClr val="E10819"/>
                        </a:buClr>
                        <a:buSzPct val="100000"/>
                        <a:buFont typeface="Courier New" panose="02070309020205020404" pitchFamily="49" charset="0"/>
                        <a:buNone/>
                        <a:tabLst>
                          <a:tab pos="688975" algn="l"/>
                        </a:tabLst>
                        <a:defRPr/>
                      </a:pPr>
                      <a:r>
                        <a:rPr lang="en-US" sz="1200" kern="1200" baseline="0" dirty="0" smtClean="0">
                          <a:solidFill>
                            <a:prstClr val="black"/>
                          </a:solidFill>
                          <a:latin typeface="Arial" panose="020B0604020202020204" pitchFamily="34" charset="0"/>
                          <a:ea typeface="+mn-ea"/>
                          <a:cs typeface="Arial" panose="020B0604020202020204" pitchFamily="34" charset="0"/>
                        </a:rPr>
                        <a:t>5/2016</a:t>
                      </a:r>
                    </a:p>
                  </a:txBody>
                  <a:tcPr anchor="ctr">
                    <a:noFill/>
                  </a:tcPr>
                </a:tc>
                <a:tc>
                  <a:txBody>
                    <a:bodyPr/>
                    <a:lstStyle/>
                    <a:p>
                      <a:pPr marL="52388" marR="0" lvl="4" indent="0" algn="ctr" defTabSz="457200" rtl="0" eaLnBrk="1" fontAlgn="auto" latinLnBrk="0" hangingPunct="1">
                        <a:lnSpc>
                          <a:spcPct val="100000"/>
                        </a:lnSpc>
                        <a:spcBef>
                          <a:spcPts val="0"/>
                        </a:spcBef>
                        <a:spcAft>
                          <a:spcPts val="0"/>
                        </a:spcAft>
                        <a:buClr>
                          <a:srgbClr val="E10819"/>
                        </a:buClr>
                        <a:buSzPct val="100000"/>
                        <a:buFont typeface="Courier New" panose="02070309020205020404" pitchFamily="49" charset="0"/>
                        <a:buNone/>
                        <a:tabLst>
                          <a:tab pos="688975" algn="l"/>
                        </a:tabLst>
                        <a:defRPr/>
                      </a:pPr>
                      <a:r>
                        <a:rPr lang="en-US" sz="1200" kern="1200" baseline="0" dirty="0" smtClean="0">
                          <a:solidFill>
                            <a:prstClr val="black"/>
                          </a:solidFill>
                          <a:latin typeface="Arial" panose="020B0604020202020204" pitchFamily="34" charset="0"/>
                          <a:ea typeface="+mn-ea"/>
                          <a:cs typeface="Arial" panose="020B0604020202020204" pitchFamily="34" charset="0"/>
                        </a:rPr>
                        <a:t>7/2016</a:t>
                      </a:r>
                    </a:p>
                  </a:txBody>
                  <a:tcPr anchor="ctr">
                    <a:noFill/>
                  </a:tcPr>
                </a:tc>
              </a:tr>
              <a:tr h="0">
                <a:tc>
                  <a:txBody>
                    <a:bodyPr/>
                    <a:lstStyle/>
                    <a:p>
                      <a:pPr marL="0" marR="0" lvl="2" indent="0" algn="ctr" defTabSz="457200" rtl="0" eaLnBrk="1" fontAlgn="auto" latinLnBrk="0" hangingPunct="1">
                        <a:lnSpc>
                          <a:spcPct val="100000"/>
                        </a:lnSpc>
                        <a:spcBef>
                          <a:spcPts val="0"/>
                        </a:spcBef>
                        <a:spcAft>
                          <a:spcPts val="0"/>
                        </a:spcAft>
                        <a:buClrTx/>
                        <a:buSzTx/>
                        <a:buFontTx/>
                        <a:buNone/>
                        <a:tabLst/>
                        <a:defRPr/>
                      </a:pPr>
                      <a:r>
                        <a:rPr lang="en-US" sz="800" i="0" dirty="0" smtClean="0">
                          <a:latin typeface="Arial" panose="020B0604020202020204" pitchFamily="34" charset="0"/>
                          <a:cs typeface="Arial" panose="020B0604020202020204" pitchFamily="34" charset="0"/>
                        </a:rPr>
                        <a:t>4</a:t>
                      </a:r>
                      <a:endParaRPr lang="en-US" sz="800" i="0" dirty="0">
                        <a:latin typeface="Arial" panose="020B0604020202020204" pitchFamily="34" charset="0"/>
                        <a:cs typeface="Arial" panose="020B0604020202020204" pitchFamily="34" charset="0"/>
                      </a:endParaRPr>
                    </a:p>
                  </a:txBody>
                  <a:tcPr anchor="ctr">
                    <a:noFill/>
                  </a:tcPr>
                </a:tc>
                <a:tc>
                  <a:txBody>
                    <a:bodyPr/>
                    <a:lstStyle/>
                    <a:p>
                      <a:pPr marL="3175" marR="0" lvl="3" indent="0" algn="l" defTabSz="457200" rtl="0" eaLnBrk="1" fontAlgn="auto" latinLnBrk="0" hangingPunct="1">
                        <a:lnSpc>
                          <a:spcPct val="100000"/>
                        </a:lnSpc>
                        <a:spcBef>
                          <a:spcPts val="0"/>
                        </a:spcBef>
                        <a:spcAft>
                          <a:spcPts val="0"/>
                        </a:spcAft>
                        <a:buClr>
                          <a:srgbClr val="E10819"/>
                        </a:buClr>
                        <a:buSzPct val="100000"/>
                        <a:buFont typeface="Courier New" panose="02070309020205020404" pitchFamily="49" charset="0"/>
                        <a:buNone/>
                        <a:tabLst>
                          <a:tab pos="914400" algn="l"/>
                        </a:tabLst>
                        <a:defRPr/>
                      </a:pPr>
                      <a:r>
                        <a:rPr lang="en-US" sz="1200" i="0" kern="1200" dirty="0" smtClean="0">
                          <a:solidFill>
                            <a:schemeClr val="dk1"/>
                          </a:solidFill>
                          <a:latin typeface="Arial" panose="020B0604020202020204" pitchFamily="34" charset="0"/>
                          <a:ea typeface="+mn-ea"/>
                          <a:cs typeface="Arial" panose="020B0604020202020204" pitchFamily="34" charset="0"/>
                        </a:rPr>
                        <a:t>Coberturas Médicas Ins</a:t>
                      </a:r>
                    </a:p>
                  </a:txBody>
                  <a:tcPr anchor="ctr">
                    <a:solidFill>
                      <a:schemeClr val="bg1">
                        <a:lumMod val="85000"/>
                      </a:schemeClr>
                    </a:solidFill>
                  </a:tcPr>
                </a:tc>
                <a:tc>
                  <a:txBody>
                    <a:bodyPr/>
                    <a:lstStyle/>
                    <a:p>
                      <a:pPr marL="52388" lvl="4" indent="0" algn="just">
                        <a:buClr>
                          <a:srgbClr val="E10819"/>
                        </a:buClr>
                        <a:buSzPct val="100000"/>
                        <a:buFont typeface="Courier New" panose="02070309020205020404" pitchFamily="49" charset="0"/>
                        <a:buNone/>
                        <a:tabLst>
                          <a:tab pos="688975" algn="l"/>
                        </a:tabLst>
                        <a:defRPr/>
                      </a:pPr>
                      <a:r>
                        <a:rPr lang="en-US" sz="1200" dirty="0" smtClean="0">
                          <a:solidFill>
                            <a:prstClr val="black"/>
                          </a:solidFill>
                          <a:latin typeface="Arial" panose="020B0604020202020204" pitchFamily="34" charset="0"/>
                          <a:cs typeface="Arial" panose="020B0604020202020204" pitchFamily="34" charset="0"/>
                        </a:rPr>
                        <a:t>(a)</a:t>
                      </a:r>
                      <a:r>
                        <a:rPr lang="en-US" sz="1200" baseline="0" dirty="0" smtClean="0">
                          <a:solidFill>
                            <a:prstClr val="black"/>
                          </a:solidFill>
                          <a:latin typeface="Arial" panose="020B0604020202020204" pitchFamily="34" charset="0"/>
                          <a:cs typeface="Arial" panose="020B0604020202020204" pitchFamily="34" charset="0"/>
                        </a:rPr>
                        <a:t> </a:t>
                      </a:r>
                      <a:r>
                        <a:rPr lang="en-US" sz="1200" dirty="0" smtClean="0">
                          <a:solidFill>
                            <a:prstClr val="black"/>
                          </a:solidFill>
                          <a:latin typeface="Arial" panose="020B0604020202020204" pitchFamily="34" charset="0"/>
                          <a:cs typeface="Arial" panose="020B0604020202020204" pitchFamily="34" charset="0"/>
                        </a:rPr>
                        <a:t>Missing evidence of Medicare license   (b) and  Committee memo</a:t>
                      </a:r>
                    </a:p>
                  </a:txBody>
                  <a:tcPr anchor="ctr">
                    <a:solidFill>
                      <a:schemeClr val="bg1">
                        <a:lumMod val="85000"/>
                      </a:schemeClr>
                    </a:solidFill>
                  </a:tcPr>
                </a:tc>
                <a:tc>
                  <a:txBody>
                    <a:bodyPr/>
                    <a:lstStyle/>
                    <a:p>
                      <a:pPr marL="52388" lvl="4" indent="0" algn="ctr">
                        <a:buClr>
                          <a:srgbClr val="E10819"/>
                        </a:buClr>
                        <a:buSzPct val="100000"/>
                        <a:buFont typeface="Courier New" panose="02070309020205020404" pitchFamily="49" charset="0"/>
                        <a:buNone/>
                        <a:tabLst>
                          <a:tab pos="688975" algn="l"/>
                        </a:tabLst>
                        <a:defRPr/>
                      </a:pPr>
                      <a:r>
                        <a:rPr lang="en-US" sz="1200" dirty="0" smtClean="0">
                          <a:solidFill>
                            <a:prstClr val="black"/>
                          </a:solidFill>
                          <a:latin typeface="Arial" panose="020B0604020202020204" pitchFamily="34" charset="0"/>
                          <a:cs typeface="Arial" panose="020B0604020202020204" pitchFamily="34" charset="0"/>
                        </a:rPr>
                        <a:t>6/2016</a:t>
                      </a:r>
                    </a:p>
                  </a:txBody>
                  <a:tcPr anchor="ctr">
                    <a:solidFill>
                      <a:schemeClr val="bg1">
                        <a:lumMod val="85000"/>
                      </a:schemeClr>
                    </a:solidFill>
                  </a:tcPr>
                </a:tc>
                <a:tc>
                  <a:txBody>
                    <a:bodyPr/>
                    <a:lstStyle/>
                    <a:p>
                      <a:pPr marL="52388" lvl="4" indent="0" algn="ctr">
                        <a:buClr>
                          <a:srgbClr val="E10819"/>
                        </a:buClr>
                        <a:buSzPct val="100000"/>
                        <a:buFont typeface="Courier New" panose="02070309020205020404" pitchFamily="49" charset="0"/>
                        <a:buNone/>
                        <a:tabLst>
                          <a:tab pos="688975" algn="l"/>
                        </a:tabLst>
                        <a:defRPr/>
                      </a:pPr>
                      <a:r>
                        <a:rPr lang="en-US" sz="1200" dirty="0" smtClean="0">
                          <a:solidFill>
                            <a:prstClr val="black"/>
                          </a:solidFill>
                          <a:latin typeface="Arial" panose="020B0604020202020204" pitchFamily="34" charset="0"/>
                          <a:cs typeface="Arial" panose="020B0604020202020204" pitchFamily="34" charset="0"/>
                        </a:rPr>
                        <a:t>12/2016</a:t>
                      </a:r>
                    </a:p>
                  </a:txBody>
                  <a:tcPr anchor="ctr">
                    <a:solidFill>
                      <a:schemeClr val="bg1">
                        <a:lumMod val="85000"/>
                      </a:schemeClr>
                    </a:solidFill>
                  </a:tcPr>
                </a:tc>
              </a:tr>
            </a:tbl>
          </a:graphicData>
        </a:graphic>
      </p:graphicFrame>
      <p:grpSp>
        <p:nvGrpSpPr>
          <p:cNvPr id="36" name="Group 35"/>
          <p:cNvGrpSpPr/>
          <p:nvPr/>
        </p:nvGrpSpPr>
        <p:grpSpPr>
          <a:xfrm>
            <a:off x="254000" y="248488"/>
            <a:ext cx="8890000" cy="461665"/>
            <a:chOff x="254000" y="248488"/>
            <a:chExt cx="8890000" cy="461665"/>
          </a:xfrm>
        </p:grpSpPr>
        <p:sp>
          <p:nvSpPr>
            <p:cNvPr id="39" name="TextBox 38"/>
            <p:cNvSpPr txBox="1"/>
            <p:nvPr/>
          </p:nvSpPr>
          <p:spPr>
            <a:xfrm>
              <a:off x="254000" y="248488"/>
              <a:ext cx="8890000" cy="461665"/>
            </a:xfrm>
            <a:prstGeom prst="rect">
              <a:avLst/>
            </a:prstGeom>
            <a:noFill/>
          </p:spPr>
          <p:txBody>
            <a:bodyPr wrap="square" rtlCol="0">
              <a:spAutoFit/>
            </a:bodyPr>
            <a:lstStyle/>
            <a:p>
              <a:r>
                <a:rPr lang="en-US" b="1" dirty="0" smtClean="0"/>
                <a:t>4. RSC Trigger / Limit Breach Description &amp; Action Plan</a:t>
              </a:r>
              <a:endParaRPr lang="en-US" b="1" dirty="0"/>
            </a:p>
          </p:txBody>
        </p:sp>
        <p:pic>
          <p:nvPicPr>
            <p:cNvPr id="43"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1787" y="646792"/>
              <a:ext cx="8461375"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369961700"/>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5 Marcador de número de diapositiva"/>
          <p:cNvSpPr>
            <a:spLocks noGrp="1"/>
          </p:cNvSpPr>
          <p:nvPr>
            <p:ph type="sldNum" sz="quarter" idx="10"/>
          </p:nvPr>
        </p:nvSpPr>
        <p:spPr>
          <a:xfrm>
            <a:off x="0" y="6375400"/>
            <a:ext cx="436563" cy="482600"/>
          </a:xfrm>
          <a:prstGeom prst="rect">
            <a:avLst/>
          </a:prstGeom>
        </p:spPr>
        <p:txBody>
          <a:bodyPr/>
          <a:lstStyle>
            <a:lvl1pPr algn="l">
              <a:defRPr sz="1050">
                <a:solidFill>
                  <a:schemeClr val="bg1"/>
                </a:solidFill>
              </a:defRPr>
            </a:lvl1pPr>
          </a:lstStyle>
          <a:p>
            <a:pPr>
              <a:defRPr/>
            </a:pPr>
            <a:fld id="{106BA978-0AD2-4251-852D-59FEEE1C7C09}" type="slidenum">
              <a:rPr lang="en-US" smtClean="0">
                <a:solidFill>
                  <a:prstClr val="white"/>
                </a:solidFill>
              </a:rPr>
              <a:pPr>
                <a:defRPr/>
              </a:pPr>
              <a:t>39</a:t>
            </a:fld>
            <a:endParaRPr lang="en-US" dirty="0">
              <a:solidFill>
                <a:prstClr val="white"/>
              </a:solidFill>
            </a:endParaRPr>
          </a:p>
        </p:txBody>
      </p:sp>
      <p:sp>
        <p:nvSpPr>
          <p:cNvPr id="40" name="Slide Number Placeholder 3"/>
          <p:cNvSpPr txBox="1">
            <a:spLocks/>
          </p:cNvSpPr>
          <p:nvPr/>
        </p:nvSpPr>
        <p:spPr>
          <a:xfrm>
            <a:off x="8149015" y="99783"/>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39</a:t>
            </a:fld>
            <a:endParaRPr lang="es-ES_tradnl" sz="1200" b="1" dirty="0">
              <a:solidFill>
                <a:srgbClr val="FF0000"/>
              </a:solidFill>
              <a:latin typeface="Arial"/>
              <a:cs typeface="Arial"/>
            </a:endParaRPr>
          </a:p>
        </p:txBody>
      </p:sp>
      <p:sp>
        <p:nvSpPr>
          <p:cNvPr id="41" name="Rounded Rectangle 40"/>
          <p:cNvSpPr/>
          <p:nvPr/>
        </p:nvSpPr>
        <p:spPr>
          <a:xfrm>
            <a:off x="304800" y="868680"/>
            <a:ext cx="8586703" cy="2926080"/>
          </a:xfrm>
          <a:prstGeom prst="round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1" indent="-285750" algn="just" eaLnBrk="0" fontAlgn="base" hangingPunct="0">
              <a:spcBef>
                <a:spcPct val="0"/>
              </a:spcBef>
              <a:spcAft>
                <a:spcPts val="300"/>
              </a:spcAft>
              <a:buClr>
                <a:srgbClr val="E10819"/>
              </a:buClr>
              <a:buSzPct val="100000"/>
              <a:defRPr/>
            </a:pPr>
            <a:r>
              <a:rPr lang="en-US" sz="1200" b="1" dirty="0" smtClean="0">
                <a:solidFill>
                  <a:prstClr val="black"/>
                </a:solidFill>
                <a:latin typeface="Arial" panose="020B0604020202020204" pitchFamily="34" charset="0"/>
                <a:cs typeface="Arial" panose="020B0604020202020204" pitchFamily="34" charset="0"/>
              </a:rPr>
              <a:t>Trigger/Limit Breach Description (continue):</a:t>
            </a:r>
          </a:p>
          <a:p>
            <a:pPr marL="285750" lvl="1" indent="-285750" algn="just" eaLnBrk="0" fontAlgn="base" hangingPunct="0">
              <a:spcBef>
                <a:spcPct val="0"/>
              </a:spcBef>
              <a:spcAft>
                <a:spcPts val="300"/>
              </a:spcAft>
              <a:buClr>
                <a:srgbClr val="E10819"/>
              </a:buClr>
              <a:buSzPct val="100000"/>
              <a:defRPr/>
            </a:pPr>
            <a:endParaRPr lang="en-US" sz="1200" dirty="0" smtClean="0">
              <a:solidFill>
                <a:srgbClr val="FF0000"/>
              </a:solidFill>
              <a:latin typeface="Arial" panose="020B0604020202020204" pitchFamily="34" charset="0"/>
              <a:cs typeface="Arial" panose="020B0604020202020204" pitchFamily="34" charset="0"/>
            </a:endParaRPr>
          </a:p>
        </p:txBody>
      </p:sp>
      <p:graphicFrame>
        <p:nvGraphicFramePr>
          <p:cNvPr id="42" name="Table 41"/>
          <p:cNvGraphicFramePr>
            <a:graphicFrameLocks noGrp="1"/>
          </p:cNvGraphicFramePr>
          <p:nvPr>
            <p:extLst>
              <p:ext uri="{D42A27DB-BD31-4B8C-83A1-F6EECF244321}">
                <p14:modId xmlns:p14="http://schemas.microsoft.com/office/powerpoint/2010/main" val="789363241"/>
              </p:ext>
            </p:extLst>
          </p:nvPr>
        </p:nvGraphicFramePr>
        <p:xfrm>
          <a:off x="609600" y="1295400"/>
          <a:ext cx="8114847" cy="2468880"/>
        </p:xfrm>
        <a:graphic>
          <a:graphicData uri="http://schemas.openxmlformats.org/drawingml/2006/table">
            <a:tbl>
              <a:tblPr firstRow="1" bandRow="1">
                <a:tableStyleId>{5C22544A-7EE6-4342-B048-85BDC9FD1C3A}</a:tableStyleId>
              </a:tblPr>
              <a:tblGrid>
                <a:gridCol w="228600"/>
                <a:gridCol w="2133600"/>
                <a:gridCol w="3276600"/>
                <a:gridCol w="1219200"/>
                <a:gridCol w="1256847"/>
              </a:tblGrid>
              <a:tr h="0">
                <a:tc>
                  <a:txBody>
                    <a:bodyPr/>
                    <a:lstStyle/>
                    <a:p>
                      <a:pPr algn="ctr"/>
                      <a:endParaRPr lang="en-US" sz="1200" dirty="0"/>
                    </a:p>
                  </a:txBody>
                  <a:tcPr anchor="ctr">
                    <a:noFill/>
                  </a:tcPr>
                </a:tc>
                <a:tc>
                  <a:txBody>
                    <a:bodyPr/>
                    <a:lstStyle/>
                    <a:p>
                      <a:pPr algn="ctr"/>
                      <a:r>
                        <a:rPr lang="en-US" sz="1200" dirty="0" smtClean="0">
                          <a:latin typeface="+mn-lt"/>
                        </a:rPr>
                        <a:t>Borrower</a:t>
                      </a:r>
                      <a:endParaRPr lang="en-US" sz="1200" dirty="0">
                        <a:latin typeface="+mn-lt"/>
                      </a:endParaRPr>
                    </a:p>
                  </a:txBody>
                  <a:tcPr anchor="ctr">
                    <a:solidFill>
                      <a:schemeClr val="tx1">
                        <a:lumMod val="75000"/>
                        <a:lumOff val="25000"/>
                      </a:schemeClr>
                    </a:solidFill>
                  </a:tcPr>
                </a:tc>
                <a:tc>
                  <a:txBody>
                    <a:bodyPr/>
                    <a:lstStyle/>
                    <a:p>
                      <a:pPr lvl="0" algn="ctr"/>
                      <a:r>
                        <a:rPr lang="en-US" sz="1200" dirty="0" smtClean="0">
                          <a:latin typeface="+mn-lt"/>
                        </a:rPr>
                        <a:t>Incidence</a:t>
                      </a:r>
                      <a:endParaRPr lang="en-US" sz="1200" dirty="0">
                        <a:latin typeface="+mn-lt"/>
                      </a:endParaRPr>
                    </a:p>
                  </a:txBody>
                  <a:tcPr anchor="ctr">
                    <a:solidFill>
                      <a:schemeClr val="tx1">
                        <a:lumMod val="75000"/>
                        <a:lumOff val="25000"/>
                      </a:schemeClr>
                    </a:solidFill>
                  </a:tcPr>
                </a:tc>
                <a:tc>
                  <a:txBody>
                    <a:bodyPr/>
                    <a:lstStyle/>
                    <a:p>
                      <a:pPr lvl="0" algn="ctr"/>
                      <a:r>
                        <a:rPr lang="en-US" sz="1200" baseline="0" dirty="0" smtClean="0">
                          <a:latin typeface="+mn-lt"/>
                        </a:rPr>
                        <a:t>Estimated Remediation Date</a:t>
                      </a:r>
                      <a:endParaRPr lang="en-US" sz="1200" dirty="0">
                        <a:latin typeface="+mn-lt"/>
                      </a:endParaRPr>
                    </a:p>
                  </a:txBody>
                  <a:tcPr anchor="ctr">
                    <a:solidFill>
                      <a:schemeClr val="tx1">
                        <a:lumMod val="75000"/>
                        <a:lumOff val="2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smtClean="0">
                          <a:latin typeface="+mn-lt"/>
                        </a:rPr>
                        <a:t>New</a:t>
                      </a:r>
                      <a:r>
                        <a:rPr lang="en-US" sz="1200" baseline="0" dirty="0" smtClean="0">
                          <a:latin typeface="+mn-lt"/>
                        </a:rPr>
                        <a:t> Estimated Remediation Date</a:t>
                      </a:r>
                      <a:endParaRPr lang="en-US" sz="1200" dirty="0" smtClean="0">
                        <a:latin typeface="+mn-lt"/>
                      </a:endParaRPr>
                    </a:p>
                  </a:txBody>
                  <a:tcPr anchor="ctr">
                    <a:solidFill>
                      <a:schemeClr val="tx1">
                        <a:lumMod val="75000"/>
                        <a:lumOff val="25000"/>
                      </a:schemeClr>
                    </a:solidFill>
                  </a:tcPr>
                </a:tc>
              </a:tr>
              <a:tr h="0">
                <a:tc>
                  <a:txBody>
                    <a:bodyPr/>
                    <a:lstStyle/>
                    <a:p>
                      <a:pPr marL="0" marR="0" lvl="2" indent="0" algn="ctr" defTabSz="457200" rtl="0" eaLnBrk="1" fontAlgn="auto" latinLnBrk="0" hangingPunct="1">
                        <a:lnSpc>
                          <a:spcPct val="100000"/>
                        </a:lnSpc>
                        <a:spcBef>
                          <a:spcPts val="0"/>
                        </a:spcBef>
                        <a:spcAft>
                          <a:spcPts val="0"/>
                        </a:spcAft>
                        <a:buClrTx/>
                        <a:buSzTx/>
                        <a:buFontTx/>
                        <a:buNone/>
                        <a:tabLst/>
                        <a:defRPr/>
                      </a:pPr>
                      <a:r>
                        <a:rPr lang="en-US" sz="800" i="0" kern="1200" dirty="0" smtClean="0">
                          <a:solidFill>
                            <a:schemeClr val="dk1"/>
                          </a:solidFill>
                          <a:latin typeface="Arial" panose="020B0604020202020204" pitchFamily="34" charset="0"/>
                          <a:ea typeface="+mn-ea"/>
                          <a:cs typeface="Arial" panose="020B0604020202020204" pitchFamily="34" charset="0"/>
                        </a:rPr>
                        <a:t>5</a:t>
                      </a:r>
                    </a:p>
                  </a:txBody>
                  <a:tcPr anchor="ctr">
                    <a:noFill/>
                  </a:tcPr>
                </a:tc>
                <a:tc>
                  <a:txBody>
                    <a:bodyPr/>
                    <a:lstStyle/>
                    <a:p>
                      <a:pPr marL="3175" lvl="3" indent="0" algn="l">
                        <a:buClr>
                          <a:srgbClr val="E10819"/>
                        </a:buClr>
                        <a:buSzPct val="100000"/>
                        <a:tabLst>
                          <a:tab pos="914400" algn="l"/>
                        </a:tabLst>
                        <a:defRPr/>
                      </a:pPr>
                      <a:r>
                        <a:rPr lang="en-US" sz="1200" i="0" kern="1200" dirty="0" smtClean="0">
                          <a:solidFill>
                            <a:schemeClr val="dk1"/>
                          </a:solidFill>
                          <a:latin typeface="Arial" panose="020B0604020202020204" pitchFamily="34" charset="0"/>
                          <a:ea typeface="+mn-ea"/>
                          <a:cs typeface="Arial" panose="020B0604020202020204" pitchFamily="34" charset="0"/>
                        </a:rPr>
                        <a:t>Muñoz García SE</a:t>
                      </a:r>
                      <a:endParaRPr lang="en-US" sz="1200" i="0" kern="1200" dirty="0">
                        <a:solidFill>
                          <a:schemeClr val="dk1"/>
                        </a:solidFill>
                        <a:latin typeface="Arial" panose="020B0604020202020204" pitchFamily="34" charset="0"/>
                        <a:ea typeface="+mn-ea"/>
                        <a:cs typeface="Arial" panose="020B0604020202020204" pitchFamily="34" charset="0"/>
                      </a:endParaRPr>
                    </a:p>
                  </a:txBody>
                  <a:tcPr anchor="ctr">
                    <a:noFill/>
                  </a:tcPr>
                </a:tc>
                <a:tc>
                  <a:txBody>
                    <a:bodyPr/>
                    <a:lstStyle/>
                    <a:p>
                      <a:pPr marL="52388" lvl="4" indent="0" algn="just">
                        <a:buClr>
                          <a:srgbClr val="E10819"/>
                        </a:buClr>
                        <a:buSzPct val="100000"/>
                        <a:buFont typeface="Courier New" panose="02070309020205020404" pitchFamily="49" charset="0"/>
                        <a:buNone/>
                        <a:tabLst>
                          <a:tab pos="688975" algn="l"/>
                        </a:tabLst>
                        <a:defRPr/>
                      </a:pPr>
                      <a:r>
                        <a:rPr lang="en-US" sz="1200" kern="0" baseline="0" dirty="0" smtClean="0">
                          <a:solidFill>
                            <a:prstClr val="black"/>
                          </a:solidFill>
                          <a:latin typeface="Arial" panose="020B0604020202020204" pitchFamily="34" charset="0"/>
                          <a:cs typeface="Arial" panose="020B0604020202020204" pitchFamily="34" charset="0"/>
                        </a:rPr>
                        <a:t>Client must request CRIM to update their systems in order to accurately reflect mortgage property land. Bank is Missing client’s evidence of this request. </a:t>
                      </a:r>
                      <a:endParaRPr lang="en-US" sz="1200" kern="0" dirty="0" smtClean="0">
                        <a:solidFill>
                          <a:prstClr val="black"/>
                        </a:solidFill>
                        <a:latin typeface="Arial" panose="020B0604020202020204" pitchFamily="34" charset="0"/>
                        <a:cs typeface="Arial" panose="020B0604020202020204" pitchFamily="34" charset="0"/>
                      </a:endParaRPr>
                    </a:p>
                  </a:txBody>
                  <a:tcPr anchor="ctr">
                    <a:noFill/>
                  </a:tcPr>
                </a:tc>
                <a:tc>
                  <a:txBody>
                    <a:bodyPr/>
                    <a:lstStyle/>
                    <a:p>
                      <a:pPr marL="52388" lvl="4" indent="0" algn="ctr">
                        <a:buClr>
                          <a:srgbClr val="E10819"/>
                        </a:buClr>
                        <a:buSzPct val="100000"/>
                        <a:buFont typeface="Courier New" panose="02070309020205020404" pitchFamily="49" charset="0"/>
                        <a:buNone/>
                        <a:tabLst>
                          <a:tab pos="688975" algn="l"/>
                        </a:tabLst>
                        <a:defRPr/>
                      </a:pPr>
                      <a:r>
                        <a:rPr lang="en-US" sz="1200" kern="0" dirty="0" smtClean="0">
                          <a:solidFill>
                            <a:prstClr val="black"/>
                          </a:solidFill>
                          <a:latin typeface="Arial" panose="020B0604020202020204" pitchFamily="34" charset="0"/>
                          <a:cs typeface="Arial" panose="020B0604020202020204" pitchFamily="34" charset="0"/>
                        </a:rPr>
                        <a:t>6/2016</a:t>
                      </a:r>
                    </a:p>
                  </a:txBody>
                  <a:tcPr anchor="ctr">
                    <a:noFill/>
                  </a:tcPr>
                </a:tc>
                <a:tc>
                  <a:txBody>
                    <a:bodyPr/>
                    <a:lstStyle/>
                    <a:p>
                      <a:pPr marL="52388" lvl="4" indent="0" algn="ctr">
                        <a:buClr>
                          <a:srgbClr val="E10819"/>
                        </a:buClr>
                        <a:buSzPct val="100000"/>
                        <a:buFont typeface="Courier New" panose="02070309020205020404" pitchFamily="49" charset="0"/>
                        <a:buNone/>
                        <a:tabLst>
                          <a:tab pos="688975" algn="l"/>
                        </a:tabLst>
                        <a:defRPr/>
                      </a:pPr>
                      <a:r>
                        <a:rPr lang="en-US" sz="1200" kern="0" dirty="0" smtClean="0">
                          <a:solidFill>
                            <a:prstClr val="black"/>
                          </a:solidFill>
                          <a:latin typeface="Arial" panose="020B0604020202020204" pitchFamily="34" charset="0"/>
                          <a:cs typeface="Arial" panose="020B0604020202020204" pitchFamily="34" charset="0"/>
                        </a:rPr>
                        <a:t>2/2017</a:t>
                      </a:r>
                    </a:p>
                  </a:txBody>
                  <a:tcPr anchor="ctr">
                    <a:noFill/>
                  </a:tcPr>
                </a:tc>
              </a:tr>
              <a:tr h="0">
                <a:tc>
                  <a:txBody>
                    <a:bodyPr/>
                    <a:lstStyle/>
                    <a:p>
                      <a:pPr marL="0" marR="0" lvl="2" indent="0" algn="ctr" defTabSz="457200" rtl="0" eaLnBrk="1" fontAlgn="auto" latinLnBrk="0" hangingPunct="1">
                        <a:lnSpc>
                          <a:spcPct val="100000"/>
                        </a:lnSpc>
                        <a:spcBef>
                          <a:spcPts val="0"/>
                        </a:spcBef>
                        <a:spcAft>
                          <a:spcPts val="0"/>
                        </a:spcAft>
                        <a:buClrTx/>
                        <a:buSzTx/>
                        <a:buFontTx/>
                        <a:buNone/>
                        <a:tabLst/>
                        <a:defRPr/>
                      </a:pPr>
                      <a:r>
                        <a:rPr lang="en-US" sz="800" i="0" dirty="0" smtClean="0">
                          <a:latin typeface="Arial" panose="020B0604020202020204" pitchFamily="34" charset="0"/>
                          <a:cs typeface="Arial" panose="020B0604020202020204" pitchFamily="34" charset="0"/>
                        </a:rPr>
                        <a:t>6</a:t>
                      </a:r>
                      <a:endParaRPr lang="en-US" sz="800" i="0" dirty="0">
                        <a:latin typeface="Arial" panose="020B0604020202020204" pitchFamily="34" charset="0"/>
                        <a:cs typeface="Arial" panose="020B0604020202020204" pitchFamily="34" charset="0"/>
                      </a:endParaRPr>
                    </a:p>
                  </a:txBody>
                  <a:tcPr anchor="ctr">
                    <a:noFill/>
                  </a:tcPr>
                </a:tc>
                <a:tc>
                  <a:txBody>
                    <a:bodyPr/>
                    <a:lstStyle/>
                    <a:p>
                      <a:pPr marL="3175" lvl="3" indent="0" algn="l" defTabSz="457200" rtl="0" eaLnBrk="1" latinLnBrk="0" hangingPunct="1">
                        <a:buClr>
                          <a:srgbClr val="E10819"/>
                        </a:buClr>
                        <a:buSzPct val="100000"/>
                        <a:tabLst>
                          <a:tab pos="914400" algn="l"/>
                        </a:tabLst>
                        <a:defRPr/>
                      </a:pPr>
                      <a:r>
                        <a:rPr lang="en-US" sz="1200" i="0" kern="1200" dirty="0" smtClean="0">
                          <a:solidFill>
                            <a:schemeClr val="dk1"/>
                          </a:solidFill>
                          <a:latin typeface="Arial" panose="020B0604020202020204" pitchFamily="34" charset="0"/>
                          <a:ea typeface="+mn-ea"/>
                          <a:cs typeface="Arial" panose="020B0604020202020204" pitchFamily="34" charset="0"/>
                        </a:rPr>
                        <a:t>Grupo Venancio López </a:t>
                      </a:r>
                    </a:p>
                  </a:txBody>
                  <a:tcPr anchor="ctr">
                    <a:solidFill>
                      <a:schemeClr val="bg1">
                        <a:lumMod val="85000"/>
                      </a:schemeClr>
                    </a:solidFill>
                  </a:tcPr>
                </a:tc>
                <a:tc>
                  <a:txBody>
                    <a:bodyPr/>
                    <a:lstStyle/>
                    <a:p>
                      <a:pPr marL="52388" marR="0" lvl="4" indent="0" algn="just" defTabSz="457200" rtl="0" eaLnBrk="1" fontAlgn="auto" latinLnBrk="0" hangingPunct="1">
                        <a:lnSpc>
                          <a:spcPct val="100000"/>
                        </a:lnSpc>
                        <a:spcBef>
                          <a:spcPts val="0"/>
                        </a:spcBef>
                        <a:spcAft>
                          <a:spcPts val="0"/>
                        </a:spcAft>
                        <a:buClr>
                          <a:srgbClr val="E10819"/>
                        </a:buClr>
                        <a:buSzPct val="100000"/>
                        <a:buFont typeface="Courier New" panose="02070309020205020404" pitchFamily="49" charset="0"/>
                        <a:buNone/>
                        <a:tabLst>
                          <a:tab pos="688975" algn="l"/>
                        </a:tabLst>
                        <a:defRPr/>
                      </a:pPr>
                      <a:r>
                        <a:rPr lang="en-US" sz="1200" kern="0" dirty="0" smtClean="0">
                          <a:solidFill>
                            <a:prstClr val="black"/>
                          </a:solidFill>
                          <a:latin typeface="Arial" panose="020B0604020202020204" pitchFamily="34" charset="0"/>
                          <a:cs typeface="Arial" panose="020B0604020202020204" pitchFamily="34" charset="0"/>
                        </a:rPr>
                        <a:t>Missing  - a)Combined Financial Statement  b) Payment Plan evidence  of the various</a:t>
                      </a:r>
                      <a:r>
                        <a:rPr lang="en-US" sz="1200" kern="0" dirty="0" smtClean="0">
                          <a:solidFill>
                            <a:srgbClr val="FF0000"/>
                          </a:solidFill>
                          <a:latin typeface="Arial" panose="020B0604020202020204" pitchFamily="34" charset="0"/>
                          <a:cs typeface="Arial" panose="020B0604020202020204" pitchFamily="34" charset="0"/>
                        </a:rPr>
                        <a:t> </a:t>
                      </a:r>
                      <a:r>
                        <a:rPr lang="en-US" sz="1200" kern="0" dirty="0" smtClean="0">
                          <a:solidFill>
                            <a:prstClr val="black"/>
                          </a:solidFill>
                          <a:latin typeface="Arial" panose="020B0604020202020204" pitchFamily="34" charset="0"/>
                          <a:cs typeface="Arial" panose="020B0604020202020204" pitchFamily="34" charset="0"/>
                        </a:rPr>
                        <a:t>Governmental Agencies (CRIM, IRS, Treasury Department).  c) Global Cash Flow </a:t>
                      </a:r>
                      <a:r>
                        <a:rPr lang="en-US" sz="1200" kern="0" dirty="0" smtClean="0">
                          <a:solidFill>
                            <a:schemeClr val="tx1"/>
                          </a:solidFill>
                          <a:latin typeface="Arial" panose="020B0604020202020204" pitchFamily="34" charset="0"/>
                          <a:cs typeface="Arial" panose="020B0604020202020204" pitchFamily="34" charset="0"/>
                        </a:rPr>
                        <a:t>Statement 2</a:t>
                      </a:r>
                      <a:r>
                        <a:rPr lang="en-US" sz="1200" kern="0" dirty="0" smtClean="0">
                          <a:solidFill>
                            <a:prstClr val="black"/>
                          </a:solidFill>
                          <a:latin typeface="Arial" panose="020B0604020202020204" pitchFamily="34" charset="0"/>
                          <a:cs typeface="Arial" panose="020B0604020202020204" pitchFamily="34" charset="0"/>
                        </a:rPr>
                        <a:t>015.</a:t>
                      </a:r>
                    </a:p>
                  </a:txBody>
                  <a:tcPr anchor="ctr">
                    <a:solidFill>
                      <a:schemeClr val="bg1">
                        <a:lumMod val="85000"/>
                      </a:schemeClr>
                    </a:solidFill>
                  </a:tcPr>
                </a:tc>
                <a:tc>
                  <a:txBody>
                    <a:bodyPr/>
                    <a:lstStyle/>
                    <a:p>
                      <a:pPr marL="52388" marR="0" lvl="4" indent="0" algn="ctr" defTabSz="457200" rtl="0" eaLnBrk="1" fontAlgn="auto" latinLnBrk="0" hangingPunct="1">
                        <a:lnSpc>
                          <a:spcPct val="100000"/>
                        </a:lnSpc>
                        <a:spcBef>
                          <a:spcPts val="0"/>
                        </a:spcBef>
                        <a:spcAft>
                          <a:spcPts val="0"/>
                        </a:spcAft>
                        <a:buClr>
                          <a:srgbClr val="E10819"/>
                        </a:buClr>
                        <a:buSzPct val="100000"/>
                        <a:buFont typeface="Courier New" panose="02070309020205020404" pitchFamily="49" charset="0"/>
                        <a:buNone/>
                        <a:tabLst>
                          <a:tab pos="688975" algn="l"/>
                        </a:tabLst>
                        <a:defRPr/>
                      </a:pPr>
                      <a:r>
                        <a:rPr lang="en-US" sz="1200" kern="0" dirty="0" smtClean="0">
                          <a:solidFill>
                            <a:prstClr val="black"/>
                          </a:solidFill>
                          <a:latin typeface="Arial" panose="020B0604020202020204" pitchFamily="34" charset="0"/>
                          <a:cs typeface="Arial" panose="020B0604020202020204" pitchFamily="34" charset="0"/>
                        </a:rPr>
                        <a:t>6/2016</a:t>
                      </a:r>
                    </a:p>
                  </a:txBody>
                  <a:tcPr anchor="ctr">
                    <a:solidFill>
                      <a:schemeClr val="bg1">
                        <a:lumMod val="85000"/>
                      </a:schemeClr>
                    </a:solidFill>
                  </a:tcPr>
                </a:tc>
                <a:tc>
                  <a:txBody>
                    <a:bodyPr/>
                    <a:lstStyle/>
                    <a:p>
                      <a:pPr marL="52388" marR="0" lvl="4" indent="0" algn="ctr" defTabSz="457200" rtl="0" eaLnBrk="1" fontAlgn="auto" latinLnBrk="0" hangingPunct="1">
                        <a:lnSpc>
                          <a:spcPct val="100000"/>
                        </a:lnSpc>
                        <a:spcBef>
                          <a:spcPts val="0"/>
                        </a:spcBef>
                        <a:spcAft>
                          <a:spcPts val="0"/>
                        </a:spcAft>
                        <a:buClr>
                          <a:srgbClr val="E10819"/>
                        </a:buClr>
                        <a:buSzPct val="100000"/>
                        <a:buFont typeface="Courier New" panose="02070309020205020404" pitchFamily="49" charset="0"/>
                        <a:buNone/>
                        <a:tabLst>
                          <a:tab pos="688975" algn="l"/>
                        </a:tabLst>
                        <a:defRPr/>
                      </a:pPr>
                      <a:r>
                        <a:rPr lang="en-US" sz="1200" kern="0" dirty="0" smtClean="0">
                          <a:solidFill>
                            <a:prstClr val="black"/>
                          </a:solidFill>
                          <a:latin typeface="Arial" panose="020B0604020202020204" pitchFamily="34" charset="0"/>
                          <a:cs typeface="Arial" panose="020B0604020202020204" pitchFamily="34" charset="0"/>
                        </a:rPr>
                        <a:t>10/2016</a:t>
                      </a:r>
                    </a:p>
                  </a:txBody>
                  <a:tcPr anchor="ctr">
                    <a:solidFill>
                      <a:schemeClr val="bg1">
                        <a:lumMod val="85000"/>
                      </a:schemeClr>
                    </a:solidFill>
                  </a:tcPr>
                </a:tc>
              </a:tr>
            </a:tbl>
          </a:graphicData>
        </a:graphic>
      </p:graphicFrame>
      <p:sp>
        <p:nvSpPr>
          <p:cNvPr id="43" name="Rounded Rectangle 42"/>
          <p:cNvSpPr/>
          <p:nvPr/>
        </p:nvSpPr>
        <p:spPr>
          <a:xfrm>
            <a:off x="328697" y="3914775"/>
            <a:ext cx="8586703" cy="2377440"/>
          </a:xfrm>
          <a:prstGeom prst="round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1" indent="-285750" algn="just" eaLnBrk="0" fontAlgn="base" hangingPunct="0">
              <a:spcBef>
                <a:spcPct val="0"/>
              </a:spcBef>
              <a:spcAft>
                <a:spcPts val="300"/>
              </a:spcAft>
              <a:buClr>
                <a:srgbClr val="E10819"/>
              </a:buClr>
              <a:buSzPct val="100000"/>
              <a:defRPr/>
            </a:pPr>
            <a:r>
              <a:rPr lang="en-US" sz="1200" b="1" dirty="0" smtClean="0">
                <a:solidFill>
                  <a:prstClr val="black"/>
                </a:solidFill>
                <a:latin typeface="Arial" panose="020B0604020202020204" pitchFamily="34" charset="0"/>
                <a:cs typeface="Arial" panose="020B0604020202020204" pitchFamily="34" charset="0"/>
              </a:rPr>
              <a:t>Action Plan:</a:t>
            </a:r>
          </a:p>
          <a:p>
            <a:pPr marL="285750" lvl="1" indent="-285750" algn="just" eaLnBrk="0" fontAlgn="base" hangingPunct="0">
              <a:spcBef>
                <a:spcPct val="0"/>
              </a:spcBef>
              <a:spcAft>
                <a:spcPts val="300"/>
              </a:spcAft>
              <a:buClr>
                <a:srgbClr val="E10819"/>
              </a:buClr>
              <a:buSzPct val="100000"/>
              <a:defRPr/>
            </a:pPr>
            <a:endParaRPr lang="en-US" sz="1200" dirty="0" smtClean="0">
              <a:solidFill>
                <a:srgbClr val="FF0000"/>
              </a:solidFill>
              <a:latin typeface="Arial" panose="020B0604020202020204" pitchFamily="34" charset="0"/>
              <a:cs typeface="Arial" panose="020B0604020202020204" pitchFamily="34" charset="0"/>
            </a:endParaRPr>
          </a:p>
        </p:txBody>
      </p:sp>
      <p:graphicFrame>
        <p:nvGraphicFramePr>
          <p:cNvPr id="44" name="Table 43"/>
          <p:cNvGraphicFramePr>
            <a:graphicFrameLocks noGrp="1"/>
          </p:cNvGraphicFramePr>
          <p:nvPr>
            <p:extLst>
              <p:ext uri="{D42A27DB-BD31-4B8C-83A1-F6EECF244321}">
                <p14:modId xmlns:p14="http://schemas.microsoft.com/office/powerpoint/2010/main" val="312954648"/>
              </p:ext>
            </p:extLst>
          </p:nvPr>
        </p:nvGraphicFramePr>
        <p:xfrm>
          <a:off x="633497" y="4371975"/>
          <a:ext cx="8122920" cy="1737360"/>
        </p:xfrm>
        <a:graphic>
          <a:graphicData uri="http://schemas.openxmlformats.org/drawingml/2006/table">
            <a:tbl>
              <a:tblPr firstRow="1" bandRow="1">
                <a:tableStyleId>{5C22544A-7EE6-4342-B048-85BDC9FD1C3A}</a:tableStyleId>
              </a:tblPr>
              <a:tblGrid>
                <a:gridCol w="228600"/>
                <a:gridCol w="2133600"/>
                <a:gridCol w="5760720"/>
              </a:tblGrid>
              <a:tr h="0">
                <a:tc>
                  <a:txBody>
                    <a:bodyPr/>
                    <a:lstStyle/>
                    <a:p>
                      <a:pPr algn="ctr"/>
                      <a:endParaRPr lang="en-US" sz="1200" dirty="0"/>
                    </a:p>
                  </a:txBody>
                  <a:tcPr anchor="ctr">
                    <a:noFill/>
                  </a:tcPr>
                </a:tc>
                <a:tc>
                  <a:txBody>
                    <a:bodyPr/>
                    <a:lstStyle/>
                    <a:p>
                      <a:pPr algn="ctr"/>
                      <a:r>
                        <a:rPr lang="en-US" sz="1200" dirty="0" smtClean="0">
                          <a:latin typeface="+mn-lt"/>
                        </a:rPr>
                        <a:t>Borrower</a:t>
                      </a:r>
                      <a:endParaRPr lang="en-US" sz="1200" dirty="0">
                        <a:latin typeface="+mn-lt"/>
                      </a:endParaRPr>
                    </a:p>
                  </a:txBody>
                  <a:tcPr anchor="ctr">
                    <a:solidFill>
                      <a:schemeClr val="tx1">
                        <a:lumMod val="75000"/>
                        <a:lumOff val="25000"/>
                      </a:schemeClr>
                    </a:solidFill>
                  </a:tcPr>
                </a:tc>
                <a:tc>
                  <a:txBody>
                    <a:bodyPr/>
                    <a:lstStyle/>
                    <a:p>
                      <a:pPr lvl="0" algn="ctr"/>
                      <a:r>
                        <a:rPr lang="en-US" sz="1200" dirty="0" smtClean="0">
                          <a:latin typeface="+mn-lt"/>
                        </a:rPr>
                        <a:t>Action</a:t>
                      </a:r>
                      <a:r>
                        <a:rPr lang="en-US" sz="1200" baseline="0" dirty="0" smtClean="0">
                          <a:latin typeface="+mn-lt"/>
                        </a:rPr>
                        <a:t> Plan</a:t>
                      </a:r>
                      <a:endParaRPr lang="en-US" sz="1200" dirty="0">
                        <a:latin typeface="+mn-lt"/>
                      </a:endParaRPr>
                    </a:p>
                  </a:txBody>
                  <a:tcPr anchor="ctr">
                    <a:solidFill>
                      <a:schemeClr val="tx1">
                        <a:lumMod val="75000"/>
                        <a:lumOff val="25000"/>
                      </a:schemeClr>
                    </a:solidFill>
                  </a:tcPr>
                </a:tc>
              </a:tr>
              <a:tr h="0">
                <a:tc>
                  <a:txBody>
                    <a:bodyPr/>
                    <a:lstStyle/>
                    <a:p>
                      <a:pPr marL="0" marR="0" lvl="2" indent="0" algn="ctr" defTabSz="457200" rtl="0" eaLnBrk="1" fontAlgn="auto" latinLnBrk="0" hangingPunct="1">
                        <a:lnSpc>
                          <a:spcPct val="100000"/>
                        </a:lnSpc>
                        <a:spcBef>
                          <a:spcPts val="0"/>
                        </a:spcBef>
                        <a:spcAft>
                          <a:spcPts val="0"/>
                        </a:spcAft>
                        <a:buClrTx/>
                        <a:buSzTx/>
                        <a:buFontTx/>
                        <a:buNone/>
                        <a:tabLst/>
                        <a:defRPr/>
                      </a:pPr>
                      <a:r>
                        <a:rPr lang="en-US" sz="800" i="0" kern="1200" dirty="0" smtClean="0">
                          <a:solidFill>
                            <a:schemeClr val="dk1"/>
                          </a:solidFill>
                          <a:latin typeface="Arial" panose="020B0604020202020204" pitchFamily="34" charset="0"/>
                          <a:ea typeface="+mn-ea"/>
                          <a:cs typeface="Arial" panose="020B0604020202020204" pitchFamily="34" charset="0"/>
                        </a:rPr>
                        <a:t>1</a:t>
                      </a:r>
                    </a:p>
                  </a:txBody>
                  <a:tcPr anchor="ctr">
                    <a:noFill/>
                  </a:tcPr>
                </a:tc>
                <a:tc>
                  <a:txBody>
                    <a:bodyPr/>
                    <a:lstStyle/>
                    <a:p>
                      <a:pPr marL="3175" lvl="3" indent="0" algn="l">
                        <a:buClr>
                          <a:srgbClr val="E10819"/>
                        </a:buClr>
                        <a:buSzPct val="100000"/>
                        <a:tabLst>
                          <a:tab pos="914400" algn="l"/>
                        </a:tabLst>
                        <a:defRPr/>
                      </a:pPr>
                      <a:r>
                        <a:rPr lang="en-US" sz="1200" i="0" kern="1200" dirty="0" smtClean="0">
                          <a:solidFill>
                            <a:schemeClr val="dk1"/>
                          </a:solidFill>
                          <a:latin typeface="Arial" panose="020B0604020202020204" pitchFamily="34" charset="0"/>
                          <a:ea typeface="+mn-ea"/>
                          <a:cs typeface="Arial" panose="020B0604020202020204" pitchFamily="34" charset="0"/>
                        </a:rPr>
                        <a:t>De Diego Ambulatory </a:t>
                      </a:r>
                      <a:endParaRPr lang="en-US" sz="1200" i="0" kern="1200" dirty="0">
                        <a:solidFill>
                          <a:schemeClr val="dk1"/>
                        </a:solidFill>
                        <a:latin typeface="Arial" panose="020B0604020202020204" pitchFamily="34" charset="0"/>
                        <a:ea typeface="+mn-ea"/>
                        <a:cs typeface="Arial" panose="020B0604020202020204" pitchFamily="34" charset="0"/>
                      </a:endParaRPr>
                    </a:p>
                  </a:txBody>
                  <a:tcPr anchor="ctr">
                    <a:noFill/>
                  </a:tcPr>
                </a:tc>
                <a:tc>
                  <a:txBody>
                    <a:bodyPr/>
                    <a:lstStyle/>
                    <a:p>
                      <a:pPr marL="52388" lvl="4" indent="0" algn="just">
                        <a:buClr>
                          <a:srgbClr val="E10819"/>
                        </a:buClr>
                        <a:buSzPct val="100000"/>
                        <a:buFont typeface="Courier New" panose="02070309020205020404" pitchFamily="49" charset="0"/>
                        <a:buNone/>
                        <a:tabLst>
                          <a:tab pos="688975" algn="l"/>
                        </a:tabLst>
                        <a:defRPr/>
                      </a:pPr>
                      <a:r>
                        <a:rPr lang="en-US" sz="1200" kern="0" baseline="0" dirty="0" smtClean="0">
                          <a:solidFill>
                            <a:prstClr val="black"/>
                          </a:solidFill>
                          <a:latin typeface="Arial" panose="020B0604020202020204" pitchFamily="34" charset="0"/>
                          <a:cs typeface="Arial" panose="020B0604020202020204" pitchFamily="34" charset="0"/>
                        </a:rPr>
                        <a:t>A new appraisal  will be requested including value without extraordinary assumption.</a:t>
                      </a:r>
                      <a:endParaRPr lang="en-US" sz="1200" kern="0" dirty="0" smtClean="0">
                        <a:solidFill>
                          <a:prstClr val="black"/>
                        </a:solidFill>
                        <a:latin typeface="Arial" panose="020B0604020202020204" pitchFamily="34" charset="0"/>
                        <a:cs typeface="Arial" panose="020B0604020202020204" pitchFamily="34" charset="0"/>
                      </a:endParaRPr>
                    </a:p>
                  </a:txBody>
                  <a:tcPr anchor="ctr">
                    <a:noFill/>
                  </a:tcPr>
                </a:tc>
              </a:tr>
              <a:tr h="0">
                <a:tc>
                  <a:txBody>
                    <a:bodyPr/>
                    <a:lstStyle/>
                    <a:p>
                      <a:pPr marL="0" marR="0" lvl="2" indent="0" algn="ctr" defTabSz="457200" rtl="0" eaLnBrk="1" fontAlgn="auto" latinLnBrk="0" hangingPunct="1">
                        <a:lnSpc>
                          <a:spcPct val="100000"/>
                        </a:lnSpc>
                        <a:spcBef>
                          <a:spcPts val="0"/>
                        </a:spcBef>
                        <a:spcAft>
                          <a:spcPts val="0"/>
                        </a:spcAft>
                        <a:buClrTx/>
                        <a:buSzTx/>
                        <a:buFontTx/>
                        <a:buNone/>
                        <a:tabLst/>
                        <a:defRPr/>
                      </a:pPr>
                      <a:r>
                        <a:rPr lang="en-US" sz="800" i="0" dirty="0" smtClean="0">
                          <a:latin typeface="Arial" panose="020B0604020202020204" pitchFamily="34" charset="0"/>
                          <a:cs typeface="Arial" panose="020B0604020202020204" pitchFamily="34" charset="0"/>
                        </a:rPr>
                        <a:t>2</a:t>
                      </a:r>
                      <a:endParaRPr lang="en-US" sz="800" i="0" dirty="0">
                        <a:latin typeface="Arial" panose="020B0604020202020204" pitchFamily="34" charset="0"/>
                        <a:cs typeface="Arial" panose="020B0604020202020204" pitchFamily="34" charset="0"/>
                      </a:endParaRPr>
                    </a:p>
                  </a:txBody>
                  <a:tcPr anchor="ctr">
                    <a:noFill/>
                  </a:tcPr>
                </a:tc>
                <a:tc>
                  <a:txBody>
                    <a:bodyPr/>
                    <a:lstStyle/>
                    <a:p>
                      <a:pPr marL="3175" marR="0" lvl="3" indent="0" algn="l" defTabSz="457200" rtl="0" eaLnBrk="1" fontAlgn="auto" latinLnBrk="0" hangingPunct="1">
                        <a:lnSpc>
                          <a:spcPct val="100000"/>
                        </a:lnSpc>
                        <a:spcBef>
                          <a:spcPts val="0"/>
                        </a:spcBef>
                        <a:spcAft>
                          <a:spcPts val="0"/>
                        </a:spcAft>
                        <a:buClr>
                          <a:srgbClr val="E10819"/>
                        </a:buClr>
                        <a:buSzPct val="100000"/>
                        <a:buFont typeface="Courier New" panose="02070309020205020404" pitchFamily="49" charset="0"/>
                        <a:buNone/>
                        <a:tabLst>
                          <a:tab pos="914400" algn="l"/>
                        </a:tabLst>
                        <a:defRPr/>
                      </a:pPr>
                      <a:r>
                        <a:rPr lang="en-US" sz="1200" i="0" kern="1200" dirty="0" smtClean="0">
                          <a:solidFill>
                            <a:schemeClr val="dk1"/>
                          </a:solidFill>
                          <a:latin typeface="Arial" panose="020B0604020202020204" pitchFamily="34" charset="0"/>
                          <a:ea typeface="+mn-ea"/>
                          <a:cs typeface="Arial" panose="020B0604020202020204" pitchFamily="34" charset="0"/>
                        </a:rPr>
                        <a:t>Luis A. Maria Tejado</a:t>
                      </a:r>
                    </a:p>
                  </a:txBody>
                  <a:tcPr anchor="ctr">
                    <a:solidFill>
                      <a:schemeClr val="bg1">
                        <a:lumMod val="85000"/>
                      </a:schemeClr>
                    </a:solidFill>
                  </a:tcPr>
                </a:tc>
                <a:tc>
                  <a:txBody>
                    <a:bodyPr/>
                    <a:lstStyle/>
                    <a:p>
                      <a:pPr marL="53975" lvl="4" indent="0" algn="just">
                        <a:spcAft>
                          <a:spcPts val="300"/>
                        </a:spcAft>
                        <a:buClr>
                          <a:srgbClr val="E10819"/>
                        </a:buClr>
                        <a:buSzPct val="100000"/>
                        <a:buFont typeface="Courier New" panose="02070309020205020404" pitchFamily="49" charset="0"/>
                        <a:buNone/>
                        <a:tabLst>
                          <a:tab pos="688975" algn="l"/>
                        </a:tabLst>
                        <a:defRPr/>
                      </a:pPr>
                      <a:r>
                        <a:rPr lang="en-US" sz="1200" kern="0" dirty="0" smtClean="0">
                          <a:solidFill>
                            <a:prstClr val="black"/>
                          </a:solidFill>
                          <a:latin typeface="Arial" panose="020B0604020202020204" pitchFamily="34" charset="0"/>
                          <a:cs typeface="Arial" panose="020B0604020202020204" pitchFamily="34" charset="0"/>
                        </a:rPr>
                        <a:t>Continue waiting</a:t>
                      </a:r>
                      <a:r>
                        <a:rPr lang="en-US" sz="1200" kern="0" baseline="0" dirty="0" smtClean="0">
                          <a:solidFill>
                            <a:prstClr val="black"/>
                          </a:solidFill>
                          <a:latin typeface="Arial" panose="020B0604020202020204" pitchFamily="34" charset="0"/>
                          <a:cs typeface="Arial" panose="020B0604020202020204" pitchFamily="34" charset="0"/>
                        </a:rPr>
                        <a:t> for </a:t>
                      </a:r>
                      <a:r>
                        <a:rPr lang="en-US" sz="1200" kern="0" dirty="0" smtClean="0">
                          <a:solidFill>
                            <a:prstClr val="black"/>
                          </a:solidFill>
                          <a:latin typeface="Arial" panose="020B0604020202020204" pitchFamily="34" charset="0"/>
                          <a:cs typeface="Arial" panose="020B0604020202020204" pitchFamily="34" charset="0"/>
                        </a:rPr>
                        <a:t>documentation that has been requested to the client.</a:t>
                      </a:r>
                    </a:p>
                  </a:txBody>
                  <a:tcPr anchor="ctr">
                    <a:solidFill>
                      <a:schemeClr val="bg1">
                        <a:lumMod val="85000"/>
                      </a:schemeClr>
                    </a:solidFill>
                  </a:tcPr>
                </a:tc>
              </a:tr>
              <a:tr h="0">
                <a:tc>
                  <a:txBody>
                    <a:bodyPr/>
                    <a:lstStyle/>
                    <a:p>
                      <a:pPr marL="0" marR="0" lvl="2" indent="0" algn="ctr" defTabSz="457200" rtl="0" eaLnBrk="1" fontAlgn="auto" latinLnBrk="0" hangingPunct="1">
                        <a:lnSpc>
                          <a:spcPct val="100000"/>
                        </a:lnSpc>
                        <a:spcBef>
                          <a:spcPts val="0"/>
                        </a:spcBef>
                        <a:spcAft>
                          <a:spcPts val="0"/>
                        </a:spcAft>
                        <a:buClrTx/>
                        <a:buSzTx/>
                        <a:buFontTx/>
                        <a:buNone/>
                        <a:tabLst/>
                        <a:defRPr/>
                      </a:pPr>
                      <a:r>
                        <a:rPr lang="en-US" sz="800" i="0" kern="1200" dirty="0" smtClean="0">
                          <a:solidFill>
                            <a:schemeClr val="dk1"/>
                          </a:solidFill>
                          <a:latin typeface="Arial" panose="020B0604020202020204" pitchFamily="34" charset="0"/>
                          <a:ea typeface="+mn-ea"/>
                          <a:cs typeface="Arial" panose="020B0604020202020204" pitchFamily="34" charset="0"/>
                        </a:rPr>
                        <a:t>3</a:t>
                      </a:r>
                    </a:p>
                  </a:txBody>
                  <a:tcPr anchor="ctr">
                    <a:noFill/>
                  </a:tcPr>
                </a:tc>
                <a:tc>
                  <a:txBody>
                    <a:bodyPr/>
                    <a:lstStyle/>
                    <a:p>
                      <a:pPr marL="3175" marR="0" lvl="3" indent="0" algn="l" defTabSz="457200" rtl="0" eaLnBrk="1" fontAlgn="auto" latinLnBrk="0" hangingPunct="1">
                        <a:lnSpc>
                          <a:spcPct val="100000"/>
                        </a:lnSpc>
                        <a:spcBef>
                          <a:spcPts val="0"/>
                        </a:spcBef>
                        <a:spcAft>
                          <a:spcPts val="0"/>
                        </a:spcAft>
                        <a:buClr>
                          <a:srgbClr val="E10819"/>
                        </a:buClr>
                        <a:buSzPct val="100000"/>
                        <a:buFont typeface="Courier New" panose="02070309020205020404" pitchFamily="49" charset="0"/>
                        <a:buNone/>
                        <a:tabLst>
                          <a:tab pos="914400" algn="l"/>
                        </a:tabLst>
                        <a:defRPr/>
                      </a:pPr>
                      <a:r>
                        <a:rPr lang="en-US" sz="1200" i="0" kern="1200" dirty="0" smtClean="0">
                          <a:solidFill>
                            <a:schemeClr val="dk1"/>
                          </a:solidFill>
                          <a:latin typeface="Arial" panose="020B0604020202020204" pitchFamily="34" charset="0"/>
                          <a:ea typeface="+mn-ea"/>
                          <a:cs typeface="Arial" panose="020B0604020202020204" pitchFamily="34" charset="0"/>
                        </a:rPr>
                        <a:t>Universal Steel </a:t>
                      </a:r>
                    </a:p>
                  </a:txBody>
                  <a:tcPr anchor="ctr">
                    <a:noFill/>
                  </a:tcPr>
                </a:tc>
                <a:tc>
                  <a:txBody>
                    <a:bodyPr/>
                    <a:lstStyle/>
                    <a:p>
                      <a:pPr marL="53975" marR="0" lvl="4" indent="0" algn="just" defTabSz="457200" rtl="0" eaLnBrk="1" fontAlgn="auto" latinLnBrk="0" hangingPunct="1">
                        <a:lnSpc>
                          <a:spcPct val="100000"/>
                        </a:lnSpc>
                        <a:spcBef>
                          <a:spcPts val="0"/>
                        </a:spcBef>
                        <a:spcAft>
                          <a:spcPts val="300"/>
                        </a:spcAft>
                        <a:buClr>
                          <a:srgbClr val="E10819"/>
                        </a:buClr>
                        <a:buSzPct val="100000"/>
                        <a:buFont typeface="Courier New" panose="02070309020205020404" pitchFamily="49" charset="0"/>
                        <a:buNone/>
                        <a:tabLst>
                          <a:tab pos="688975" algn="l"/>
                        </a:tabLst>
                        <a:defRPr/>
                      </a:pPr>
                      <a:r>
                        <a:rPr lang="en-US" sz="1200" kern="0" dirty="0" smtClean="0">
                          <a:solidFill>
                            <a:prstClr val="black"/>
                          </a:solidFill>
                          <a:latin typeface="Arial" panose="020B0604020202020204" pitchFamily="34" charset="0"/>
                          <a:cs typeface="Arial" panose="020B0604020202020204" pitchFamily="34" charset="0"/>
                        </a:rPr>
                        <a:t>Documentation has been requested to the client.</a:t>
                      </a:r>
                    </a:p>
                  </a:txBody>
                  <a:tcPr anchor="ctr">
                    <a:noFill/>
                  </a:tcPr>
                </a:tc>
              </a:tr>
              <a:tr h="0">
                <a:tc>
                  <a:txBody>
                    <a:bodyPr/>
                    <a:lstStyle/>
                    <a:p>
                      <a:pPr marL="0" marR="0" lvl="2" indent="0" algn="ctr" defTabSz="457200" rtl="0" eaLnBrk="1" fontAlgn="auto" latinLnBrk="0" hangingPunct="1">
                        <a:lnSpc>
                          <a:spcPct val="100000"/>
                        </a:lnSpc>
                        <a:spcBef>
                          <a:spcPts val="0"/>
                        </a:spcBef>
                        <a:spcAft>
                          <a:spcPts val="0"/>
                        </a:spcAft>
                        <a:buClrTx/>
                        <a:buSzTx/>
                        <a:buFontTx/>
                        <a:buNone/>
                        <a:tabLst/>
                        <a:defRPr/>
                      </a:pPr>
                      <a:r>
                        <a:rPr lang="en-US" sz="800" i="0" dirty="0" smtClean="0">
                          <a:latin typeface="Arial" panose="020B0604020202020204" pitchFamily="34" charset="0"/>
                          <a:cs typeface="Arial" panose="020B0604020202020204" pitchFamily="34" charset="0"/>
                        </a:rPr>
                        <a:t>4</a:t>
                      </a:r>
                      <a:endParaRPr lang="en-US" sz="800" i="0" dirty="0">
                        <a:latin typeface="Arial" panose="020B0604020202020204" pitchFamily="34" charset="0"/>
                        <a:cs typeface="Arial" panose="020B0604020202020204" pitchFamily="34" charset="0"/>
                      </a:endParaRPr>
                    </a:p>
                  </a:txBody>
                  <a:tcPr anchor="ctr">
                    <a:noFill/>
                  </a:tcPr>
                </a:tc>
                <a:tc>
                  <a:txBody>
                    <a:bodyPr/>
                    <a:lstStyle/>
                    <a:p>
                      <a:pPr marL="3175" marR="0" lvl="3" indent="0" algn="l" defTabSz="457200" rtl="0" eaLnBrk="1" fontAlgn="auto" latinLnBrk="0" hangingPunct="1">
                        <a:lnSpc>
                          <a:spcPct val="100000"/>
                        </a:lnSpc>
                        <a:spcBef>
                          <a:spcPts val="0"/>
                        </a:spcBef>
                        <a:spcAft>
                          <a:spcPts val="0"/>
                        </a:spcAft>
                        <a:buClr>
                          <a:srgbClr val="E10819"/>
                        </a:buClr>
                        <a:buSzPct val="100000"/>
                        <a:buFont typeface="Courier New" panose="02070309020205020404" pitchFamily="49" charset="0"/>
                        <a:buNone/>
                        <a:tabLst>
                          <a:tab pos="914400" algn="l"/>
                        </a:tabLst>
                        <a:defRPr/>
                      </a:pPr>
                      <a:r>
                        <a:rPr lang="en-US" sz="1200" i="0" kern="1200" dirty="0" smtClean="0">
                          <a:solidFill>
                            <a:schemeClr val="dk1"/>
                          </a:solidFill>
                          <a:latin typeface="Arial" panose="020B0604020202020204" pitchFamily="34" charset="0"/>
                          <a:ea typeface="+mn-ea"/>
                          <a:cs typeface="Arial" panose="020B0604020202020204" pitchFamily="34" charset="0"/>
                        </a:rPr>
                        <a:t>Coberturas Médicas Ins</a:t>
                      </a:r>
                    </a:p>
                    <a:p>
                      <a:pPr marL="3175" marR="0" lvl="3" indent="0" algn="l" defTabSz="457200" rtl="0" eaLnBrk="1" fontAlgn="auto" latinLnBrk="0" hangingPunct="1">
                        <a:lnSpc>
                          <a:spcPct val="100000"/>
                        </a:lnSpc>
                        <a:spcBef>
                          <a:spcPts val="0"/>
                        </a:spcBef>
                        <a:spcAft>
                          <a:spcPts val="0"/>
                        </a:spcAft>
                        <a:buClr>
                          <a:srgbClr val="E10819"/>
                        </a:buClr>
                        <a:buSzPct val="100000"/>
                        <a:buFont typeface="Courier New" panose="02070309020205020404" pitchFamily="49" charset="0"/>
                        <a:buNone/>
                        <a:tabLst>
                          <a:tab pos="914400" algn="l"/>
                        </a:tabLst>
                        <a:defRPr/>
                      </a:pPr>
                      <a:endParaRPr lang="en-US" sz="1200" i="0" kern="1200" dirty="0" smtClean="0">
                        <a:solidFill>
                          <a:schemeClr val="dk1"/>
                        </a:solidFill>
                        <a:latin typeface="Arial" panose="020B0604020202020204" pitchFamily="34" charset="0"/>
                        <a:ea typeface="+mn-ea"/>
                        <a:cs typeface="Arial" panose="020B0604020202020204" pitchFamily="34" charset="0"/>
                      </a:endParaRPr>
                    </a:p>
                  </a:txBody>
                  <a:tcPr anchor="ctr">
                    <a:solidFill>
                      <a:schemeClr val="bg1">
                        <a:lumMod val="85000"/>
                      </a:schemeClr>
                    </a:solidFill>
                  </a:tcPr>
                </a:tc>
                <a:tc>
                  <a:txBody>
                    <a:bodyPr/>
                    <a:lstStyle/>
                    <a:p>
                      <a:pPr marL="53975" lvl="4" indent="0" algn="just">
                        <a:spcAft>
                          <a:spcPts val="300"/>
                        </a:spcAft>
                        <a:buClr>
                          <a:srgbClr val="E10819"/>
                        </a:buClr>
                        <a:buSzPct val="100000"/>
                        <a:buFont typeface="Courier New" panose="02070309020205020404" pitchFamily="49" charset="0"/>
                        <a:buNone/>
                        <a:tabLst>
                          <a:tab pos="688975" algn="l"/>
                        </a:tabLst>
                        <a:defRPr/>
                      </a:pPr>
                      <a:r>
                        <a:rPr lang="en-US" sz="1200" kern="0" dirty="0" smtClean="0">
                          <a:solidFill>
                            <a:prstClr val="black"/>
                          </a:solidFill>
                          <a:latin typeface="Arial" panose="020B0604020202020204" pitchFamily="34" charset="0"/>
                          <a:cs typeface="Arial" panose="020B0604020202020204" pitchFamily="34" charset="0"/>
                        </a:rPr>
                        <a:t>Credit Officer prepared the memo for the Committee and Commercial Manager is working with the borrower in order to obtain the evidence of the license.</a:t>
                      </a:r>
                    </a:p>
                  </a:txBody>
                  <a:tcPr anchor="ctr">
                    <a:solidFill>
                      <a:schemeClr val="bg1">
                        <a:lumMod val="85000"/>
                      </a:schemeClr>
                    </a:solidFill>
                  </a:tcPr>
                </a:tc>
              </a:tr>
            </a:tbl>
          </a:graphicData>
        </a:graphic>
      </p:graphicFrame>
      <p:grpSp>
        <p:nvGrpSpPr>
          <p:cNvPr id="10" name="Group 9"/>
          <p:cNvGrpSpPr/>
          <p:nvPr/>
        </p:nvGrpSpPr>
        <p:grpSpPr>
          <a:xfrm>
            <a:off x="254000" y="248488"/>
            <a:ext cx="8890000" cy="461665"/>
            <a:chOff x="254000" y="248488"/>
            <a:chExt cx="8890000" cy="461665"/>
          </a:xfrm>
        </p:grpSpPr>
        <p:sp>
          <p:nvSpPr>
            <p:cNvPr id="11" name="TextBox 10"/>
            <p:cNvSpPr txBox="1"/>
            <p:nvPr/>
          </p:nvSpPr>
          <p:spPr>
            <a:xfrm>
              <a:off x="254000" y="248488"/>
              <a:ext cx="8890000" cy="461665"/>
            </a:xfrm>
            <a:prstGeom prst="rect">
              <a:avLst/>
            </a:prstGeom>
            <a:noFill/>
          </p:spPr>
          <p:txBody>
            <a:bodyPr wrap="square" rtlCol="0">
              <a:spAutoFit/>
            </a:bodyPr>
            <a:lstStyle/>
            <a:p>
              <a:r>
                <a:rPr lang="en-US" b="1" dirty="0" smtClean="0"/>
                <a:t>4. RSC Trigger / Limit Breach Description &amp; Action Plan</a:t>
              </a:r>
              <a:endParaRPr lang="en-US" b="1" dirty="0"/>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787" y="646792"/>
              <a:ext cx="8461375"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171775181"/>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Object 22" hidden="1"/>
          <p:cNvGraphicFramePr>
            <a:graphicFrameLocks/>
          </p:cNvGraphicFramePr>
          <p:nvPr>
            <p:custDataLst>
              <p:tags r:id="rId2"/>
            </p:custDataLst>
            <p:extLst>
              <p:ext uri="{D42A27DB-BD31-4B8C-83A1-F6EECF244321}">
                <p14:modId xmlns:p14="http://schemas.microsoft.com/office/powerpoint/2010/main" val="2261995095"/>
              </p:ext>
            </p:extLst>
          </p:nvPr>
        </p:nvGraphicFramePr>
        <p:xfrm>
          <a:off x="1412" y="1590"/>
          <a:ext cx="1412" cy="1587"/>
        </p:xfrm>
        <a:graphic>
          <a:graphicData uri="http://schemas.openxmlformats.org/presentationml/2006/ole">
            <mc:AlternateContent xmlns:mc="http://schemas.openxmlformats.org/markup-compatibility/2006">
              <mc:Choice xmlns:v="urn:schemas-microsoft-com:vml" Requires="v">
                <p:oleObj spid="_x0000_s9438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412" y="1590"/>
                        <a:ext cx="1412" cy="1587"/>
                      </a:xfrm>
                      <a:prstGeom prst="rect">
                        <a:avLst/>
                      </a:prstGeom>
                    </p:spPr>
                  </p:pic>
                </p:oleObj>
              </mc:Fallback>
            </mc:AlternateContent>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614406531"/>
              </p:ext>
            </p:extLst>
          </p:nvPr>
        </p:nvGraphicFramePr>
        <p:xfrm>
          <a:off x="255587" y="1025477"/>
          <a:ext cx="8507413" cy="5352170"/>
        </p:xfrm>
        <a:graphic>
          <a:graphicData uri="http://schemas.openxmlformats.org/drawingml/2006/table">
            <a:tbl>
              <a:tblPr firstRow="1" bandRow="1">
                <a:tableStyleId>{5C22544A-7EE6-4342-B048-85BDC9FD1C3A}</a:tableStyleId>
              </a:tblPr>
              <a:tblGrid>
                <a:gridCol w="2411413"/>
                <a:gridCol w="609600"/>
                <a:gridCol w="381000"/>
                <a:gridCol w="457200"/>
                <a:gridCol w="228600"/>
                <a:gridCol w="4419600"/>
              </a:tblGrid>
              <a:tr h="279649">
                <a:tc gridSpan="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100" b="1" dirty="0" smtClean="0">
                          <a:solidFill>
                            <a:srgbClr val="FF0000"/>
                          </a:solidFill>
                        </a:rPr>
                        <a:t>Key Deliverables</a:t>
                      </a:r>
                      <a:endParaRPr lang="en-US" sz="1100" b="1" dirty="0" smtClean="0">
                        <a:solidFill>
                          <a:srgbClr val="FF0000"/>
                        </a:solidFill>
                      </a:endParaRPr>
                    </a:p>
                  </a:txBody>
                  <a:tcPr marL="81280" marR="8128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endParaRPr lang="en-US" dirty="0"/>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r>
                        <a:rPr lang="en-GB" sz="1100" b="1" kern="1200" dirty="0" smtClean="0">
                          <a:solidFill>
                            <a:srgbClr val="FF0000"/>
                          </a:solidFill>
                          <a:latin typeface="+mn-lt"/>
                          <a:ea typeface="+mn-ea"/>
                          <a:cs typeface="+mn-cs"/>
                        </a:rPr>
                        <a:t>Current Risk Update</a:t>
                      </a:r>
                      <a:endParaRPr lang="en-US" sz="1100" b="1" kern="1200" dirty="0" smtClean="0">
                        <a:solidFill>
                          <a:schemeClr val="accent1"/>
                        </a:solidFill>
                        <a:latin typeface="+mn-lt"/>
                        <a:ea typeface="+mn-ea"/>
                        <a:cs typeface="+mn-cs"/>
                      </a:endParaRPr>
                    </a:p>
                  </a:txBody>
                  <a:tcPr marL="81280" marR="8128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r h="233041">
                <a:tc>
                  <a:txBody>
                    <a:bodyPr/>
                    <a:lstStyle/>
                    <a:p>
                      <a:r>
                        <a:rPr lang="en-US" sz="900" b="1" u="none" dirty="0" smtClean="0">
                          <a:solidFill>
                            <a:schemeClr val="tx1"/>
                          </a:solidFill>
                        </a:rPr>
                        <a:t>Deliverable</a:t>
                      </a:r>
                      <a:endParaRPr lang="en-US" sz="900" u="none" dirty="0"/>
                    </a:p>
                  </a:txBody>
                  <a:tcPr marL="81280" marR="8128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1" u="none" dirty="0" smtClean="0">
                          <a:solidFill>
                            <a:schemeClr val="tx1"/>
                          </a:solidFill>
                        </a:rPr>
                        <a:t>Due Date</a:t>
                      </a:r>
                      <a:endParaRPr lang="en-US" sz="900" b="1" u="none" dirty="0">
                        <a:solidFill>
                          <a:schemeClr val="tx1"/>
                        </a:solidFill>
                      </a:endParaRPr>
                    </a:p>
                  </a:txBody>
                  <a:tcPr marL="40640" marR="4064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1" dirty="0" smtClean="0"/>
                        <a:t>Prior</a:t>
                      </a:r>
                      <a:endParaRPr lang="en-US" sz="900" b="1" dirty="0"/>
                    </a:p>
                  </a:txBody>
                  <a:tcPr marL="40640" marR="4064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1" dirty="0" smtClean="0"/>
                        <a:t>Curr.</a:t>
                      </a:r>
                      <a:endParaRPr lang="en-US" sz="900" b="1" dirty="0"/>
                    </a:p>
                  </a:txBody>
                  <a:tcPr marL="40640" marR="4064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rowSpan="5">
                  <a:txBody>
                    <a:bodyPr/>
                    <a:lstStyle/>
                    <a:p>
                      <a:endParaRPr lang="en-US" dirty="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6">
                  <a:txBody>
                    <a:bodyPr/>
                    <a:lstStyle/>
                    <a:p>
                      <a:pPr marL="228600" marR="0" lvl="1" indent="-171450" algn="just" defTabSz="457200" rtl="0" eaLnBrk="0" fontAlgn="base" latinLnBrk="0" hangingPunct="0">
                        <a:lnSpc>
                          <a:spcPct val="100000"/>
                        </a:lnSpc>
                        <a:spcBef>
                          <a:spcPct val="0"/>
                        </a:spcBef>
                        <a:spcAft>
                          <a:spcPts val="300"/>
                        </a:spcAft>
                        <a:buClr>
                          <a:srgbClr val="E10819"/>
                        </a:buClr>
                        <a:buSzPct val="70000"/>
                        <a:buFont typeface="Wingdings" panose="05000000000000000000" pitchFamily="2" charset="2"/>
                        <a:buChar char="q"/>
                        <a:tabLst>
                          <a:tab pos="914400" algn="l"/>
                        </a:tabLst>
                        <a:defRPr/>
                      </a:pPr>
                      <a:r>
                        <a:rPr lang="en-US" sz="900" b="0" i="0" kern="1200" baseline="0" dirty="0" smtClean="0">
                          <a:solidFill>
                            <a:schemeClr val="tx1"/>
                          </a:solidFill>
                          <a:latin typeface="+mn-lt"/>
                          <a:ea typeface="+mn-ea"/>
                          <a:cs typeface="Arial" panose="020B0604020202020204" pitchFamily="34" charset="0"/>
                        </a:rPr>
                        <a:t>As of July 1st PR Government defaulted on $1.1BN in debt service payment, out of $2BN that was due on July 1st (principally in  debt guaranteed by the Commonwealth).</a:t>
                      </a:r>
                    </a:p>
                    <a:p>
                      <a:pPr marL="228600" marR="0" lvl="1" indent="-171450" algn="just" defTabSz="457200" rtl="0" eaLnBrk="0" fontAlgn="base" latinLnBrk="0" hangingPunct="0">
                        <a:lnSpc>
                          <a:spcPct val="100000"/>
                        </a:lnSpc>
                        <a:spcBef>
                          <a:spcPct val="0"/>
                        </a:spcBef>
                        <a:spcAft>
                          <a:spcPts val="300"/>
                        </a:spcAft>
                        <a:buClr>
                          <a:srgbClr val="E10819"/>
                        </a:buClr>
                        <a:buSzPct val="70000"/>
                        <a:buFont typeface="Wingdings" panose="05000000000000000000" pitchFamily="2" charset="2"/>
                        <a:buChar char="q"/>
                        <a:tabLst>
                          <a:tab pos="914400" algn="l"/>
                        </a:tabLst>
                        <a:defRPr/>
                      </a:pPr>
                      <a:r>
                        <a:rPr lang="es-PR" sz="900" b="0" kern="1200" dirty="0" smtClean="0">
                          <a:solidFill>
                            <a:srgbClr val="000000"/>
                          </a:solidFill>
                          <a:latin typeface="+mn-lt"/>
                          <a:ea typeface="+mn-ea"/>
                          <a:cs typeface="Arial" panose="020B0604020202020204" pitchFamily="34" charset="0"/>
                        </a:rPr>
                        <a:t>The PROMESA Act (already </a:t>
                      </a:r>
                      <a:r>
                        <a:rPr lang="en-US" sz="900" b="0" kern="1200" noProof="0" dirty="0" smtClean="0">
                          <a:solidFill>
                            <a:srgbClr val="000000"/>
                          </a:solidFill>
                          <a:latin typeface="+mn-lt"/>
                          <a:ea typeface="+mn-ea"/>
                          <a:cs typeface="Arial" panose="020B0604020202020204" pitchFamily="34" charset="0"/>
                        </a:rPr>
                        <a:t>signed into law</a:t>
                      </a:r>
                      <a:r>
                        <a:rPr lang="en-US" sz="900" b="0" kern="1200" baseline="0" noProof="0" dirty="0" smtClean="0">
                          <a:solidFill>
                            <a:srgbClr val="000000"/>
                          </a:solidFill>
                          <a:latin typeface="+mn-lt"/>
                          <a:ea typeface="+mn-ea"/>
                          <a:cs typeface="Arial" panose="020B0604020202020204" pitchFamily="34" charset="0"/>
                        </a:rPr>
                        <a:t> </a:t>
                      </a:r>
                      <a:r>
                        <a:rPr lang="en-US" sz="900" b="0" kern="1200" noProof="0" dirty="0" smtClean="0">
                          <a:solidFill>
                            <a:srgbClr val="000000"/>
                          </a:solidFill>
                          <a:latin typeface="+mn-lt"/>
                          <a:ea typeface="+mn-ea"/>
                          <a:cs typeface="Arial" panose="020B0604020202020204" pitchFamily="34" charset="0"/>
                        </a:rPr>
                        <a:t>by President </a:t>
                      </a:r>
                      <a:r>
                        <a:rPr lang="es-PR" sz="900" b="0" kern="1200" dirty="0" smtClean="0">
                          <a:solidFill>
                            <a:srgbClr val="000000"/>
                          </a:solidFill>
                          <a:latin typeface="+mn-lt"/>
                          <a:ea typeface="+mn-ea"/>
                          <a:cs typeface="Arial" panose="020B0604020202020204" pitchFamily="34" charset="0"/>
                        </a:rPr>
                        <a:t>Barack</a:t>
                      </a:r>
                      <a:r>
                        <a:rPr lang="es-PR" sz="900" b="0" kern="1200" baseline="0" dirty="0" smtClean="0">
                          <a:solidFill>
                            <a:srgbClr val="000000"/>
                          </a:solidFill>
                          <a:latin typeface="+mn-lt"/>
                          <a:ea typeface="+mn-ea"/>
                          <a:cs typeface="Arial" panose="020B0604020202020204" pitchFamily="34" charset="0"/>
                        </a:rPr>
                        <a:t> Obama) </a:t>
                      </a:r>
                      <a:r>
                        <a:rPr lang="en-US" sz="900" b="0" kern="1200" noProof="0" dirty="0" smtClean="0">
                          <a:solidFill>
                            <a:srgbClr val="000000"/>
                          </a:solidFill>
                          <a:latin typeface="+mn-lt"/>
                          <a:ea typeface="+mn-ea"/>
                          <a:cs typeface="Arial" panose="020B0604020202020204" pitchFamily="34" charset="0"/>
                        </a:rPr>
                        <a:t>could bring an economic improvement in the medium </a:t>
                      </a:r>
                      <a:r>
                        <a:rPr lang="es-PR" sz="900" b="0" kern="1200" dirty="0" smtClean="0">
                          <a:solidFill>
                            <a:srgbClr val="000000"/>
                          </a:solidFill>
                          <a:latin typeface="+mn-lt"/>
                          <a:ea typeface="+mn-ea"/>
                          <a:cs typeface="Arial" panose="020B0604020202020204" pitchFamily="34" charset="0"/>
                        </a:rPr>
                        <a:t>term </a:t>
                      </a:r>
                      <a:r>
                        <a:rPr lang="en-US" sz="900" b="0" kern="1200" noProof="0" dirty="0" smtClean="0">
                          <a:solidFill>
                            <a:srgbClr val="000000"/>
                          </a:solidFill>
                          <a:latin typeface="+mn-lt"/>
                          <a:ea typeface="+mn-ea"/>
                          <a:cs typeface="Arial" panose="020B0604020202020204" pitchFamily="34" charset="0"/>
                        </a:rPr>
                        <a:t>but increasing uncertainty </a:t>
                      </a:r>
                      <a:r>
                        <a:rPr lang="es-PR" sz="900" b="0" kern="1200" dirty="0" smtClean="0">
                          <a:solidFill>
                            <a:srgbClr val="000000"/>
                          </a:solidFill>
                          <a:latin typeface="+mn-lt"/>
                          <a:ea typeface="+mn-ea"/>
                          <a:cs typeface="Arial" panose="020B0604020202020204" pitchFamily="34" charset="0"/>
                        </a:rPr>
                        <a:t>in the short term. </a:t>
                      </a:r>
                      <a:r>
                        <a:rPr lang="en-US" sz="900" b="0" i="0" kern="1200" baseline="0" dirty="0" smtClean="0">
                          <a:solidFill>
                            <a:schemeClr val="tx1"/>
                          </a:solidFill>
                          <a:latin typeface="+mn-lt"/>
                          <a:ea typeface="+mn-ea"/>
                          <a:cs typeface="Arial" panose="020B0604020202020204" pitchFamily="34" charset="0"/>
                        </a:rPr>
                        <a:t>A debt moratorium becomes effective until February 2017. </a:t>
                      </a:r>
                      <a:endParaRPr lang="en-US" sz="900" b="0" kern="1200" dirty="0" smtClean="0">
                        <a:solidFill>
                          <a:srgbClr val="000000"/>
                        </a:solidFill>
                        <a:latin typeface="+mn-lt"/>
                        <a:ea typeface="+mn-ea"/>
                        <a:cs typeface="Arial" panose="020B0604020202020204" pitchFamily="34" charset="0"/>
                      </a:endParaRPr>
                    </a:p>
                    <a:p>
                      <a:pPr marL="228600" lvl="1" indent="-171450" algn="just" eaLnBrk="0" fontAlgn="base" hangingPunct="0">
                        <a:spcBef>
                          <a:spcPct val="0"/>
                        </a:spcBef>
                        <a:spcAft>
                          <a:spcPts val="300"/>
                        </a:spcAft>
                        <a:buClr>
                          <a:srgbClr val="E10819"/>
                        </a:buClr>
                        <a:buSzPct val="70000"/>
                        <a:buFont typeface="Wingdings" panose="05000000000000000000" pitchFamily="2" charset="2"/>
                        <a:buChar char="q"/>
                        <a:tabLst>
                          <a:tab pos="914400" algn="l"/>
                        </a:tabLst>
                        <a:defRPr/>
                      </a:pPr>
                      <a:r>
                        <a:rPr lang="en-US" sz="900" b="0" kern="1200" dirty="0" smtClean="0">
                          <a:solidFill>
                            <a:srgbClr val="000000"/>
                          </a:solidFill>
                          <a:latin typeface="+mj-lt"/>
                          <a:ea typeface="+mn-ea"/>
                          <a:cs typeface="Arial" panose="020B0604020202020204" pitchFamily="34" charset="0"/>
                        </a:rPr>
                        <a:t>Government Events/Actions that could result in a payment capacity reduction or changing in the current debt collection priority legal framework remains over the BoD limit. The events are:</a:t>
                      </a:r>
                      <a:r>
                        <a:rPr lang="en-US" sz="900" b="0" kern="1200" baseline="0" dirty="0" smtClean="0">
                          <a:solidFill>
                            <a:srgbClr val="000000"/>
                          </a:solidFill>
                          <a:latin typeface="+mj-lt"/>
                          <a:ea typeface="+mn-ea"/>
                          <a:cs typeface="Arial" panose="020B0604020202020204" pitchFamily="34" charset="0"/>
                        </a:rPr>
                        <a:t> </a:t>
                      </a:r>
                      <a:r>
                        <a:rPr lang="es-ES" sz="900" b="0" kern="1200" dirty="0" smtClean="0">
                          <a:solidFill>
                            <a:srgbClr val="000000"/>
                          </a:solidFill>
                          <a:latin typeface="+mj-lt"/>
                          <a:ea typeface="+mn-ea"/>
                          <a:cs typeface="Arial" panose="020B0604020202020204" pitchFamily="34" charset="0"/>
                        </a:rPr>
                        <a:t>Clawback, Approval of PR Debt Moratorium Law,</a:t>
                      </a:r>
                      <a:r>
                        <a:rPr lang="es-ES" sz="900" b="0" kern="1200" baseline="0" dirty="0" smtClean="0">
                          <a:solidFill>
                            <a:srgbClr val="000000"/>
                          </a:solidFill>
                          <a:latin typeface="+mj-lt"/>
                          <a:ea typeface="+mn-ea"/>
                          <a:cs typeface="Arial" panose="020B0604020202020204" pitchFamily="34" charset="0"/>
                        </a:rPr>
                        <a:t> </a:t>
                      </a:r>
                      <a:r>
                        <a:rPr lang="en-US" sz="900" b="0" kern="1200" baseline="0" noProof="0" dirty="0" smtClean="0">
                          <a:solidFill>
                            <a:srgbClr val="000000"/>
                          </a:solidFill>
                          <a:latin typeface="+mn-lt"/>
                          <a:ea typeface="+mn-ea"/>
                          <a:cs typeface="Arial" panose="020B0604020202020204" pitchFamily="34" charset="0"/>
                        </a:rPr>
                        <a:t>Declaration of Debt Moratorium for GDB, </a:t>
                      </a:r>
                      <a:r>
                        <a:rPr lang="es-ES" sz="900" b="0" kern="1200" baseline="0" dirty="0" smtClean="0">
                          <a:solidFill>
                            <a:srgbClr val="000000"/>
                          </a:solidFill>
                          <a:latin typeface="+mj-lt"/>
                          <a:ea typeface="+mn-ea"/>
                          <a:cs typeface="Arial" panose="020B0604020202020204" pitchFamily="34" charset="0"/>
                        </a:rPr>
                        <a:t>Declaration of</a:t>
                      </a:r>
                      <a:r>
                        <a:rPr lang="es-ES" sz="900" b="0" kern="1200" dirty="0" smtClean="0">
                          <a:solidFill>
                            <a:srgbClr val="000000"/>
                          </a:solidFill>
                          <a:latin typeface="+mj-lt"/>
                          <a:ea typeface="+mn-ea"/>
                          <a:cs typeface="Arial" panose="020B0604020202020204" pitchFamily="34" charset="0"/>
                        </a:rPr>
                        <a:t> an emergency period for GDB (</a:t>
                      </a:r>
                      <a:r>
                        <a:rPr lang="es-PR" sz="900" b="0" kern="1200" dirty="0" smtClean="0">
                          <a:solidFill>
                            <a:srgbClr val="000000"/>
                          </a:solidFill>
                          <a:latin typeface="+mj-lt"/>
                          <a:ea typeface="+mn-ea"/>
                          <a:cs typeface="Arial" panose="020B0604020202020204" pitchFamily="34" charset="0"/>
                        </a:rPr>
                        <a:t>Government Development Bank</a:t>
                      </a:r>
                      <a:r>
                        <a:rPr lang="es-ES" sz="900" b="0" kern="1200" dirty="0" smtClean="0">
                          <a:solidFill>
                            <a:srgbClr val="000000"/>
                          </a:solidFill>
                          <a:latin typeface="+mj-lt"/>
                          <a:ea typeface="+mn-ea"/>
                          <a:cs typeface="Arial" panose="020B0604020202020204" pitchFamily="34" charset="0"/>
                        </a:rPr>
                        <a:t>),</a:t>
                      </a:r>
                      <a:r>
                        <a:rPr lang="es-ES" sz="900" b="0" kern="1200" baseline="0" dirty="0" smtClean="0">
                          <a:solidFill>
                            <a:srgbClr val="000000"/>
                          </a:solidFill>
                          <a:latin typeface="+mj-lt"/>
                          <a:ea typeface="+mn-ea"/>
                          <a:cs typeface="Arial" panose="020B0604020202020204" pitchFamily="34" charset="0"/>
                        </a:rPr>
                        <a:t> </a:t>
                      </a:r>
                      <a:r>
                        <a:rPr lang="en-US" sz="900" b="0" kern="1200" noProof="0" dirty="0" smtClean="0">
                          <a:solidFill>
                            <a:srgbClr val="000000"/>
                          </a:solidFill>
                          <a:latin typeface="+mn-lt"/>
                          <a:ea typeface="+mn-ea"/>
                          <a:cs typeface="Arial" panose="020B0604020202020204" pitchFamily="34" charset="0"/>
                        </a:rPr>
                        <a:t>PRIFA ,</a:t>
                      </a:r>
                      <a:r>
                        <a:rPr lang="en-US" sz="900" b="0" kern="1200" baseline="0" noProof="0" dirty="0" smtClean="0">
                          <a:solidFill>
                            <a:srgbClr val="000000"/>
                          </a:solidFill>
                          <a:latin typeface="+mn-lt"/>
                          <a:ea typeface="+mn-ea"/>
                          <a:cs typeface="Arial" panose="020B0604020202020204" pitchFamily="34" charset="0"/>
                        </a:rPr>
                        <a:t> Highway and Transportation Authority (</a:t>
                      </a:r>
                      <a:r>
                        <a:rPr lang="en-US" sz="900" b="0" kern="1200" noProof="0" dirty="0" smtClean="0">
                          <a:solidFill>
                            <a:srgbClr val="000000"/>
                          </a:solidFill>
                          <a:latin typeface="+mn-lt"/>
                          <a:ea typeface="+mn-ea"/>
                          <a:cs typeface="Arial" panose="020B0604020202020204" pitchFamily="34" charset="0"/>
                        </a:rPr>
                        <a:t>ACT</a:t>
                      </a:r>
                      <a:r>
                        <a:rPr lang="en-US" sz="900" b="0" kern="1200" noProof="0" dirty="0" smtClean="0">
                          <a:solidFill>
                            <a:srgbClr val="000000"/>
                          </a:solidFill>
                          <a:latin typeface="+mj-lt"/>
                          <a:ea typeface="+mn-ea"/>
                          <a:cs typeface="Arial" panose="020B0604020202020204" pitchFamily="34" charset="0"/>
                        </a:rPr>
                        <a:t>), and  Fiscal</a:t>
                      </a:r>
                      <a:r>
                        <a:rPr lang="en-US" sz="900" b="0" kern="1200" baseline="0" noProof="0" dirty="0" smtClean="0">
                          <a:solidFill>
                            <a:srgbClr val="000000"/>
                          </a:solidFill>
                          <a:latin typeface="+mj-lt"/>
                          <a:ea typeface="+mn-ea"/>
                          <a:cs typeface="Arial" panose="020B0604020202020204" pitchFamily="34" charset="0"/>
                        </a:rPr>
                        <a:t> Emergency State and Debt Moratorium.</a:t>
                      </a:r>
                      <a:endParaRPr lang="en-US" sz="900" b="0" kern="1200" noProof="0" dirty="0" smtClean="0">
                        <a:solidFill>
                          <a:srgbClr val="000000"/>
                        </a:solidFill>
                        <a:latin typeface="+mj-lt"/>
                        <a:ea typeface="+mn-ea"/>
                        <a:cs typeface="Arial" panose="020B0604020202020204" pitchFamily="34" charset="0"/>
                      </a:endParaRPr>
                    </a:p>
                    <a:p>
                      <a:pPr marL="227012" marR="0" lvl="0" indent="-171450" algn="just" defTabSz="914400" rtl="0" eaLnBrk="1" fontAlgn="base" latinLnBrk="0" hangingPunct="1">
                        <a:lnSpc>
                          <a:spcPct val="100000"/>
                        </a:lnSpc>
                        <a:spcBef>
                          <a:spcPts val="0"/>
                        </a:spcBef>
                        <a:spcAft>
                          <a:spcPts val="600"/>
                        </a:spcAft>
                        <a:buClr>
                          <a:srgbClr val="FF0000"/>
                        </a:buClr>
                        <a:buSzPct val="70000"/>
                        <a:buFont typeface="Wingdings" panose="05000000000000000000" pitchFamily="2" charset="2"/>
                        <a:buChar char="q"/>
                        <a:tabLst/>
                        <a:defRPr/>
                      </a:pPr>
                      <a:r>
                        <a:rPr lang="en-US" sz="900" b="0" kern="1200" dirty="0" smtClean="0">
                          <a:solidFill>
                            <a:srgbClr val="000000"/>
                          </a:solidFill>
                          <a:latin typeface="+mj-lt"/>
                          <a:ea typeface="+mn-ea"/>
                          <a:cs typeface="Arial" panose="020B0604020202020204" pitchFamily="34" charset="0"/>
                        </a:rPr>
                        <a:t>As of June</a:t>
                      </a:r>
                      <a:r>
                        <a:rPr lang="en-US" sz="900" b="0" kern="1200" baseline="0" dirty="0" smtClean="0">
                          <a:solidFill>
                            <a:srgbClr val="000000"/>
                          </a:solidFill>
                          <a:latin typeface="+mj-lt"/>
                          <a:ea typeface="+mn-ea"/>
                          <a:cs typeface="Arial" panose="020B0604020202020204" pitchFamily="34" charset="0"/>
                        </a:rPr>
                        <a:t> 2016, there were (3) </a:t>
                      </a:r>
                      <a:r>
                        <a:rPr lang="en-US" sz="900" b="0" kern="1200" dirty="0" smtClean="0">
                          <a:solidFill>
                            <a:srgbClr val="000000"/>
                          </a:solidFill>
                          <a:latin typeface="+mj-lt"/>
                          <a:ea typeface="+mn-ea"/>
                          <a:cs typeface="Arial" panose="020B0604020202020204" pitchFamily="34" charset="0"/>
                        </a:rPr>
                        <a:t>PR institutions in default:  As of July 1st Puerto Rico defaults increased up to </a:t>
                      </a:r>
                      <a:r>
                        <a:rPr lang="en-US" sz="900" b="1" kern="1200" dirty="0" smtClean="0">
                          <a:solidFill>
                            <a:srgbClr val="000000"/>
                          </a:solidFill>
                          <a:latin typeface="+mj-lt"/>
                          <a:ea typeface="+mn-ea"/>
                          <a:cs typeface="Arial" panose="020B0604020202020204" pitchFamily="34" charset="0"/>
                        </a:rPr>
                        <a:t>9</a:t>
                      </a:r>
                      <a:r>
                        <a:rPr lang="en-US" sz="900" b="0" kern="1200" baseline="0" dirty="0" smtClean="0">
                          <a:solidFill>
                            <a:srgbClr val="000000"/>
                          </a:solidFill>
                          <a:latin typeface="+mj-lt"/>
                          <a:ea typeface="+mn-ea"/>
                          <a:cs typeface="Arial" panose="020B0604020202020204" pitchFamily="34" charset="0"/>
                        </a:rPr>
                        <a:t>, being the most relevant:  GO’s /GDB</a:t>
                      </a:r>
                      <a:r>
                        <a:rPr lang="en-US" sz="900" b="0" kern="1200" dirty="0" smtClean="0">
                          <a:solidFill>
                            <a:srgbClr val="000000"/>
                          </a:solidFill>
                          <a:latin typeface="+mj-lt"/>
                          <a:ea typeface="+mn-ea"/>
                          <a:cs typeface="Arial" panose="020B0604020202020204" pitchFamily="34" charset="0"/>
                        </a:rPr>
                        <a:t>.   </a:t>
                      </a:r>
                      <a:endParaRPr lang="es-PR" sz="900" b="0" kern="1200" dirty="0" smtClean="0">
                        <a:solidFill>
                          <a:srgbClr val="000000"/>
                        </a:solidFill>
                        <a:latin typeface="+mj-lt"/>
                        <a:ea typeface="+mn-ea"/>
                        <a:cs typeface="Arial" panose="020B0604020202020204" pitchFamily="34" charset="0"/>
                      </a:endParaRPr>
                    </a:p>
                    <a:p>
                      <a:pPr marL="227012" marR="0" lvl="0" indent="-171450" algn="just" defTabSz="914400" rtl="0" eaLnBrk="1" fontAlgn="base" latinLnBrk="0" hangingPunct="1">
                        <a:lnSpc>
                          <a:spcPct val="100000"/>
                        </a:lnSpc>
                        <a:spcBef>
                          <a:spcPts val="0"/>
                        </a:spcBef>
                        <a:spcAft>
                          <a:spcPts val="600"/>
                        </a:spcAft>
                        <a:buClr>
                          <a:srgbClr val="FF0000"/>
                        </a:buClr>
                        <a:buSzPct val="70000"/>
                        <a:buFont typeface="Wingdings" panose="05000000000000000000" pitchFamily="2" charset="2"/>
                        <a:buChar char="q"/>
                        <a:tabLst/>
                        <a:defRPr/>
                      </a:pPr>
                      <a:r>
                        <a:rPr lang="en-US" sz="900" b="0" kern="1200" dirty="0" smtClean="0">
                          <a:solidFill>
                            <a:srgbClr val="000000"/>
                          </a:solidFill>
                          <a:latin typeface="+mj-lt"/>
                          <a:ea typeface="+mn-ea"/>
                          <a:cs typeface="Arial" panose="020B0604020202020204" pitchFamily="34" charset="0"/>
                        </a:rPr>
                        <a:t>The Entity continues well capitalized and well above regulatory requirements. </a:t>
                      </a:r>
                      <a:endParaRPr lang="en-GB" sz="900" b="0" kern="1200" dirty="0" smtClean="0">
                        <a:solidFill>
                          <a:srgbClr val="000000"/>
                        </a:solidFill>
                        <a:latin typeface="+mj-lt"/>
                        <a:ea typeface="+mn-ea"/>
                        <a:cs typeface="Arial" panose="020B0604020202020204" pitchFamily="34" charset="0"/>
                      </a:endParaRPr>
                    </a:p>
                    <a:p>
                      <a:pPr marL="227012" marR="0" lvl="0" indent="-171450" algn="just" defTabSz="914400" rtl="0" eaLnBrk="1" fontAlgn="base" latinLnBrk="0" hangingPunct="1">
                        <a:lnSpc>
                          <a:spcPct val="100000"/>
                        </a:lnSpc>
                        <a:spcBef>
                          <a:spcPts val="0"/>
                        </a:spcBef>
                        <a:spcAft>
                          <a:spcPts val="600"/>
                        </a:spcAft>
                        <a:buClr>
                          <a:srgbClr val="FF0000"/>
                        </a:buClr>
                        <a:buSzPct val="70000"/>
                        <a:buFont typeface="Wingdings" panose="05000000000000000000" pitchFamily="2" charset="2"/>
                        <a:buChar char="q"/>
                        <a:tabLst/>
                        <a:defRPr/>
                      </a:pPr>
                      <a:r>
                        <a:rPr lang="en-US" sz="900" b="0" kern="1200" dirty="0" smtClean="0">
                          <a:solidFill>
                            <a:srgbClr val="000000"/>
                          </a:solidFill>
                          <a:latin typeface="+mj-lt"/>
                          <a:ea typeface="+mn-ea"/>
                          <a:cs typeface="Arial" panose="020B0604020202020204" pitchFamily="34" charset="0"/>
                        </a:rPr>
                        <a:t>There is no Puerto Rico government securities in the investment portfolio and in the case of loans, repayment sources have been identified and secured.</a:t>
                      </a:r>
                    </a:p>
                  </a:txBody>
                  <a:tcPr marL="81280" marR="8128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r h="372865">
                <a:tc>
                  <a:txBody>
                    <a:bodyPr/>
                    <a:lstStyle/>
                    <a:p>
                      <a:r>
                        <a:rPr lang="en-US" sz="900" dirty="0" smtClean="0"/>
                        <a:t>Strategy</a:t>
                      </a:r>
                      <a:r>
                        <a:rPr lang="en-US" sz="900" baseline="0" dirty="0" smtClean="0"/>
                        <a:t> to r</a:t>
                      </a:r>
                      <a:r>
                        <a:rPr lang="en-US" sz="900" dirty="0" smtClean="0"/>
                        <a:t>educe on Municipalities</a:t>
                      </a:r>
                      <a:r>
                        <a:rPr lang="en-US" sz="900" baseline="0" dirty="0" smtClean="0"/>
                        <a:t> and Government Direct Risk Exposure</a:t>
                      </a:r>
                      <a:endParaRPr lang="es-PR" sz="900" dirty="0"/>
                    </a:p>
                  </a:txBody>
                  <a:tcPr marL="81280" marR="8128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dirty="0" smtClean="0"/>
                        <a:t>Ongoing</a:t>
                      </a:r>
                      <a:endParaRPr lang="es-PR" sz="900" dirty="0"/>
                    </a:p>
                  </a:txBody>
                  <a:tcPr marL="81280" marR="8128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1" dirty="0"/>
                    </a:p>
                  </a:txBody>
                  <a:tcPr marL="40640" marR="4064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1" dirty="0"/>
                    </a:p>
                  </a:txBody>
                  <a:tcPr marL="40640" marR="4064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a:p>
                  </a:txBody>
                  <a:tcPr/>
                </a:tc>
                <a:tc vMerge="1">
                  <a:txBody>
                    <a:bodyPr/>
                    <a:lstStyle/>
                    <a:p>
                      <a:endParaRPr lang="en-US"/>
                    </a:p>
                  </a:txBody>
                  <a:tcPr/>
                </a:tc>
              </a:tr>
              <a:tr h="652514">
                <a:tc>
                  <a:txBody>
                    <a:bodyPr/>
                    <a:lstStyle/>
                    <a:p>
                      <a:r>
                        <a:rPr lang="en-US" sz="900" kern="1200" dirty="0" smtClean="0">
                          <a:solidFill>
                            <a:schemeClr val="dk1"/>
                          </a:solidFill>
                          <a:latin typeface="+mn-lt"/>
                          <a:ea typeface="+mn-ea"/>
                          <a:cs typeface="+mn-cs"/>
                        </a:rPr>
                        <a:t>Enter only in a few very selective transactions whose source of repayment does not come from the local government and/or with strong guarantees of private entities </a:t>
                      </a:r>
                    </a:p>
                  </a:txBody>
                  <a:tcPr marL="81280" marR="8128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dirty="0" smtClean="0">
                          <a:solidFill>
                            <a:schemeClr val="tx1"/>
                          </a:solidFill>
                        </a:rPr>
                        <a:t>Ongoing</a:t>
                      </a:r>
                      <a:endParaRPr lang="en-US" sz="900" dirty="0">
                        <a:solidFill>
                          <a:schemeClr val="tx1"/>
                        </a:solidFill>
                      </a:endParaRPr>
                    </a:p>
                  </a:txBody>
                  <a:tcPr marL="81280" marR="8128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1" dirty="0"/>
                    </a:p>
                  </a:txBody>
                  <a:tcPr marL="40640" marR="4064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endParaRPr lang="en-US" sz="900" b="1" kern="1200" dirty="0">
                        <a:solidFill>
                          <a:schemeClr val="dk1"/>
                        </a:solidFill>
                        <a:latin typeface="+mn-lt"/>
                        <a:ea typeface="+mn-ea"/>
                        <a:cs typeface="+mn-cs"/>
                      </a:endParaRPr>
                    </a:p>
                  </a:txBody>
                  <a:tcPr marL="40640" marR="4064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a:p>
                  </a:txBody>
                  <a:tcPr/>
                </a:tc>
                <a:tc vMerge="1">
                  <a:txBody>
                    <a:bodyPr/>
                    <a:lstStyle/>
                    <a:p>
                      <a:endParaRPr lang="en-US"/>
                    </a:p>
                  </a:txBody>
                  <a:tcPr/>
                </a:tc>
              </a:tr>
              <a:tr h="385230">
                <a:tc>
                  <a:txBody>
                    <a:bodyPr/>
                    <a:lstStyle/>
                    <a:p>
                      <a:r>
                        <a:rPr lang="en-US" sz="900" dirty="0" smtClean="0">
                          <a:solidFill>
                            <a:schemeClr val="tx1"/>
                          </a:solidFill>
                        </a:rPr>
                        <a:t>Monitor Public</a:t>
                      </a:r>
                      <a:r>
                        <a:rPr lang="en-US" sz="900" baseline="0" dirty="0" smtClean="0">
                          <a:solidFill>
                            <a:schemeClr val="tx1"/>
                          </a:solidFill>
                        </a:rPr>
                        <a:t> Sector </a:t>
                      </a:r>
                      <a:r>
                        <a:rPr lang="en-US" sz="900" dirty="0" smtClean="0">
                          <a:solidFill>
                            <a:schemeClr val="tx1"/>
                          </a:solidFill>
                        </a:rPr>
                        <a:t>delinquency rates</a:t>
                      </a:r>
                    </a:p>
                  </a:txBody>
                  <a:tcPr marL="81280" marR="8128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dirty="0" smtClean="0">
                          <a:solidFill>
                            <a:schemeClr val="tx1"/>
                          </a:solidFill>
                        </a:rPr>
                        <a:t>Ongoing</a:t>
                      </a:r>
                      <a:endParaRPr lang="en-US" sz="900" dirty="0">
                        <a:solidFill>
                          <a:schemeClr val="tx1"/>
                        </a:solidFill>
                      </a:endParaRPr>
                    </a:p>
                  </a:txBody>
                  <a:tcPr marL="81280" marR="8128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1" dirty="0"/>
                    </a:p>
                  </a:txBody>
                  <a:tcPr marL="40640" marR="4064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endParaRPr lang="en-US" sz="900" b="1" kern="1200" dirty="0">
                        <a:solidFill>
                          <a:schemeClr val="dk1"/>
                        </a:solidFill>
                        <a:latin typeface="+mn-lt"/>
                        <a:ea typeface="+mn-ea"/>
                        <a:cs typeface="+mn-cs"/>
                      </a:endParaRPr>
                    </a:p>
                  </a:txBody>
                  <a:tcPr marL="40640" marR="4064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a:p>
                  </a:txBody>
                  <a:tcPr/>
                </a:tc>
                <a:tc vMerge="1">
                  <a:txBody>
                    <a:bodyPr/>
                    <a:lstStyle/>
                    <a:p>
                      <a:endParaRPr lang="en-US"/>
                    </a:p>
                  </a:txBody>
                  <a:tcPr/>
                </a:tc>
              </a:tr>
              <a:tr h="72502">
                <a:tc rowSpan="2">
                  <a:txBody>
                    <a:bodyPr/>
                    <a:lstStyle/>
                    <a:p>
                      <a:r>
                        <a:rPr lang="en-US" sz="900" dirty="0" smtClean="0">
                          <a:solidFill>
                            <a:schemeClr val="tx1"/>
                          </a:solidFill>
                        </a:rPr>
                        <a:t>Monitor  PR</a:t>
                      </a:r>
                      <a:r>
                        <a:rPr lang="en-US" sz="900" baseline="0" dirty="0" smtClean="0">
                          <a:solidFill>
                            <a:schemeClr val="tx1"/>
                          </a:solidFill>
                        </a:rPr>
                        <a:t> economic landscape</a:t>
                      </a:r>
                      <a:endParaRPr lang="en-US" sz="900" dirty="0" smtClean="0">
                        <a:solidFill>
                          <a:schemeClr val="tx1"/>
                        </a:solidFill>
                      </a:endParaRPr>
                    </a:p>
                  </a:txBody>
                  <a:tcPr marL="81280" marR="8128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solidFill>
                            <a:schemeClr val="tx1"/>
                          </a:solidFill>
                        </a:rPr>
                        <a:t>Ongoing</a:t>
                      </a:r>
                    </a:p>
                  </a:txBody>
                  <a:tcPr marL="81280" marR="8128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endParaRPr lang="en-US" sz="900" b="1" dirty="0"/>
                    </a:p>
                  </a:txBody>
                  <a:tcPr marL="40640" marR="4064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0" algn="ctr" defTabSz="914400" rtl="0" eaLnBrk="1" latinLnBrk="0" hangingPunct="1"/>
                      <a:endParaRPr lang="en-US" sz="900" b="1" kern="1200" dirty="0">
                        <a:solidFill>
                          <a:schemeClr val="dk1"/>
                        </a:solidFill>
                        <a:latin typeface="+mn-lt"/>
                        <a:ea typeface="+mn-ea"/>
                        <a:cs typeface="+mn-cs"/>
                      </a:endParaRPr>
                    </a:p>
                  </a:txBody>
                  <a:tcPr marL="40640" marR="4064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a:p>
                  </a:txBody>
                  <a:tcPr/>
                </a:tc>
                <a:tc vMerge="1">
                  <a:txBody>
                    <a:bodyPr/>
                    <a:lstStyle/>
                    <a:p>
                      <a:endParaRPr lang="en-US"/>
                    </a:p>
                  </a:txBody>
                  <a:tcPr/>
                </a:tc>
              </a:tr>
              <a:tr h="1165786">
                <a:tc vMerge="1">
                  <a:txBody>
                    <a:bodyPr/>
                    <a:lstStyle/>
                    <a:p>
                      <a:endParaRPr lang="es-PR" dirty="0"/>
                    </a:p>
                  </a:txBody>
                  <a:tcPr marL="81280" marR="8128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s-PR" dirty="0"/>
                    </a:p>
                  </a:txBody>
                  <a:tcPr marL="81280" marR="8128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s-PR" dirty="0"/>
                    </a:p>
                  </a:txBody>
                  <a:tcPr marL="40640" marR="4064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s-PR" dirty="0"/>
                    </a:p>
                  </a:txBody>
                  <a:tcPr marL="40640" marR="4064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0" marR="0" indent="0" algn="l" defTabSz="914400" rtl="0" eaLnBrk="1" fontAlgn="ctr" latinLnBrk="0" hangingPunct="1">
                        <a:lnSpc>
                          <a:spcPct val="150000"/>
                        </a:lnSpc>
                        <a:spcBef>
                          <a:spcPts val="0"/>
                        </a:spcBef>
                        <a:spcAft>
                          <a:spcPts val="0"/>
                        </a:spcAft>
                        <a:buClrTx/>
                        <a:buSzTx/>
                        <a:buFont typeface="Arial" panose="020B0604020202020204" pitchFamily="34" charset="0"/>
                        <a:buNone/>
                        <a:tabLst/>
                        <a:defRPr/>
                      </a:pPr>
                      <a:endParaRPr lang="en-US" sz="800" b="0" kern="1200" dirty="0" smtClean="0">
                        <a:solidFill>
                          <a:schemeClr val="tx1"/>
                        </a:solidFill>
                        <a:latin typeface="+mn-lt"/>
                        <a:ea typeface="+mn-ea"/>
                        <a:cs typeface="+mn-cs"/>
                      </a:endParaRPr>
                    </a:p>
                  </a:txBody>
                  <a:tcP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tr>
              <a:tr h="124288">
                <a:tc gridSpan="4">
                  <a:txBody>
                    <a:bodyPr/>
                    <a:lstStyle/>
                    <a:p>
                      <a:endParaRPr lang="en-US" sz="800" dirty="0"/>
                    </a:p>
                  </a:txBody>
                  <a:tcPr marL="0" marR="0" marT="0" marB="0">
                    <a:lnL w="3175"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endParaRPr lang="en-US" sz="800" dirty="0"/>
                    </a:p>
                  </a:txBody>
                  <a:tcPr marL="0" marR="0" marT="0" marB="0">
                    <a:lnL w="19050"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800" dirty="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r>
              <a:tr h="264113">
                <a:tc gridSpan="4">
                  <a:txBody>
                    <a:bodyPr/>
                    <a:lstStyle/>
                    <a:p>
                      <a:pPr marL="0" indent="0" algn="l" defTabSz="914400" rtl="0" eaLnBrk="1" latinLnBrk="0" hangingPunct="1"/>
                      <a:r>
                        <a:rPr lang="en-GB" sz="1100" b="1" kern="1200" dirty="0" smtClean="0">
                          <a:solidFill>
                            <a:srgbClr val="FF0000"/>
                          </a:solidFill>
                          <a:latin typeface="+mn-lt"/>
                          <a:ea typeface="+mn-ea"/>
                          <a:cs typeface="+mn-cs"/>
                        </a:rPr>
                        <a:t>Key Accomplishments / Upcoming focus</a:t>
                      </a:r>
                      <a:endParaRPr lang="en-US" sz="1100" b="1" kern="1200" dirty="0">
                        <a:solidFill>
                          <a:srgbClr val="FF0000"/>
                        </a:solidFill>
                        <a:latin typeface="+mn-lt"/>
                        <a:ea typeface="+mn-ea"/>
                        <a:cs typeface="+mn-cs"/>
                      </a:endParaRPr>
                    </a:p>
                  </a:txBody>
                  <a:tcPr marL="81280" marR="8128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indent="0" algn="l" defTabSz="914400" rtl="0" eaLnBrk="1" latinLnBrk="0" hangingPunct="1"/>
                      <a:endParaRPr lang="en-US" sz="1100" b="1" kern="1200" dirty="0">
                        <a:solidFill>
                          <a:srgbClr val="FF0000"/>
                        </a:solidFill>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100" b="1" kern="1200" dirty="0" smtClean="0">
                          <a:solidFill>
                            <a:srgbClr val="FF0000"/>
                          </a:solidFill>
                          <a:latin typeface="+mn-lt"/>
                          <a:ea typeface="+mn-ea"/>
                          <a:cs typeface="+mn-cs"/>
                        </a:rPr>
                        <a:t>Risk Metrics</a:t>
                      </a:r>
                      <a:r>
                        <a:rPr lang="en-GB" sz="1100" b="1" kern="1200" baseline="0" dirty="0" smtClean="0">
                          <a:solidFill>
                            <a:srgbClr val="FF0000"/>
                          </a:solidFill>
                          <a:latin typeface="+mn-lt"/>
                          <a:ea typeface="+mn-ea"/>
                          <a:cs typeface="+mn-cs"/>
                        </a:rPr>
                        <a:t>, i.e. expand on Risk Appetite Statements, KRIs</a:t>
                      </a:r>
                      <a:endParaRPr lang="en-US" sz="1100" b="1" kern="1200" dirty="0" smtClean="0">
                        <a:solidFill>
                          <a:srgbClr val="FF0000"/>
                        </a:solidFill>
                        <a:latin typeface="+mn-lt"/>
                        <a:ea typeface="+mn-ea"/>
                        <a:cs typeface="+mn-cs"/>
                      </a:endParaRPr>
                    </a:p>
                  </a:txBody>
                  <a:tcPr marL="81280" marR="8128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r h="1802182">
                <a:tc gridSpan="4">
                  <a:txBody>
                    <a:bodyPr/>
                    <a:lstStyle/>
                    <a:p>
                      <a:pPr marL="284163" lvl="1" indent="-249238" algn="just">
                        <a:spcBef>
                          <a:spcPts val="300"/>
                        </a:spcBef>
                        <a:spcAft>
                          <a:spcPts val="300"/>
                        </a:spcAft>
                        <a:buClr>
                          <a:srgbClr val="FF0000"/>
                        </a:buClr>
                        <a:buSzPct val="85000"/>
                        <a:buFont typeface="Wingdings" pitchFamily="2" charset="2"/>
                        <a:buChar char="q"/>
                        <a:tabLst>
                          <a:tab pos="8120063" algn="l"/>
                        </a:tabLst>
                        <a:defRPr/>
                      </a:pPr>
                      <a:r>
                        <a:rPr lang="en-US" sz="900" b="0" dirty="0" smtClean="0">
                          <a:solidFill>
                            <a:srgbClr val="000000"/>
                          </a:solidFill>
                          <a:latin typeface="+mj-lt"/>
                          <a:cs typeface="Arial" panose="020B0604020202020204" pitchFamily="34" charset="0"/>
                        </a:rPr>
                        <a:t>From December 2012 to June</a:t>
                      </a:r>
                      <a:r>
                        <a:rPr lang="en-US" sz="900" b="0" baseline="0" dirty="0" smtClean="0">
                          <a:solidFill>
                            <a:srgbClr val="000000"/>
                          </a:solidFill>
                          <a:latin typeface="+mj-lt"/>
                          <a:cs typeface="Arial" panose="020B0604020202020204" pitchFamily="34" charset="0"/>
                        </a:rPr>
                        <a:t> </a:t>
                      </a:r>
                      <a:r>
                        <a:rPr lang="en-US" sz="900" b="0" dirty="0" smtClean="0">
                          <a:solidFill>
                            <a:srgbClr val="000000"/>
                          </a:solidFill>
                          <a:latin typeface="+mj-lt"/>
                          <a:cs typeface="Arial" panose="020B0604020202020204" pitchFamily="34" charset="0"/>
                        </a:rPr>
                        <a:t>2016, Banco Santander has reduced/canceled $609MM in the Public Sector (mainly TRANS $200MM, Corporación Fondo Seguro del Estado $127MM, GO’s $99MM, CRIM $75MM and ASES $25MM) down to $331MM.</a:t>
                      </a:r>
                    </a:p>
                    <a:p>
                      <a:pPr marL="284163" lvl="1" indent="-249238" algn="just" eaLnBrk="0" fontAlgn="base" hangingPunct="0">
                        <a:spcBef>
                          <a:spcPts val="300"/>
                        </a:spcBef>
                        <a:spcAft>
                          <a:spcPts val="300"/>
                        </a:spcAft>
                        <a:buClr>
                          <a:srgbClr val="FF0000"/>
                        </a:buClr>
                        <a:buSzPct val="85000"/>
                        <a:buFont typeface="Wingdings" pitchFamily="2" charset="2"/>
                        <a:buChar char="q"/>
                        <a:tabLst>
                          <a:tab pos="8120063" algn="l"/>
                        </a:tabLst>
                        <a:defRPr/>
                      </a:pPr>
                      <a:r>
                        <a:rPr lang="en-US" sz="900" b="0" dirty="0" smtClean="0">
                          <a:solidFill>
                            <a:srgbClr val="000000"/>
                          </a:solidFill>
                          <a:latin typeface="+mj-lt"/>
                          <a:cs typeface="Arial" panose="020B0604020202020204" pitchFamily="34" charset="0"/>
                        </a:rPr>
                        <a:t>ALCO Investment Portfolio has no holdings of PR Government paper.</a:t>
                      </a:r>
                    </a:p>
                    <a:p>
                      <a:pPr marL="284163" lvl="1" indent="-249238" algn="just" eaLnBrk="0" fontAlgn="base" hangingPunct="0">
                        <a:spcBef>
                          <a:spcPts val="300"/>
                        </a:spcBef>
                        <a:spcAft>
                          <a:spcPts val="300"/>
                        </a:spcAft>
                        <a:buClr>
                          <a:srgbClr val="FF0000"/>
                        </a:buClr>
                        <a:buSzPct val="85000"/>
                        <a:buFont typeface="Wingdings" pitchFamily="2" charset="2"/>
                        <a:buChar char="q"/>
                        <a:tabLst>
                          <a:tab pos="8120063" algn="l"/>
                        </a:tabLst>
                        <a:defRPr/>
                      </a:pPr>
                      <a:r>
                        <a:rPr lang="en-US" sz="900" b="0" dirty="0" smtClean="0">
                          <a:solidFill>
                            <a:srgbClr val="000000"/>
                          </a:solidFill>
                          <a:latin typeface="+mj-lt"/>
                          <a:cs typeface="Arial" panose="020B0604020202020204" pitchFamily="34" charset="0"/>
                        </a:rPr>
                        <a:t>No delinquency in this portfolio.</a:t>
                      </a:r>
                    </a:p>
                    <a:p>
                      <a:pPr marL="284163" marR="0" lvl="1" indent="-249238" algn="just" defTabSz="457200" rtl="0" eaLnBrk="0" fontAlgn="base" latinLnBrk="0" hangingPunct="0">
                        <a:lnSpc>
                          <a:spcPct val="100000"/>
                        </a:lnSpc>
                        <a:spcBef>
                          <a:spcPts val="300"/>
                        </a:spcBef>
                        <a:spcAft>
                          <a:spcPts val="300"/>
                        </a:spcAft>
                        <a:buClr>
                          <a:srgbClr val="FF0000"/>
                        </a:buClr>
                        <a:buSzPct val="85000"/>
                        <a:buFont typeface="Wingdings" pitchFamily="2" charset="2"/>
                        <a:buChar char="q"/>
                        <a:tabLst>
                          <a:tab pos="8120063" algn="l"/>
                        </a:tabLst>
                        <a:defRPr/>
                      </a:pPr>
                      <a:r>
                        <a:rPr lang="en-US" sz="900" b="0" kern="1200" dirty="0" smtClean="0">
                          <a:solidFill>
                            <a:srgbClr val="000000"/>
                          </a:solidFill>
                          <a:latin typeface="+mn-lt"/>
                          <a:ea typeface="+mn-ea"/>
                          <a:cs typeface="Arial" panose="020B0604020202020204" pitchFamily="34" charset="0"/>
                        </a:rPr>
                        <a:t>On July 1st, Municipalities</a:t>
                      </a:r>
                      <a:r>
                        <a:rPr lang="en-US" sz="900" b="0" kern="1200" baseline="0" dirty="0" smtClean="0">
                          <a:solidFill>
                            <a:srgbClr val="000000"/>
                          </a:solidFill>
                          <a:latin typeface="+mn-lt"/>
                          <a:ea typeface="+mn-ea"/>
                          <a:cs typeface="Arial" panose="020B0604020202020204" pitchFamily="34" charset="0"/>
                        </a:rPr>
                        <a:t> </a:t>
                      </a:r>
                      <a:r>
                        <a:rPr lang="en-US" sz="900" b="0" kern="1200" dirty="0" smtClean="0">
                          <a:solidFill>
                            <a:srgbClr val="000000"/>
                          </a:solidFill>
                          <a:latin typeface="+mn-lt"/>
                          <a:ea typeface="+mn-ea"/>
                          <a:cs typeface="Arial" panose="020B0604020202020204" pitchFamily="34" charset="0"/>
                        </a:rPr>
                        <a:t>and Sheraton facility paid $14MM in amortizations</a:t>
                      </a:r>
                      <a:r>
                        <a:rPr lang="en-US" sz="900" b="0" kern="1200" baseline="0" dirty="0" smtClean="0">
                          <a:solidFill>
                            <a:srgbClr val="000000"/>
                          </a:solidFill>
                          <a:latin typeface="+mn-lt"/>
                          <a:ea typeface="+mn-ea"/>
                          <a:cs typeface="Arial" panose="020B0604020202020204" pitchFamily="34" charset="0"/>
                        </a:rPr>
                        <a:t> as scheduled ($11MM correspond to principal balance).</a:t>
                      </a:r>
                      <a:endParaRPr lang="en-US" sz="900" b="0" dirty="0" smtClean="0">
                        <a:solidFill>
                          <a:srgbClr val="000000"/>
                        </a:solidFill>
                        <a:latin typeface="+mj-lt"/>
                        <a:cs typeface="Arial" panose="020B0604020202020204" pitchFamily="34" charset="0"/>
                      </a:endParaRPr>
                    </a:p>
                    <a:p>
                      <a:pPr marL="284163" marR="0" lvl="1" indent="-249238" algn="just" defTabSz="457200" rtl="0" eaLnBrk="1" fontAlgn="auto" latinLnBrk="0" hangingPunct="1">
                        <a:lnSpc>
                          <a:spcPct val="100000"/>
                        </a:lnSpc>
                        <a:spcBef>
                          <a:spcPts val="300"/>
                        </a:spcBef>
                        <a:spcAft>
                          <a:spcPts val="300"/>
                        </a:spcAft>
                        <a:buClr>
                          <a:srgbClr val="FF0000"/>
                        </a:buClr>
                        <a:buSzPct val="85000"/>
                        <a:buFont typeface="Wingdings" pitchFamily="2" charset="2"/>
                        <a:buChar char="q"/>
                        <a:tabLst>
                          <a:tab pos="8120063" algn="l"/>
                        </a:tabLst>
                        <a:defRPr/>
                      </a:pPr>
                      <a:r>
                        <a:rPr lang="en-US" sz="900" dirty="0" smtClean="0">
                          <a:latin typeface="Calibri" pitchFamily="34" charset="0"/>
                        </a:rPr>
                        <a:t>Sheraton</a:t>
                      </a:r>
                      <a:r>
                        <a:rPr lang="en-US" sz="900" baseline="0" dirty="0" smtClean="0">
                          <a:latin typeface="Calibri" pitchFamily="34" charset="0"/>
                        </a:rPr>
                        <a:t> facility unsecured portion was 100% covered by an ad</a:t>
                      </a:r>
                      <a:r>
                        <a:rPr lang="en-US" sz="900" dirty="0" smtClean="0">
                          <a:latin typeface="Calibri" pitchFamily="34" charset="0"/>
                        </a:rPr>
                        <a:t>ditional reserve of $1.2MM</a:t>
                      </a:r>
                      <a:r>
                        <a:rPr lang="en-US" sz="900" baseline="0" dirty="0" smtClean="0">
                          <a:latin typeface="Calibri" pitchFamily="34" charset="0"/>
                        </a:rPr>
                        <a:t> (Total provision of $</a:t>
                      </a:r>
                      <a:r>
                        <a:rPr lang="en-US" sz="900" dirty="0" smtClean="0">
                          <a:latin typeface="Calibri" pitchFamily="34" charset="0"/>
                        </a:rPr>
                        <a:t>9.5MM)</a:t>
                      </a:r>
                      <a:r>
                        <a:rPr lang="en-US" sz="900" b="0" i="0" kern="1200" baseline="0" noProof="0" dirty="0" smtClean="0">
                          <a:solidFill>
                            <a:schemeClr val="tx1"/>
                          </a:solidFill>
                          <a:latin typeface="+mn-lt"/>
                          <a:ea typeface="+mn-ea"/>
                          <a:cs typeface="Arial" panose="020B0604020202020204" pitchFamily="34" charset="0"/>
                        </a:rPr>
                        <a:t>.  </a:t>
                      </a:r>
                      <a:r>
                        <a:rPr lang="en-US" sz="900" b="0" dirty="0" smtClean="0">
                          <a:solidFill>
                            <a:srgbClr val="000000"/>
                          </a:solidFill>
                          <a:latin typeface="+mj-lt"/>
                          <a:cs typeface="Arial" panose="020B0604020202020204" pitchFamily="34" charset="0"/>
                        </a:rPr>
                        <a:t>Payments are current.</a:t>
                      </a:r>
                      <a:endParaRPr lang="en-US" sz="900" b="0" dirty="0">
                        <a:solidFill>
                          <a:srgbClr val="000000"/>
                        </a:solidFill>
                        <a:latin typeface="+mj-lt"/>
                        <a:cs typeface="Arial" panose="020B0604020202020204" pitchFamily="34" charset="0"/>
                      </a:endParaRPr>
                    </a:p>
                  </a:txBody>
                  <a:tcPr marL="81280" marR="8128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dirty="0"/>
                    </a:p>
                  </a:txBody>
                  <a:tcPr/>
                </a:tc>
                <a:tc>
                  <a:txBody>
                    <a:bodyPr/>
                    <a:lstStyle/>
                    <a:p>
                      <a:endParaRPr lang="en-US" dirty="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600"/>
                        </a:spcBef>
                        <a:spcAft>
                          <a:spcPts val="0"/>
                        </a:spcAft>
                        <a:buClr>
                          <a:srgbClr val="FF0000"/>
                        </a:buClr>
                        <a:buSzTx/>
                        <a:buFont typeface="Arial" panose="020B0604020202020204" pitchFamily="34" charset="0"/>
                        <a:buNone/>
                        <a:tabLst/>
                        <a:defRPr/>
                      </a:pPr>
                      <a:endParaRPr lang="en-US" sz="900" b="1" kern="1200" baseline="0" dirty="0" smtClean="0">
                        <a:solidFill>
                          <a:schemeClr val="tx1"/>
                        </a:solidFill>
                        <a:latin typeface="+mn-lt"/>
                        <a:ea typeface="+mn-ea"/>
                        <a:cs typeface="+mn-cs"/>
                      </a:endParaRPr>
                    </a:p>
                  </a:txBody>
                  <a:tcPr marL="81280" marR="8128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2" name="Content Placeholder 2"/>
          <p:cNvSpPr>
            <a:spLocks noGrp="1"/>
          </p:cNvSpPr>
          <p:nvPr>
            <p:ph sz="quarter" idx="11"/>
          </p:nvPr>
        </p:nvSpPr>
        <p:spPr>
          <a:xfrm>
            <a:off x="331788" y="210503"/>
            <a:ext cx="8736012" cy="435610"/>
          </a:xfrm>
        </p:spPr>
        <p:txBody>
          <a:bodyPr/>
          <a:lstStyle/>
          <a:p>
            <a:pPr>
              <a:defRPr/>
            </a:pPr>
            <a:r>
              <a:rPr lang="en-US" dirty="0" smtClean="0"/>
              <a:t>1.2 PR / </a:t>
            </a:r>
            <a:r>
              <a:rPr lang="en-US" dirty="0" smtClean="0">
                <a:solidFill>
                  <a:srgbClr val="C00000"/>
                </a:solidFill>
                <a:latin typeface="Calibri"/>
                <a:ea typeface="Tahoma" panose="020B0604030504040204" pitchFamily="34" charset="0"/>
                <a:cs typeface="Tahoma" panose="020B0604030504040204" pitchFamily="34" charset="0"/>
              </a:rPr>
              <a:t>Gov. Add. </a:t>
            </a:r>
            <a:r>
              <a:rPr lang="en-US" dirty="0">
                <a:solidFill>
                  <a:srgbClr val="C00000"/>
                </a:solidFill>
                <a:latin typeface="Calibri"/>
                <a:ea typeface="Tahoma" panose="020B0604030504040204" pitchFamily="34" charset="0"/>
                <a:cs typeface="Tahoma" panose="020B0604030504040204" pitchFamily="34" charset="0"/>
              </a:rPr>
              <a:t>Defaults and </a:t>
            </a:r>
            <a:r>
              <a:rPr lang="en-US" dirty="0" smtClean="0">
                <a:solidFill>
                  <a:srgbClr val="C00000"/>
                </a:solidFill>
                <a:latin typeface="Calibri"/>
                <a:ea typeface="Tahoma" panose="020B0604030504040204" pitchFamily="34" charset="0"/>
                <a:cs typeface="Tahoma" panose="020B0604030504040204" pitchFamily="34" charset="0"/>
              </a:rPr>
              <a:t>Change </a:t>
            </a:r>
            <a:r>
              <a:rPr lang="en-US" dirty="0">
                <a:solidFill>
                  <a:srgbClr val="C00000"/>
                </a:solidFill>
                <a:latin typeface="Calibri"/>
                <a:ea typeface="Tahoma" panose="020B0604030504040204" pitchFamily="34" charset="0"/>
                <a:cs typeface="Tahoma" panose="020B0604030504040204" pitchFamily="34" charset="0"/>
              </a:rPr>
              <a:t>in </a:t>
            </a:r>
            <a:r>
              <a:rPr lang="en-US" dirty="0" smtClean="0">
                <a:solidFill>
                  <a:srgbClr val="C00000"/>
                </a:solidFill>
                <a:latin typeface="Calibri"/>
                <a:ea typeface="Tahoma" panose="020B0604030504040204" pitchFamily="34" charset="0"/>
                <a:cs typeface="Tahoma" panose="020B0604030504040204" pitchFamily="34" charset="0"/>
              </a:rPr>
              <a:t>Legal Framework</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428156672"/>
              </p:ext>
            </p:extLst>
          </p:nvPr>
        </p:nvGraphicFramePr>
        <p:xfrm>
          <a:off x="331786" y="621134"/>
          <a:ext cx="7871935" cy="437498"/>
        </p:xfrm>
        <a:graphic>
          <a:graphicData uri="http://schemas.openxmlformats.org/drawingml/2006/table">
            <a:tbl>
              <a:tblPr firstRow="1" bandRow="1">
                <a:tableStyleId>{5C22544A-7EE6-4342-B048-85BDC9FD1C3A}</a:tableStyleId>
              </a:tblPr>
              <a:tblGrid>
                <a:gridCol w="1302972"/>
                <a:gridCol w="1302972"/>
                <a:gridCol w="651486"/>
                <a:gridCol w="651486"/>
                <a:gridCol w="651486"/>
                <a:gridCol w="651486"/>
                <a:gridCol w="313662"/>
                <a:gridCol w="1708030"/>
                <a:gridCol w="638355"/>
              </a:tblGrid>
              <a:tr h="149494">
                <a:tc>
                  <a:txBody>
                    <a:bodyPr/>
                    <a:lstStyle/>
                    <a:p>
                      <a:r>
                        <a:rPr lang="en-US" sz="1100" b="1" kern="1200" dirty="0" smtClean="0">
                          <a:solidFill>
                            <a:schemeClr val="dk1"/>
                          </a:solidFill>
                          <a:latin typeface="+mn-lt"/>
                          <a:ea typeface="+mn-ea"/>
                          <a:cs typeface="+mn-cs"/>
                        </a:rPr>
                        <a:t>Executive Owner:</a:t>
                      </a:r>
                      <a:endParaRPr lang="en-US" sz="1100" b="1" kern="1200" dirty="0">
                        <a:solidFill>
                          <a:schemeClr val="dk1"/>
                        </a:solidFill>
                        <a:latin typeface="+mn-lt"/>
                        <a:ea typeface="+mn-ea"/>
                        <a:cs typeface="+mn-cs"/>
                      </a:endParaRPr>
                    </a:p>
                  </a:txBody>
                  <a:tcPr marL="40640" marR="40640" marT="18288" marB="18288">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1" kern="1200" baseline="0" dirty="0" smtClean="0">
                          <a:solidFill>
                            <a:schemeClr val="dk1"/>
                          </a:solidFill>
                          <a:latin typeface="+mn-lt"/>
                          <a:ea typeface="+mn-ea"/>
                          <a:cs typeface="+mn-cs"/>
                        </a:rPr>
                        <a:t>Coordinator</a:t>
                      </a:r>
                      <a:r>
                        <a:rPr lang="en-US" sz="1100" b="1" kern="1200" dirty="0" smtClean="0">
                          <a:solidFill>
                            <a:schemeClr val="dk1"/>
                          </a:solidFill>
                          <a:latin typeface="+mn-lt"/>
                          <a:ea typeface="+mn-ea"/>
                          <a:cs typeface="+mn-cs"/>
                        </a:rPr>
                        <a:t>:</a:t>
                      </a:r>
                      <a:endParaRPr lang="en-US" sz="1100" b="1" kern="1200" dirty="0">
                        <a:solidFill>
                          <a:schemeClr val="dk1"/>
                        </a:solidFill>
                        <a:latin typeface="+mn-lt"/>
                        <a:ea typeface="+mn-ea"/>
                        <a:cs typeface="+mn-cs"/>
                      </a:endParaRPr>
                    </a:p>
                  </a:txBody>
                  <a:tcPr marL="40640" marR="40640" marT="18288" marB="18288">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r>
                        <a:rPr lang="en-US" sz="1100" b="1" kern="1200" dirty="0" smtClean="0">
                          <a:solidFill>
                            <a:schemeClr val="dk1"/>
                          </a:solidFill>
                          <a:latin typeface="+mn-lt"/>
                          <a:ea typeface="+mn-ea"/>
                          <a:cs typeface="+mn-cs"/>
                        </a:rPr>
                        <a:t>Risk Trend:</a:t>
                      </a:r>
                      <a:endParaRPr lang="en-US" sz="1100" b="1" kern="1200" dirty="0">
                        <a:solidFill>
                          <a:schemeClr val="dk1"/>
                        </a:solidFill>
                        <a:latin typeface="+mn-lt"/>
                        <a:ea typeface="+mn-ea"/>
                        <a:cs typeface="+mn-cs"/>
                      </a:endParaRPr>
                    </a:p>
                  </a:txBody>
                  <a:tcPr marL="40640" marR="40640" marT="18288" marB="18288">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pPr algn="ctr"/>
                      <a:endParaRPr lang="en-US" sz="1100" b="1" kern="1200" dirty="0">
                        <a:solidFill>
                          <a:schemeClr val="dk1"/>
                        </a:solidFill>
                        <a:latin typeface="+mn-lt"/>
                        <a:ea typeface="+mn-ea"/>
                        <a:cs typeface="+mn-cs"/>
                      </a:endParaRPr>
                    </a:p>
                  </a:txBody>
                  <a:tcPr marL="40640" marR="4064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100" b="1" kern="1200" dirty="0">
                        <a:solidFill>
                          <a:schemeClr val="dk1"/>
                        </a:solidFill>
                        <a:latin typeface="+mn-lt"/>
                        <a:ea typeface="+mn-ea"/>
                        <a:cs typeface="+mn-cs"/>
                      </a:endParaRPr>
                    </a:p>
                  </a:txBody>
                  <a:tcPr marL="40640" marR="4064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0" kern="1200" dirty="0">
                        <a:solidFill>
                          <a:schemeClr val="dk1"/>
                        </a:solidFill>
                        <a:latin typeface="+mn-lt"/>
                        <a:ea typeface="+mn-ea"/>
                        <a:cs typeface="+mn-cs"/>
                      </a:endParaRPr>
                    </a:p>
                  </a:txBody>
                  <a:tcPr marL="40640" marR="40640" marT="18288" marB="18288">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r>
              <a:tr h="233282">
                <a:tc>
                  <a:txBody>
                    <a:bodyPr/>
                    <a:lstStyle/>
                    <a:p>
                      <a:r>
                        <a:rPr lang="en-US" sz="1100" b="0" kern="1200" dirty="0" smtClean="0">
                          <a:solidFill>
                            <a:schemeClr val="dk1"/>
                          </a:solidFill>
                          <a:latin typeface="+mn-lt"/>
                          <a:ea typeface="+mn-ea"/>
                          <a:cs typeface="+mn-cs"/>
                        </a:rPr>
                        <a:t>F. Molfino</a:t>
                      </a:r>
                      <a:endParaRPr lang="en-US" sz="1100" b="0" kern="1200" dirty="0">
                        <a:solidFill>
                          <a:schemeClr val="dk1"/>
                        </a:solidFill>
                        <a:latin typeface="+mn-lt"/>
                        <a:ea typeface="+mn-ea"/>
                        <a:cs typeface="+mn-cs"/>
                      </a:endParaRPr>
                    </a:p>
                  </a:txBody>
                  <a:tcPr marL="40640" marR="40640" marT="18288" marB="18288">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0" kern="1200" dirty="0" smtClean="0">
                          <a:solidFill>
                            <a:schemeClr val="dk1"/>
                          </a:solidFill>
                          <a:latin typeface="+mn-lt"/>
                          <a:ea typeface="+mn-ea"/>
                          <a:cs typeface="+mn-cs"/>
                        </a:rPr>
                        <a:t>Ángel</a:t>
                      </a:r>
                      <a:r>
                        <a:rPr lang="en-US" sz="1100" b="0" kern="1200" baseline="0" dirty="0" smtClean="0">
                          <a:solidFill>
                            <a:schemeClr val="dk1"/>
                          </a:solidFill>
                          <a:latin typeface="+mn-lt"/>
                          <a:ea typeface="+mn-ea"/>
                          <a:cs typeface="+mn-cs"/>
                        </a:rPr>
                        <a:t> Varés</a:t>
                      </a:r>
                      <a:endParaRPr lang="en-US" sz="1100" b="0" kern="1200" dirty="0">
                        <a:solidFill>
                          <a:schemeClr val="dk1"/>
                        </a:solidFill>
                        <a:latin typeface="+mn-lt"/>
                        <a:ea typeface="+mn-ea"/>
                        <a:cs typeface="+mn-cs"/>
                      </a:endParaRPr>
                    </a:p>
                  </a:txBody>
                  <a:tcPr marL="40640" marR="40640" marT="18288" marB="18288">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0" kern="1200" dirty="0" smtClean="0">
                          <a:solidFill>
                            <a:schemeClr val="dk1"/>
                          </a:solidFill>
                          <a:latin typeface="+mn-lt"/>
                          <a:ea typeface="+mn-ea"/>
                          <a:cs typeface="+mn-cs"/>
                        </a:rPr>
                        <a:t>Prior</a:t>
                      </a:r>
                      <a:endParaRPr lang="en-US" sz="1100" b="0" kern="1200" dirty="0">
                        <a:solidFill>
                          <a:schemeClr val="dk1"/>
                        </a:solidFill>
                        <a:latin typeface="+mn-lt"/>
                        <a:ea typeface="+mn-ea"/>
                        <a:cs typeface="+mn-cs"/>
                      </a:endParaRPr>
                    </a:p>
                  </a:txBody>
                  <a:tcPr marL="40640" marR="40640" marT="18288" marB="18288">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100" b="1" kern="1200" dirty="0">
                        <a:solidFill>
                          <a:schemeClr val="dk1"/>
                        </a:solidFill>
                        <a:latin typeface="+mn-lt"/>
                        <a:ea typeface="+mn-ea"/>
                        <a:cs typeface="+mn-cs"/>
                      </a:endParaRPr>
                    </a:p>
                  </a:txBody>
                  <a:tcPr marL="40640" marR="40640" marT="18288" marB="18288">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b="0" kern="1200" dirty="0" smtClean="0">
                          <a:solidFill>
                            <a:schemeClr val="dk1"/>
                          </a:solidFill>
                          <a:latin typeface="+mn-lt"/>
                          <a:ea typeface="+mn-ea"/>
                          <a:cs typeface="+mn-cs"/>
                        </a:rPr>
                        <a:t>Current</a:t>
                      </a:r>
                      <a:endParaRPr lang="en-US" sz="1100" b="0" kern="1200" dirty="0">
                        <a:solidFill>
                          <a:schemeClr val="dk1"/>
                        </a:solidFill>
                        <a:latin typeface="+mn-lt"/>
                        <a:ea typeface="+mn-ea"/>
                        <a:cs typeface="+mn-cs"/>
                      </a:endParaRPr>
                    </a:p>
                  </a:txBody>
                  <a:tcPr marL="40640" marR="40640" marT="18288" marB="18288">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100" b="1" kern="1200" dirty="0">
                        <a:solidFill>
                          <a:schemeClr val="dk1"/>
                        </a:solidFill>
                        <a:latin typeface="+mn-lt"/>
                        <a:ea typeface="+mn-ea"/>
                        <a:cs typeface="+mn-cs"/>
                      </a:endParaRPr>
                    </a:p>
                  </a:txBody>
                  <a:tcPr marL="40640" marR="40640" marT="18288" marB="18288">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b="1" kern="1200" dirty="0">
                        <a:solidFill>
                          <a:schemeClr val="dk1"/>
                        </a:solidFill>
                        <a:latin typeface="+mn-lt"/>
                        <a:ea typeface="+mn-ea"/>
                        <a:cs typeface="+mn-cs"/>
                      </a:endParaRPr>
                    </a:p>
                  </a:txBody>
                  <a:tcPr marL="40640" marR="40640" marT="18288" marB="18288">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kern="1200" dirty="0" smtClean="0">
                          <a:solidFill>
                            <a:schemeClr val="dk1"/>
                          </a:solidFill>
                          <a:latin typeface="+mn-lt"/>
                          <a:ea typeface="+mn-ea"/>
                          <a:cs typeface="+mn-cs"/>
                        </a:rPr>
                        <a:t>Status of Remediation</a:t>
                      </a:r>
                      <a:r>
                        <a:rPr lang="en-US" sz="1100" b="1" kern="1200" baseline="0" dirty="0" smtClean="0">
                          <a:solidFill>
                            <a:schemeClr val="dk1"/>
                          </a:solidFill>
                          <a:latin typeface="+mn-lt"/>
                          <a:ea typeface="+mn-ea"/>
                          <a:cs typeface="+mn-cs"/>
                        </a:rPr>
                        <a:t> plan:</a:t>
                      </a:r>
                      <a:endParaRPr lang="en-US" sz="1100" b="0" kern="1200" dirty="0">
                        <a:solidFill>
                          <a:schemeClr val="dk1"/>
                        </a:solidFill>
                        <a:latin typeface="+mn-lt"/>
                        <a:ea typeface="+mn-ea"/>
                        <a:cs typeface="+mn-cs"/>
                      </a:endParaRPr>
                    </a:p>
                  </a:txBody>
                  <a:tcPr marL="40640" marR="40640" marT="18288" marB="18288">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0" kern="1200" dirty="0" smtClean="0">
                        <a:solidFill>
                          <a:schemeClr val="tx1"/>
                        </a:solidFill>
                        <a:latin typeface="+mn-lt"/>
                        <a:ea typeface="+mn-ea"/>
                        <a:cs typeface="+mn-cs"/>
                      </a:endParaRPr>
                    </a:p>
                  </a:txBody>
                  <a:tcPr marL="40640" marR="40640" marT="18288" marB="18288">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45" name="Freeform 9"/>
          <p:cNvSpPr>
            <a:spLocks/>
          </p:cNvSpPr>
          <p:nvPr/>
        </p:nvSpPr>
        <p:spPr bwMode="gray">
          <a:xfrm rot="16200000" flipV="1">
            <a:off x="5065200" y="840301"/>
            <a:ext cx="180000" cy="252000"/>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defRPr/>
            </a:pPr>
            <a:endParaRPr lang="en-GB" sz="1800" kern="0" dirty="0">
              <a:solidFill>
                <a:srgbClr val="000000"/>
              </a:solidFill>
              <a:latin typeface="Calibri"/>
              <a:ea typeface="+mn-ea"/>
            </a:endParaRPr>
          </a:p>
        </p:txBody>
      </p:sp>
      <p:grpSp>
        <p:nvGrpSpPr>
          <p:cNvPr id="38" name="Group 37"/>
          <p:cNvGrpSpPr/>
          <p:nvPr/>
        </p:nvGrpSpPr>
        <p:grpSpPr>
          <a:xfrm>
            <a:off x="3494862" y="6598703"/>
            <a:ext cx="2281686" cy="169278"/>
            <a:chOff x="3239817" y="5985486"/>
            <a:chExt cx="2281686" cy="169278"/>
          </a:xfrm>
        </p:grpSpPr>
        <p:sp>
          <p:nvSpPr>
            <p:cNvPr id="39" name="80 CuadroTexto"/>
            <p:cNvSpPr txBox="1"/>
            <p:nvPr/>
          </p:nvSpPr>
          <p:spPr bwMode="gray">
            <a:xfrm>
              <a:off x="3420867" y="5985487"/>
              <a:ext cx="839704"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eaLnBrk="1" fontAlgn="auto" hangingPunct="1">
                <a:spcAft>
                  <a:spcPts val="0"/>
                </a:spcAft>
                <a:defRPr/>
              </a:pPr>
              <a:r>
                <a:rPr lang="en-GB" sz="1100" kern="0" dirty="0" smtClean="0">
                  <a:solidFill>
                    <a:srgbClr val="000000"/>
                  </a:solidFill>
                  <a:latin typeface="Calibri"/>
                  <a:ea typeface="Tahoma" panose="020B0604030504040204" pitchFamily="34" charset="0"/>
                  <a:cs typeface="Tahoma" panose="020B0604030504040204" pitchFamily="34" charset="0"/>
                </a:rPr>
                <a:t>Improves</a:t>
              </a:r>
              <a:endParaRPr lang="en-GB" sz="1100" kern="0" dirty="0">
                <a:solidFill>
                  <a:srgbClr val="000000"/>
                </a:solidFill>
                <a:latin typeface="Calibri"/>
                <a:ea typeface="Tahoma" panose="020B0604030504040204" pitchFamily="34" charset="0"/>
                <a:cs typeface="Tahoma" panose="020B0604030504040204" pitchFamily="34" charset="0"/>
              </a:endParaRPr>
            </a:p>
          </p:txBody>
        </p:sp>
        <p:sp>
          <p:nvSpPr>
            <p:cNvPr id="40" name="80 CuadroTexto"/>
            <p:cNvSpPr txBox="1"/>
            <p:nvPr/>
          </p:nvSpPr>
          <p:spPr bwMode="gray">
            <a:xfrm>
              <a:off x="4247691" y="5985486"/>
              <a:ext cx="928501"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eaLnBrk="1" fontAlgn="auto" hangingPunct="1">
                <a:spcAft>
                  <a:spcPts val="0"/>
                </a:spcAft>
                <a:defRPr/>
              </a:pPr>
              <a:r>
                <a:rPr lang="en-GB" sz="1100" kern="0" dirty="0" smtClean="0">
                  <a:solidFill>
                    <a:srgbClr val="000000"/>
                  </a:solidFill>
                  <a:latin typeface="Calibri"/>
                  <a:ea typeface="Tahoma" panose="020B0604030504040204" pitchFamily="34" charset="0"/>
                  <a:cs typeface="Tahoma" panose="020B0604030504040204" pitchFamily="34" charset="0"/>
                </a:rPr>
                <a:t>Stable</a:t>
              </a:r>
              <a:endParaRPr lang="en-GB" sz="1100" kern="0" dirty="0">
                <a:solidFill>
                  <a:srgbClr val="000000"/>
                </a:solidFill>
                <a:latin typeface="Calibri"/>
                <a:ea typeface="Tahoma" panose="020B0604030504040204" pitchFamily="34" charset="0"/>
                <a:cs typeface="Tahoma" panose="020B0604030504040204" pitchFamily="34" charset="0"/>
              </a:endParaRPr>
            </a:p>
          </p:txBody>
        </p:sp>
        <p:sp>
          <p:nvSpPr>
            <p:cNvPr id="41" name="80 CuadroTexto"/>
            <p:cNvSpPr txBox="1"/>
            <p:nvPr/>
          </p:nvSpPr>
          <p:spPr bwMode="gray">
            <a:xfrm>
              <a:off x="4940695" y="5985486"/>
              <a:ext cx="580808" cy="16927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eaLnBrk="1" fontAlgn="auto" hangingPunct="1">
                <a:spcAft>
                  <a:spcPts val="0"/>
                </a:spcAft>
                <a:defRPr/>
              </a:pPr>
              <a:r>
                <a:rPr lang="en-GB" sz="1100" kern="0" dirty="0" smtClean="0">
                  <a:solidFill>
                    <a:srgbClr val="000000"/>
                  </a:solidFill>
                  <a:latin typeface="Calibri"/>
                  <a:ea typeface="Tahoma" panose="020B0604030504040204" pitchFamily="34" charset="0"/>
                  <a:cs typeface="Tahoma" panose="020B0604030504040204" pitchFamily="34" charset="0"/>
                </a:rPr>
                <a:t>Worsens</a:t>
              </a:r>
              <a:endParaRPr lang="en-GB" sz="1100" kern="0" dirty="0">
                <a:solidFill>
                  <a:srgbClr val="000000"/>
                </a:solidFill>
                <a:latin typeface="Calibri"/>
                <a:ea typeface="Tahoma" panose="020B0604030504040204" pitchFamily="34" charset="0"/>
                <a:cs typeface="Tahoma" panose="020B0604030504040204" pitchFamily="34" charset="0"/>
              </a:endParaRPr>
            </a:p>
          </p:txBody>
        </p:sp>
        <p:sp>
          <p:nvSpPr>
            <p:cNvPr id="42" name="Freeform 9"/>
            <p:cNvSpPr>
              <a:spLocks/>
            </p:cNvSpPr>
            <p:nvPr/>
          </p:nvSpPr>
          <p:spPr bwMode="gray">
            <a:xfrm rot="10800000" flipV="1">
              <a:off x="3239817" y="5999709"/>
              <a:ext cx="114858" cy="143571"/>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defRPr/>
              </a:pPr>
              <a:endParaRPr lang="en-GB" sz="1100" kern="0" dirty="0">
                <a:solidFill>
                  <a:srgbClr val="000000"/>
                </a:solidFill>
                <a:latin typeface="Calibri"/>
                <a:ea typeface="+mn-ea"/>
              </a:endParaRPr>
            </a:p>
          </p:txBody>
        </p:sp>
        <p:sp>
          <p:nvSpPr>
            <p:cNvPr id="43" name="Freeform 9"/>
            <p:cNvSpPr>
              <a:spLocks/>
            </p:cNvSpPr>
            <p:nvPr/>
          </p:nvSpPr>
          <p:spPr bwMode="gray">
            <a:xfrm rot="16200000" flipV="1">
              <a:off x="4079021" y="5999709"/>
              <a:ext cx="126344" cy="143571"/>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defRPr/>
              </a:pPr>
              <a:endParaRPr lang="en-GB" sz="1100" kern="0" dirty="0">
                <a:solidFill>
                  <a:srgbClr val="000000"/>
                </a:solidFill>
                <a:latin typeface="Calibri"/>
                <a:ea typeface="+mn-ea"/>
              </a:endParaRPr>
            </a:p>
          </p:txBody>
        </p:sp>
        <p:sp>
          <p:nvSpPr>
            <p:cNvPr id="46" name="Freeform 9"/>
            <p:cNvSpPr>
              <a:spLocks/>
            </p:cNvSpPr>
            <p:nvPr/>
          </p:nvSpPr>
          <p:spPr bwMode="gray">
            <a:xfrm flipV="1">
              <a:off x="4778136" y="5999708"/>
              <a:ext cx="115817" cy="143572"/>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defRPr/>
              </a:pPr>
              <a:endParaRPr lang="en-GB" sz="1100" kern="0" dirty="0">
                <a:solidFill>
                  <a:srgbClr val="000000"/>
                </a:solidFill>
                <a:latin typeface="Calibri"/>
                <a:ea typeface="+mn-ea"/>
              </a:endParaRPr>
            </a:p>
          </p:txBody>
        </p:sp>
      </p:grpSp>
      <p:grpSp>
        <p:nvGrpSpPr>
          <p:cNvPr id="47" name="122 Grupo"/>
          <p:cNvGrpSpPr/>
          <p:nvPr/>
        </p:nvGrpSpPr>
        <p:grpSpPr>
          <a:xfrm>
            <a:off x="304800" y="6416040"/>
            <a:ext cx="2886494" cy="169277"/>
            <a:chOff x="-1429262" y="6251781"/>
            <a:chExt cx="2886494" cy="169277"/>
          </a:xfrm>
        </p:grpSpPr>
        <p:sp>
          <p:nvSpPr>
            <p:cNvPr id="48" name="80 CuadroTexto"/>
            <p:cNvSpPr txBox="1"/>
            <p:nvPr/>
          </p:nvSpPr>
          <p:spPr bwMode="gray">
            <a:xfrm>
              <a:off x="96603" y="6251781"/>
              <a:ext cx="618000"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eaLnBrk="1" fontAlgn="auto" hangingPunct="1">
                <a:spcAft>
                  <a:spcPts val="0"/>
                </a:spcAft>
                <a:defRPr/>
              </a:pPr>
              <a:r>
                <a:rPr lang="en-GB" sz="1100" kern="0" dirty="0" smtClean="0">
                  <a:solidFill>
                    <a:srgbClr val="000000"/>
                  </a:solidFill>
                  <a:latin typeface="Calibri"/>
                  <a:ea typeface="Tahoma" panose="020B0604030504040204" pitchFamily="34" charset="0"/>
                  <a:cs typeface="Tahoma" panose="020B0604030504040204" pitchFamily="34" charset="0"/>
                </a:rPr>
                <a:t>Complete</a:t>
              </a:r>
              <a:endParaRPr lang="en-GB" sz="1100" kern="0" dirty="0">
                <a:solidFill>
                  <a:srgbClr val="000000"/>
                </a:solidFill>
                <a:latin typeface="Calibri"/>
                <a:ea typeface="Tahoma" panose="020B0604030504040204" pitchFamily="34" charset="0"/>
                <a:cs typeface="Tahoma" panose="020B0604030504040204" pitchFamily="34" charset="0"/>
              </a:endParaRPr>
            </a:p>
          </p:txBody>
        </p:sp>
        <p:sp>
          <p:nvSpPr>
            <p:cNvPr id="49" name="80 CuadroTexto"/>
            <p:cNvSpPr txBox="1"/>
            <p:nvPr/>
          </p:nvSpPr>
          <p:spPr bwMode="gray">
            <a:xfrm>
              <a:off x="-1429262" y="6251781"/>
              <a:ext cx="1276720"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eaLnBrk="1" fontAlgn="auto" hangingPunct="1">
                <a:spcAft>
                  <a:spcPts val="0"/>
                </a:spcAft>
                <a:defRPr/>
              </a:pPr>
              <a:r>
                <a:rPr lang="en-GB" sz="1100" kern="0" dirty="0" smtClean="0">
                  <a:solidFill>
                    <a:srgbClr val="000000"/>
                  </a:solidFill>
                  <a:latin typeface="Calibri"/>
                  <a:ea typeface="Tahoma" panose="020B0604030504040204" pitchFamily="34" charset="0"/>
                  <a:cs typeface="Tahoma" panose="020B0604030504040204" pitchFamily="34" charset="0"/>
                </a:rPr>
                <a:t>Remediation Status:</a:t>
              </a:r>
              <a:endParaRPr lang="en-GB" sz="1100" kern="0" dirty="0">
                <a:solidFill>
                  <a:srgbClr val="000000"/>
                </a:solidFill>
                <a:latin typeface="Calibri"/>
                <a:ea typeface="Tahoma" panose="020B0604030504040204" pitchFamily="34" charset="0"/>
                <a:cs typeface="Tahoma" panose="020B0604030504040204" pitchFamily="34" charset="0"/>
              </a:endParaRPr>
            </a:p>
          </p:txBody>
        </p:sp>
        <p:sp>
          <p:nvSpPr>
            <p:cNvPr id="50" name="80 CuadroTexto"/>
            <p:cNvSpPr txBox="1"/>
            <p:nvPr/>
          </p:nvSpPr>
          <p:spPr bwMode="gray">
            <a:xfrm>
              <a:off x="936342" y="6251781"/>
              <a:ext cx="520890"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eaLnBrk="1" fontAlgn="auto" hangingPunct="1">
                <a:spcAft>
                  <a:spcPts val="0"/>
                </a:spcAft>
                <a:defRPr/>
              </a:pPr>
              <a:r>
                <a:rPr lang="en-GB" sz="1100" kern="0" dirty="0" smtClean="0">
                  <a:solidFill>
                    <a:srgbClr val="000000"/>
                  </a:solidFill>
                  <a:latin typeface="Calibri"/>
                  <a:ea typeface="Tahoma" panose="020B0604030504040204" pitchFamily="34" charset="0"/>
                  <a:cs typeface="Tahoma" panose="020B0604030504040204" pitchFamily="34" charset="0"/>
                </a:rPr>
                <a:t>On-track</a:t>
              </a:r>
              <a:endParaRPr lang="en-GB" sz="1100" kern="0" dirty="0">
                <a:solidFill>
                  <a:srgbClr val="000000"/>
                </a:solidFill>
                <a:latin typeface="Calibri"/>
                <a:ea typeface="Tahoma" panose="020B0604030504040204" pitchFamily="34" charset="0"/>
                <a:cs typeface="Tahoma" panose="020B0604030504040204" pitchFamily="34" charset="0"/>
              </a:endParaRPr>
            </a:p>
          </p:txBody>
        </p:sp>
        <p:sp>
          <p:nvSpPr>
            <p:cNvPr id="51" name="2 O"/>
            <p:cNvSpPr/>
            <p:nvPr/>
          </p:nvSpPr>
          <p:spPr>
            <a:xfrm>
              <a:off x="-95022" y="6257231"/>
              <a:ext cx="144000" cy="144000"/>
            </a:xfrm>
            <a:prstGeom prst="flowChartOr">
              <a:avLst/>
            </a:prstGeom>
            <a:solidFill>
              <a:srgbClr val="031FED"/>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GB" sz="1100" kern="0" dirty="0">
                <a:solidFill>
                  <a:srgbClr val="000000"/>
                </a:solidFill>
                <a:latin typeface="Calibri"/>
                <a:ea typeface="+mn-ea"/>
              </a:endParaRPr>
            </a:p>
          </p:txBody>
        </p:sp>
        <p:sp>
          <p:nvSpPr>
            <p:cNvPr id="52" name="13 O"/>
            <p:cNvSpPr/>
            <p:nvPr/>
          </p:nvSpPr>
          <p:spPr>
            <a:xfrm>
              <a:off x="743181" y="6258724"/>
              <a:ext cx="143783" cy="142506"/>
            </a:xfrm>
            <a:prstGeom prst="flowChartOr">
              <a:avLst/>
            </a:prstGeom>
            <a:solidFill>
              <a:srgbClr val="00B050"/>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GB" sz="1100" kern="0" dirty="0">
                <a:solidFill>
                  <a:srgbClr val="000000"/>
                </a:solidFill>
                <a:latin typeface="Calibri"/>
                <a:ea typeface="+mn-ea"/>
              </a:endParaRPr>
            </a:p>
          </p:txBody>
        </p:sp>
      </p:grpSp>
      <p:sp>
        <p:nvSpPr>
          <p:cNvPr id="53" name="80 CuadroTexto"/>
          <p:cNvSpPr txBox="1"/>
          <p:nvPr/>
        </p:nvSpPr>
        <p:spPr bwMode="gray">
          <a:xfrm>
            <a:off x="3394301" y="6416040"/>
            <a:ext cx="520890"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eaLnBrk="1" fontAlgn="auto" hangingPunct="1">
              <a:spcAft>
                <a:spcPts val="0"/>
              </a:spcAft>
              <a:defRPr/>
            </a:pPr>
            <a:r>
              <a:rPr lang="en-GB" sz="1100" kern="0" dirty="0" smtClean="0">
                <a:solidFill>
                  <a:srgbClr val="000000"/>
                </a:solidFill>
                <a:latin typeface="Calibri"/>
                <a:ea typeface="Tahoma" panose="020B0604030504040204" pitchFamily="34" charset="0"/>
                <a:cs typeface="Tahoma" panose="020B0604030504040204" pitchFamily="34" charset="0"/>
              </a:rPr>
              <a:t>Delayed</a:t>
            </a:r>
            <a:endParaRPr lang="en-GB" sz="1100" kern="0" dirty="0">
              <a:solidFill>
                <a:srgbClr val="000000"/>
              </a:solidFill>
              <a:latin typeface="Calibri"/>
              <a:ea typeface="Tahoma" panose="020B0604030504040204" pitchFamily="34" charset="0"/>
              <a:cs typeface="Tahoma" panose="020B0604030504040204" pitchFamily="34" charset="0"/>
            </a:endParaRPr>
          </a:p>
        </p:txBody>
      </p:sp>
      <p:sp>
        <p:nvSpPr>
          <p:cNvPr id="54" name="13 O"/>
          <p:cNvSpPr/>
          <p:nvPr/>
        </p:nvSpPr>
        <p:spPr>
          <a:xfrm>
            <a:off x="3201140" y="6429425"/>
            <a:ext cx="143783" cy="142506"/>
          </a:xfrm>
          <a:prstGeom prst="flowChartOr">
            <a:avLst/>
          </a:prstGeom>
          <a:solidFill>
            <a:srgbClr val="FFC000"/>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GB" sz="1100" kern="0" dirty="0">
              <a:solidFill>
                <a:srgbClr val="000000"/>
              </a:solidFill>
              <a:latin typeface="Calibri"/>
              <a:ea typeface="+mn-ea"/>
            </a:endParaRPr>
          </a:p>
        </p:txBody>
      </p:sp>
      <p:sp>
        <p:nvSpPr>
          <p:cNvPr id="55" name="80 CuadroTexto"/>
          <p:cNvSpPr txBox="1"/>
          <p:nvPr/>
        </p:nvSpPr>
        <p:spPr bwMode="gray">
          <a:xfrm>
            <a:off x="4147100" y="6416040"/>
            <a:ext cx="520890"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eaLnBrk="1" fontAlgn="auto" hangingPunct="1">
              <a:spcAft>
                <a:spcPts val="0"/>
              </a:spcAft>
              <a:defRPr/>
            </a:pPr>
            <a:r>
              <a:rPr lang="en-GB" sz="1100" kern="0" dirty="0" smtClean="0">
                <a:solidFill>
                  <a:srgbClr val="000000"/>
                </a:solidFill>
                <a:latin typeface="Calibri"/>
                <a:ea typeface="Tahoma" panose="020B0604030504040204" pitchFamily="34" charset="0"/>
                <a:cs typeface="Tahoma" panose="020B0604030504040204" pitchFamily="34" charset="0"/>
              </a:rPr>
              <a:t>At Risk</a:t>
            </a:r>
            <a:endParaRPr lang="en-GB" sz="1100" kern="0" dirty="0">
              <a:solidFill>
                <a:srgbClr val="000000"/>
              </a:solidFill>
              <a:latin typeface="Calibri"/>
              <a:ea typeface="Tahoma" panose="020B0604030504040204" pitchFamily="34" charset="0"/>
              <a:cs typeface="Tahoma" panose="020B0604030504040204" pitchFamily="34" charset="0"/>
            </a:endParaRPr>
          </a:p>
        </p:txBody>
      </p:sp>
      <p:sp>
        <p:nvSpPr>
          <p:cNvPr id="56" name="13 O"/>
          <p:cNvSpPr/>
          <p:nvPr/>
        </p:nvSpPr>
        <p:spPr>
          <a:xfrm>
            <a:off x="3953939" y="6429425"/>
            <a:ext cx="143783" cy="142506"/>
          </a:xfrm>
          <a:prstGeom prst="flowChartOr">
            <a:avLst/>
          </a:prstGeom>
          <a:solidFill>
            <a:srgbClr val="FF0000"/>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GB" sz="1100" kern="0" dirty="0">
              <a:solidFill>
                <a:srgbClr val="000000"/>
              </a:solidFill>
              <a:latin typeface="Calibri"/>
              <a:ea typeface="+mn-ea"/>
            </a:endParaRPr>
          </a:p>
        </p:txBody>
      </p:sp>
      <p:sp>
        <p:nvSpPr>
          <p:cNvPr id="57" name="80 CuadroTexto"/>
          <p:cNvSpPr txBox="1"/>
          <p:nvPr/>
        </p:nvSpPr>
        <p:spPr bwMode="gray">
          <a:xfrm>
            <a:off x="2870303" y="6612926"/>
            <a:ext cx="534510"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eaLnBrk="1" fontAlgn="auto" hangingPunct="1">
              <a:spcAft>
                <a:spcPts val="0"/>
              </a:spcAft>
              <a:defRPr/>
            </a:pPr>
            <a:r>
              <a:rPr lang="en-GB" sz="1100" kern="0" dirty="0" smtClean="0">
                <a:solidFill>
                  <a:srgbClr val="000000"/>
                </a:solidFill>
                <a:latin typeface="Calibri"/>
                <a:ea typeface="Tahoma" panose="020B0604030504040204" pitchFamily="34" charset="0"/>
                <a:cs typeface="Tahoma" panose="020B0604030504040204" pitchFamily="34" charset="0"/>
              </a:rPr>
              <a:t>Trend:</a:t>
            </a:r>
            <a:endParaRPr lang="en-GB" sz="1100" kern="0" dirty="0">
              <a:solidFill>
                <a:srgbClr val="000000"/>
              </a:solidFill>
              <a:latin typeface="Calibri"/>
              <a:ea typeface="Tahoma" panose="020B0604030504040204" pitchFamily="34" charset="0"/>
              <a:cs typeface="Tahoma" panose="020B0604030504040204" pitchFamily="34" charset="0"/>
            </a:endParaRPr>
          </a:p>
        </p:txBody>
      </p:sp>
      <p:sp>
        <p:nvSpPr>
          <p:cNvPr id="28" name="Freeform 9"/>
          <p:cNvSpPr>
            <a:spLocks/>
          </p:cNvSpPr>
          <p:nvPr/>
        </p:nvSpPr>
        <p:spPr bwMode="gray">
          <a:xfrm rot="16200000" flipV="1">
            <a:off x="3413427" y="1655928"/>
            <a:ext cx="126344" cy="143571"/>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defRPr/>
            </a:pPr>
            <a:endParaRPr lang="en-GB" sz="1100" kern="0" dirty="0">
              <a:solidFill>
                <a:srgbClr val="000000"/>
              </a:solidFill>
              <a:latin typeface="Calibri"/>
              <a:ea typeface="+mn-ea"/>
            </a:endParaRPr>
          </a:p>
        </p:txBody>
      </p:sp>
      <p:sp>
        <p:nvSpPr>
          <p:cNvPr id="29" name="Freeform 9"/>
          <p:cNvSpPr>
            <a:spLocks/>
          </p:cNvSpPr>
          <p:nvPr/>
        </p:nvSpPr>
        <p:spPr bwMode="gray">
          <a:xfrm rot="16200000" flipV="1">
            <a:off x="3843423" y="1655927"/>
            <a:ext cx="126344" cy="143571"/>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defRPr/>
            </a:pPr>
            <a:endParaRPr lang="en-GB" sz="1100" kern="0" dirty="0">
              <a:solidFill>
                <a:srgbClr val="000000"/>
              </a:solidFill>
              <a:latin typeface="Calibri"/>
              <a:ea typeface="+mn-ea"/>
            </a:endParaRPr>
          </a:p>
        </p:txBody>
      </p:sp>
      <p:sp>
        <p:nvSpPr>
          <p:cNvPr id="30" name="Freeform 9"/>
          <p:cNvSpPr>
            <a:spLocks/>
          </p:cNvSpPr>
          <p:nvPr/>
        </p:nvSpPr>
        <p:spPr bwMode="gray">
          <a:xfrm rot="16200000" flipV="1">
            <a:off x="3413427" y="2189142"/>
            <a:ext cx="126344" cy="143571"/>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defRPr/>
            </a:pPr>
            <a:endParaRPr lang="en-GB" sz="1100" kern="0" dirty="0">
              <a:solidFill>
                <a:srgbClr val="000000"/>
              </a:solidFill>
              <a:latin typeface="Calibri"/>
              <a:ea typeface="+mn-ea"/>
            </a:endParaRPr>
          </a:p>
        </p:txBody>
      </p:sp>
      <p:sp>
        <p:nvSpPr>
          <p:cNvPr id="31" name="Freeform 9"/>
          <p:cNvSpPr>
            <a:spLocks/>
          </p:cNvSpPr>
          <p:nvPr/>
        </p:nvSpPr>
        <p:spPr bwMode="gray">
          <a:xfrm rot="16200000" flipV="1">
            <a:off x="3843423" y="2189141"/>
            <a:ext cx="126344" cy="143571"/>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defRPr/>
            </a:pPr>
            <a:endParaRPr lang="en-GB" sz="1100" kern="0" dirty="0">
              <a:solidFill>
                <a:srgbClr val="000000"/>
              </a:solidFill>
              <a:latin typeface="Calibri"/>
              <a:ea typeface="+mn-ea"/>
            </a:endParaRPr>
          </a:p>
        </p:txBody>
      </p:sp>
      <p:sp>
        <p:nvSpPr>
          <p:cNvPr id="32" name="Freeform 9"/>
          <p:cNvSpPr>
            <a:spLocks/>
          </p:cNvSpPr>
          <p:nvPr/>
        </p:nvSpPr>
        <p:spPr bwMode="gray">
          <a:xfrm rot="16200000" flipV="1">
            <a:off x="3413427" y="2696487"/>
            <a:ext cx="126344" cy="143571"/>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defRPr/>
            </a:pPr>
            <a:endParaRPr lang="en-GB" sz="1100" kern="0" dirty="0">
              <a:solidFill>
                <a:srgbClr val="000000"/>
              </a:solidFill>
              <a:latin typeface="Calibri"/>
              <a:ea typeface="+mn-ea"/>
            </a:endParaRPr>
          </a:p>
        </p:txBody>
      </p:sp>
      <p:sp>
        <p:nvSpPr>
          <p:cNvPr id="33" name="Freeform 9"/>
          <p:cNvSpPr>
            <a:spLocks/>
          </p:cNvSpPr>
          <p:nvPr/>
        </p:nvSpPr>
        <p:spPr bwMode="gray">
          <a:xfrm rot="16200000" flipV="1">
            <a:off x="3843423" y="2696487"/>
            <a:ext cx="126344" cy="143571"/>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defRPr/>
            </a:pPr>
            <a:endParaRPr lang="en-GB" sz="1100" kern="0" dirty="0">
              <a:solidFill>
                <a:srgbClr val="000000"/>
              </a:solidFill>
              <a:latin typeface="Calibri"/>
              <a:ea typeface="+mn-ea"/>
            </a:endParaRPr>
          </a:p>
        </p:txBody>
      </p:sp>
      <p:sp>
        <p:nvSpPr>
          <p:cNvPr id="35" name="13 O"/>
          <p:cNvSpPr/>
          <p:nvPr/>
        </p:nvSpPr>
        <p:spPr>
          <a:xfrm>
            <a:off x="7620000" y="852515"/>
            <a:ext cx="143783" cy="142506"/>
          </a:xfrm>
          <a:prstGeom prst="flowChartOr">
            <a:avLst/>
          </a:prstGeom>
          <a:solidFill>
            <a:srgbClr val="00B050"/>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GB" sz="1100" kern="0" dirty="0">
              <a:solidFill>
                <a:srgbClr val="000000"/>
              </a:solidFill>
              <a:latin typeface="Calibri"/>
              <a:ea typeface="+mn-ea"/>
            </a:endParaRPr>
          </a:p>
        </p:txBody>
      </p:sp>
      <p:sp>
        <p:nvSpPr>
          <p:cNvPr id="58" name="Freeform 9"/>
          <p:cNvSpPr>
            <a:spLocks/>
          </p:cNvSpPr>
          <p:nvPr/>
        </p:nvSpPr>
        <p:spPr bwMode="gray">
          <a:xfrm rot="16200000" flipV="1">
            <a:off x="3413427" y="3483814"/>
            <a:ext cx="126344" cy="143571"/>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defRPr/>
            </a:pPr>
            <a:endParaRPr lang="en-GB" sz="1100" kern="0" dirty="0">
              <a:solidFill>
                <a:srgbClr val="000000"/>
              </a:solidFill>
              <a:latin typeface="Calibri"/>
              <a:ea typeface="+mn-ea"/>
            </a:endParaRPr>
          </a:p>
        </p:txBody>
      </p:sp>
      <p:sp>
        <p:nvSpPr>
          <p:cNvPr id="59" name="Freeform 9"/>
          <p:cNvSpPr>
            <a:spLocks/>
          </p:cNvSpPr>
          <p:nvPr/>
        </p:nvSpPr>
        <p:spPr bwMode="gray">
          <a:xfrm rot="16200000" flipV="1">
            <a:off x="3843423" y="3501066"/>
            <a:ext cx="126344" cy="143571"/>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defRPr/>
            </a:pPr>
            <a:endParaRPr lang="en-GB" sz="1100" kern="0" dirty="0">
              <a:solidFill>
                <a:srgbClr val="000000"/>
              </a:solidFill>
              <a:latin typeface="Calibri"/>
              <a:ea typeface="+mn-ea"/>
            </a:endParaRPr>
          </a:p>
        </p:txBody>
      </p:sp>
      <p:sp>
        <p:nvSpPr>
          <p:cNvPr id="60" name="Freeform 9"/>
          <p:cNvSpPr>
            <a:spLocks/>
          </p:cNvSpPr>
          <p:nvPr/>
        </p:nvSpPr>
        <p:spPr bwMode="gray">
          <a:xfrm rot="16200000" flipV="1">
            <a:off x="3746399" y="850800"/>
            <a:ext cx="180000" cy="252000"/>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defRPr/>
            </a:pPr>
            <a:endParaRPr lang="en-GB" sz="1800" kern="0" dirty="0">
              <a:solidFill>
                <a:srgbClr val="000000"/>
              </a:solidFill>
              <a:latin typeface="Calibri"/>
              <a:ea typeface="+mn-ea"/>
            </a:endParaRPr>
          </a:p>
        </p:txBody>
      </p:sp>
      <p:sp>
        <p:nvSpPr>
          <p:cNvPr id="44" name="80 CuadroTexto"/>
          <p:cNvSpPr txBox="1"/>
          <p:nvPr/>
        </p:nvSpPr>
        <p:spPr bwMode="gray">
          <a:xfrm>
            <a:off x="4648200" y="6416040"/>
            <a:ext cx="520890"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eaLnBrk="1" fontAlgn="auto" hangingPunct="1">
              <a:spcAft>
                <a:spcPts val="0"/>
              </a:spcAft>
              <a:defRPr/>
            </a:pPr>
            <a:r>
              <a:rPr lang="en-GB" sz="1100" kern="0" dirty="0">
                <a:solidFill>
                  <a:srgbClr val="000000"/>
                </a:solidFill>
                <a:latin typeface="Calibri"/>
                <a:ea typeface="Tahoma" panose="020B0604030504040204" pitchFamily="34" charset="0"/>
                <a:cs typeface="Tahoma" panose="020B0604030504040204" pitchFamily="34" charset="0"/>
              </a:rPr>
              <a:t> </a:t>
            </a:r>
            <a:r>
              <a:rPr lang="en-GB" sz="1100" b="1" kern="0" dirty="0" smtClean="0">
                <a:solidFill>
                  <a:srgbClr val="000000"/>
                </a:solidFill>
                <a:latin typeface="Calibri"/>
                <a:ea typeface="Tahoma" panose="020B0604030504040204" pitchFamily="34" charset="0"/>
                <a:cs typeface="Tahoma" panose="020B0604030504040204" pitchFamily="34" charset="0"/>
              </a:rPr>
              <a:t>N/A</a:t>
            </a:r>
            <a:endParaRPr lang="en-GB" sz="1100" b="1" kern="0" dirty="0">
              <a:solidFill>
                <a:srgbClr val="000000"/>
              </a:solidFill>
              <a:latin typeface="Calibri"/>
              <a:ea typeface="Tahoma" panose="020B0604030504040204" pitchFamily="34" charset="0"/>
              <a:cs typeface="Tahoma" panose="020B0604030504040204" pitchFamily="34" charset="0"/>
            </a:endParaRPr>
          </a:p>
        </p:txBody>
      </p:sp>
      <p:sp>
        <p:nvSpPr>
          <p:cNvPr id="2" name="TextBox 1"/>
          <p:cNvSpPr txBox="1"/>
          <p:nvPr/>
        </p:nvSpPr>
        <p:spPr>
          <a:xfrm>
            <a:off x="4407545" y="6148372"/>
            <a:ext cx="2516524" cy="200055"/>
          </a:xfrm>
          <a:prstGeom prst="rect">
            <a:avLst/>
          </a:prstGeom>
          <a:noFill/>
        </p:spPr>
        <p:txBody>
          <a:bodyPr wrap="square" rtlCol="0">
            <a:spAutoFit/>
          </a:bodyPr>
          <a:lstStyle/>
          <a:p>
            <a:pPr eaLnBrk="1" fontAlgn="auto" hangingPunct="1">
              <a:spcBef>
                <a:spcPts val="0"/>
              </a:spcBef>
              <a:spcAft>
                <a:spcPts val="0"/>
              </a:spcAft>
            </a:pPr>
            <a:r>
              <a:rPr lang="en-US" sz="700" dirty="0" smtClean="0">
                <a:solidFill>
                  <a:prstClr val="black"/>
                </a:solidFill>
                <a:latin typeface="Calibri"/>
                <a:ea typeface="+mn-ea"/>
              </a:rPr>
              <a:t>*$11MM in capital  payments not reflected received on July 1</a:t>
            </a:r>
            <a:r>
              <a:rPr lang="en-US" sz="700" baseline="30000" dirty="0" smtClean="0">
                <a:solidFill>
                  <a:prstClr val="black"/>
                </a:solidFill>
                <a:latin typeface="Calibri"/>
                <a:ea typeface="+mn-ea"/>
              </a:rPr>
              <a:t>st</a:t>
            </a:r>
            <a:r>
              <a:rPr lang="en-US" sz="700" dirty="0" smtClean="0">
                <a:solidFill>
                  <a:prstClr val="black"/>
                </a:solidFill>
                <a:latin typeface="Calibri"/>
                <a:ea typeface="+mn-ea"/>
              </a:rPr>
              <a:t>.</a:t>
            </a:r>
            <a:endParaRPr lang="en-US" sz="700" dirty="0">
              <a:solidFill>
                <a:prstClr val="black"/>
              </a:solidFill>
              <a:latin typeface="Calibri"/>
              <a:ea typeface="+mn-ea"/>
            </a:endParaRPr>
          </a:p>
        </p:txBody>
      </p:sp>
      <p:graphicFrame>
        <p:nvGraphicFramePr>
          <p:cNvPr id="61" name="Table 60"/>
          <p:cNvGraphicFramePr>
            <a:graphicFrameLocks noGrp="1"/>
          </p:cNvGraphicFramePr>
          <p:nvPr>
            <p:custDataLst>
              <p:tags r:id="rId3"/>
            </p:custDataLst>
            <p:extLst>
              <p:ext uri="{D42A27DB-BD31-4B8C-83A1-F6EECF244321}">
                <p14:modId xmlns:p14="http://schemas.microsoft.com/office/powerpoint/2010/main" val="4117086017"/>
              </p:ext>
            </p:extLst>
          </p:nvPr>
        </p:nvGraphicFramePr>
        <p:xfrm>
          <a:off x="4397238" y="4625819"/>
          <a:ext cx="4297678" cy="1522553"/>
        </p:xfrm>
        <a:graphic>
          <a:graphicData uri="http://schemas.openxmlformats.org/drawingml/2006/table">
            <a:tbl>
              <a:tblPr>
                <a:noFill/>
              </a:tblPr>
              <a:tblGrid>
                <a:gridCol w="2103128"/>
                <a:gridCol w="438910"/>
                <a:gridCol w="438910"/>
                <a:gridCol w="438910"/>
                <a:gridCol w="438910"/>
                <a:gridCol w="438910"/>
              </a:tblGrid>
              <a:tr h="198802">
                <a:tc>
                  <a:txBody>
                    <a:bodyPr/>
                    <a:lstStyle/>
                    <a:p>
                      <a:pPr algn="ctr" fontAlgn="ctr"/>
                      <a:r>
                        <a:rPr lang="en-US" sz="700" b="1" i="0" u="none" strike="noStrike" dirty="0">
                          <a:solidFill>
                            <a:schemeClr val="bg1"/>
                          </a:solidFill>
                          <a:latin typeface="+mj-lt"/>
                        </a:rPr>
                        <a:t>Quantitative Measure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700" b="1" i="0" u="none" strike="noStrike" kern="1200" dirty="0" smtClean="0">
                          <a:solidFill>
                            <a:schemeClr val="bg1"/>
                          </a:solidFill>
                          <a:effectLst/>
                          <a:latin typeface="+mj-lt"/>
                          <a:ea typeface="+mn-ea"/>
                          <a:cs typeface="+mn-cs"/>
                        </a:rPr>
                        <a:t>Jun-16</a:t>
                      </a:r>
                      <a:endParaRPr lang="es-PR" sz="700" b="1" i="0" u="none" strike="noStrike" kern="1200" dirty="0" smtClean="0">
                        <a:solidFill>
                          <a:schemeClr val="bg1"/>
                        </a:solidFill>
                        <a:effectLst/>
                        <a:latin typeface="+mj-lt"/>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marL="0" algn="ctr" defTabSz="457200" rtl="0" eaLnBrk="1" fontAlgn="ctr" latinLnBrk="0" hangingPunct="1"/>
                      <a:r>
                        <a:rPr lang="en-US" sz="700" b="1" i="0" u="none" strike="noStrike" kern="1200" dirty="0" smtClean="0">
                          <a:solidFill>
                            <a:schemeClr val="bg1"/>
                          </a:solidFill>
                          <a:effectLst/>
                          <a:latin typeface="+mj-lt"/>
                          <a:ea typeface="+mn-ea"/>
                          <a:cs typeface="+mn-cs"/>
                        </a:rPr>
                        <a:t>May-16</a:t>
                      </a:r>
                      <a:endParaRPr lang="en-US" sz="700" b="1" i="0" u="none" strike="noStrike" kern="1200" dirty="0">
                        <a:solidFill>
                          <a:schemeClr val="bg1"/>
                        </a:solidFill>
                        <a:effectLst/>
                        <a:latin typeface="+mj-lt"/>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marL="0" algn="ctr" defTabSz="457200" rtl="0" eaLnBrk="1" fontAlgn="ctr" latinLnBrk="0" hangingPunct="1"/>
                      <a:r>
                        <a:rPr lang="en-US" sz="700" b="1" i="0" u="none" strike="noStrike" kern="1200" dirty="0" smtClean="0">
                          <a:solidFill>
                            <a:schemeClr val="bg1"/>
                          </a:solidFill>
                          <a:effectLst/>
                          <a:latin typeface="+mj-lt"/>
                          <a:ea typeface="+mn-ea"/>
                          <a:cs typeface="+mn-cs"/>
                        </a:rPr>
                        <a:t>Apr-16</a:t>
                      </a:r>
                      <a:endParaRPr lang="en-US" sz="700" b="1" i="0" u="none" strike="noStrike" kern="1200" dirty="0">
                        <a:solidFill>
                          <a:schemeClr val="bg1"/>
                        </a:solidFill>
                        <a:effectLst/>
                        <a:latin typeface="+mj-lt"/>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fontAlgn="ctr"/>
                      <a:r>
                        <a:rPr lang="en-US" sz="700" b="1" i="0" u="none" strike="noStrike" dirty="0" smtClean="0">
                          <a:solidFill>
                            <a:schemeClr val="tx1"/>
                          </a:solidFill>
                          <a:latin typeface="+mj-lt"/>
                        </a:rPr>
                        <a:t>TRIGGER LIMIT</a:t>
                      </a:r>
                      <a:endParaRPr lang="en-US" sz="700" b="1" i="0" u="none" strike="noStrike" dirty="0">
                        <a:solidFill>
                          <a:schemeClr val="tx1"/>
                        </a:solidFill>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fontAlgn="ctr"/>
                      <a:r>
                        <a:rPr lang="en-US" sz="700" b="1" i="0" u="none" strike="noStrike" dirty="0" smtClean="0">
                          <a:solidFill>
                            <a:schemeClr val="bg1"/>
                          </a:solidFill>
                          <a:latin typeface="+mj-lt"/>
                        </a:rPr>
                        <a:t>RED  LIMIT</a:t>
                      </a:r>
                      <a:endParaRPr lang="en-US" sz="700" b="1" i="0" u="none" strike="noStrike" dirty="0">
                        <a:solidFill>
                          <a:schemeClr val="bg1"/>
                        </a:solidFill>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r>
              <a:tr h="236177">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sz="700" b="0" i="0" u="none" strike="noStrike" kern="1200" baseline="0" dirty="0" smtClean="0">
                          <a:solidFill>
                            <a:srgbClr val="000000"/>
                          </a:solidFill>
                          <a:effectLst/>
                          <a:latin typeface="+mj-lt"/>
                          <a:ea typeface="+mn-ea"/>
                          <a:cs typeface="+mn-cs"/>
                        </a:rPr>
                        <a:t>Public Sector Exposure </a:t>
                      </a:r>
                      <a:endParaRPr lang="en-US" sz="700" b="0" i="0" u="none" strike="noStrike" kern="1200" baseline="0" dirty="0">
                        <a:solidFill>
                          <a:srgbClr val="000000"/>
                        </a:solidFill>
                        <a:effectLst/>
                        <a:latin typeface="+mj-lt"/>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457200" rtl="0" eaLnBrk="1" fontAlgn="ctr" latinLnBrk="0" hangingPunct="1"/>
                      <a:r>
                        <a:rPr lang="en-US" sz="700" b="1" i="0" u="none" strike="noStrike" kern="1200" dirty="0" smtClean="0">
                          <a:solidFill>
                            <a:schemeClr val="tx1"/>
                          </a:solidFill>
                          <a:effectLst/>
                          <a:latin typeface="+mj-lt"/>
                          <a:ea typeface="+mn-ea"/>
                          <a:cs typeface="+mn-cs"/>
                        </a:rPr>
                        <a:t>$346*</a:t>
                      </a:r>
                      <a:endParaRPr lang="en-US" sz="700" b="1" i="0" u="none" strike="noStrike" kern="1200" dirty="0">
                        <a:solidFill>
                          <a:schemeClr val="tx1"/>
                        </a:solidFill>
                        <a:effectLst/>
                        <a:latin typeface="+mj-lt"/>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cell3D prstMaterial="dkEdge">
                      <a:bevel h="50800" prst="divot"/>
                      <a:lightRig rig="flood" dir="t"/>
                    </a:cell3D>
                    <a:solidFill>
                      <a:srgbClr val="CCFF99"/>
                    </a:solidFill>
                  </a:tcPr>
                </a:tc>
                <a:tc>
                  <a:txBody>
                    <a:bodyPr/>
                    <a:lstStyle/>
                    <a:p>
                      <a:pPr marL="0" algn="ctr" defTabSz="457200" rtl="0" eaLnBrk="1" fontAlgn="ctr" latinLnBrk="0" hangingPunct="1"/>
                      <a:r>
                        <a:rPr lang="en-US" sz="700" b="1" i="0" u="none" strike="noStrike" kern="1200" dirty="0">
                          <a:solidFill>
                            <a:schemeClr val="tx1"/>
                          </a:solidFill>
                          <a:effectLst/>
                          <a:latin typeface="+mj-lt"/>
                          <a:ea typeface="+mn-ea"/>
                          <a:cs typeface="+mn-cs"/>
                        </a:rPr>
                        <a:t> </a:t>
                      </a:r>
                      <a:r>
                        <a:rPr lang="en-US" sz="700" b="1" i="0" u="none" strike="noStrike" kern="1200" dirty="0" smtClean="0">
                          <a:solidFill>
                            <a:schemeClr val="tx1"/>
                          </a:solidFill>
                          <a:effectLst/>
                          <a:latin typeface="+mj-lt"/>
                          <a:ea typeface="+mn-ea"/>
                          <a:cs typeface="+mn-cs"/>
                        </a:rPr>
                        <a:t>$ </a:t>
                      </a:r>
                      <a:r>
                        <a:rPr lang="en-US" sz="700" b="1" i="0" u="none" strike="noStrike" kern="1200" dirty="0">
                          <a:solidFill>
                            <a:schemeClr val="tx1"/>
                          </a:solidFill>
                          <a:effectLst/>
                          <a:latin typeface="+mj-lt"/>
                          <a:ea typeface="+mn-ea"/>
                          <a:cs typeface="+mn-cs"/>
                        </a:rPr>
                        <a:t>347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cell3D prstMaterial="dkEdge">
                      <a:bevel h="50800" prst="divot"/>
                      <a:lightRig rig="flood" dir="t"/>
                    </a:cell3D>
                    <a:solidFill>
                      <a:srgbClr val="CCFF99"/>
                    </a:solidFill>
                  </a:tcPr>
                </a:tc>
                <a:tc>
                  <a:txBody>
                    <a:bodyPr/>
                    <a:lstStyle/>
                    <a:p>
                      <a:pPr marL="0" algn="ctr" defTabSz="457200" rtl="0" eaLnBrk="1" fontAlgn="ctr" latinLnBrk="0" hangingPunct="1"/>
                      <a:r>
                        <a:rPr lang="en-US" sz="700" b="1" i="0" u="none" strike="noStrike" kern="1200" dirty="0">
                          <a:solidFill>
                            <a:schemeClr val="tx1"/>
                          </a:solidFill>
                          <a:effectLst/>
                          <a:latin typeface="+mj-lt"/>
                          <a:ea typeface="+mn-ea"/>
                          <a:cs typeface="+mn-cs"/>
                        </a:rPr>
                        <a:t> </a:t>
                      </a:r>
                      <a:r>
                        <a:rPr lang="en-US" sz="700" b="1" i="0" u="none" strike="noStrike" kern="1200" dirty="0" smtClean="0">
                          <a:solidFill>
                            <a:schemeClr val="tx1"/>
                          </a:solidFill>
                          <a:effectLst/>
                          <a:latin typeface="+mj-lt"/>
                          <a:ea typeface="+mn-ea"/>
                          <a:cs typeface="+mn-cs"/>
                        </a:rPr>
                        <a:t>$ 347 </a:t>
                      </a:r>
                      <a:endParaRPr lang="en-US" sz="700" b="1" i="0" u="none" strike="noStrike" kern="1200" dirty="0">
                        <a:solidFill>
                          <a:schemeClr val="tx1"/>
                        </a:solidFill>
                        <a:effectLst/>
                        <a:latin typeface="+mj-lt"/>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cell3D prstMaterial="dkEdge">
                      <a:bevel h="50800" prst="divot"/>
                      <a:lightRig rig="flood" dir="t"/>
                    </a:cell3D>
                    <a:solidFill>
                      <a:srgbClr val="CCFF99"/>
                    </a:solidFill>
                  </a:tcPr>
                </a:tc>
                <a:tc>
                  <a:txBody>
                    <a:bodyPr/>
                    <a:lstStyle/>
                    <a:p>
                      <a:pPr marL="0" algn="ctr" defTabSz="457200" rtl="0" eaLnBrk="1" fontAlgn="ctr" latinLnBrk="0" hangingPunct="1"/>
                      <a:r>
                        <a:rPr lang="en-US" sz="700" b="0" i="0" u="none" strike="noStrike" kern="1200" dirty="0">
                          <a:solidFill>
                            <a:srgbClr val="000000"/>
                          </a:solidFill>
                          <a:effectLst/>
                          <a:latin typeface="+mj-lt"/>
                          <a:ea typeface="+mn-ea"/>
                          <a:cs typeface="+mn-cs"/>
                        </a:rPr>
                        <a:t> ≥$436MM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algn="ctr" defTabSz="457200" rtl="0" eaLnBrk="1" fontAlgn="ctr" latinLnBrk="0" hangingPunct="1"/>
                      <a:r>
                        <a:rPr lang="en-US" sz="700" b="0" i="0" u="none" strike="noStrike" kern="1200" dirty="0">
                          <a:solidFill>
                            <a:srgbClr val="000000"/>
                          </a:solidFill>
                          <a:effectLst/>
                          <a:latin typeface="+mj-lt"/>
                          <a:ea typeface="+mn-ea"/>
                          <a:cs typeface="+mn-cs"/>
                        </a:rPr>
                        <a:t> ≥$543MM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296891">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sz="700" b="0" i="0" u="none" strike="noStrike" kern="1200" baseline="0" dirty="0" smtClean="0">
                          <a:solidFill>
                            <a:srgbClr val="000000"/>
                          </a:solidFill>
                          <a:effectLst/>
                          <a:latin typeface="+mj-lt"/>
                          <a:ea typeface="+mn-ea"/>
                          <a:cs typeface="+mn-cs"/>
                        </a:rPr>
                        <a:t>Number of Puerto Rico Public Institutions in Default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700" b="1" i="0" u="none" strike="noStrike" dirty="0" smtClean="0">
                          <a:solidFill>
                            <a:schemeClr val="tx1"/>
                          </a:solidFill>
                          <a:effectLst/>
                          <a:latin typeface="+mj-lt"/>
                        </a:rPr>
                        <a:t>3</a:t>
                      </a:r>
                      <a:endParaRPr lang="es-PR" sz="700" b="1" i="0" u="none" strike="noStrike" dirty="0">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h="50800" prst="divot"/>
                      <a:lightRig rig="flood" dir="t"/>
                    </a:cell3D>
                    <a:solidFill>
                      <a:srgbClr val="FFCCCC"/>
                    </a:solidFill>
                  </a:tcPr>
                </a:tc>
                <a:tc>
                  <a:txBody>
                    <a:bodyPr/>
                    <a:lstStyle/>
                    <a:p>
                      <a:pPr algn="ctr" fontAlgn="ctr"/>
                      <a:r>
                        <a:rPr lang="es-PR" sz="700" b="1" i="0" u="none" strike="noStrike" dirty="0" smtClean="0">
                          <a:solidFill>
                            <a:schemeClr val="tx1"/>
                          </a:solidFill>
                          <a:effectLst/>
                          <a:latin typeface="+mj-lt"/>
                        </a:rPr>
                        <a:t>3</a:t>
                      </a:r>
                      <a:endParaRPr lang="es-PR" sz="700" b="1" i="0" u="none" strike="noStrike" dirty="0">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h="50800" prst="divot"/>
                      <a:lightRig rig="flood" dir="t"/>
                    </a:cell3D>
                    <a:solidFill>
                      <a:srgbClr val="FFCCCC"/>
                    </a:solidFill>
                  </a:tcPr>
                </a:tc>
                <a:tc>
                  <a:txBody>
                    <a:bodyPr/>
                    <a:lstStyle/>
                    <a:p>
                      <a:pPr algn="ctr" fontAlgn="ctr"/>
                      <a:r>
                        <a:rPr lang="en-US" sz="700" b="1" i="0" u="none" strike="noStrike" dirty="0" smtClean="0">
                          <a:solidFill>
                            <a:schemeClr val="tx1"/>
                          </a:solidFill>
                          <a:effectLst/>
                          <a:latin typeface="+mj-lt"/>
                        </a:rPr>
                        <a:t>2</a:t>
                      </a:r>
                      <a:endParaRPr lang="es-PR" sz="700" b="1" i="0" u="none" strike="noStrike" dirty="0">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h="50800" prst="divot"/>
                      <a:lightRig rig="flood" dir="t"/>
                    </a:cell3D>
                    <a:solidFill>
                      <a:srgbClr val="FFCCCC"/>
                    </a:solidFill>
                  </a:tcPr>
                </a:tc>
                <a:tc>
                  <a:txBody>
                    <a:bodyPr/>
                    <a:lstStyle/>
                    <a:p>
                      <a:pPr algn="ctr" fontAlgn="ctr"/>
                      <a:r>
                        <a:rPr lang="es-PR" sz="700" b="0" i="0" u="none" strike="noStrike" dirty="0">
                          <a:solidFill>
                            <a:srgbClr val="000000"/>
                          </a:solidFill>
                          <a:effectLst/>
                          <a:latin typeface="Calibri"/>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algn="ctr" fontAlgn="ctr"/>
                      <a:r>
                        <a:rPr lang="es-PR" sz="700" b="0" i="0" u="none" strike="noStrike" dirty="0">
                          <a:solidFill>
                            <a:srgbClr val="000000"/>
                          </a:solidFill>
                          <a:effectLst/>
                          <a:latin typeface="Calibri"/>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79234">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s-ES" sz="700" b="0" i="0" u="none" strike="noStrike" kern="1200" baseline="0" dirty="0" smtClean="0">
                          <a:solidFill>
                            <a:srgbClr val="000000"/>
                          </a:solidFill>
                          <a:effectLst/>
                          <a:latin typeface="+mj-lt"/>
                          <a:ea typeface="+mn-ea"/>
                          <a:cs typeface="+mn-cs"/>
                        </a:rPr>
                        <a:t>Government Events/Actions  that could result in a payment capacity reduction or changing in the current debt collection priority legal framework</a:t>
                      </a:r>
                      <a:endParaRPr lang="en-US" sz="700" b="0" i="0" u="none" strike="noStrike" kern="1200" baseline="0" dirty="0" smtClean="0">
                        <a:solidFill>
                          <a:srgbClr val="000000"/>
                        </a:solidFill>
                        <a:effectLst/>
                        <a:latin typeface="+mj-lt"/>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ctr" latinLnBrk="0" hangingPunct="1">
                        <a:lnSpc>
                          <a:spcPct val="100000"/>
                        </a:lnSpc>
                        <a:spcBef>
                          <a:spcPts val="0"/>
                        </a:spcBef>
                        <a:spcAft>
                          <a:spcPts val="0"/>
                        </a:spcAft>
                        <a:buClrTx/>
                        <a:buSzTx/>
                        <a:buFontTx/>
                        <a:buNone/>
                        <a:tabLst/>
                        <a:defRPr/>
                      </a:pPr>
                      <a:r>
                        <a:rPr lang="en-US" sz="700" b="1" i="0" u="none" strike="noStrike" dirty="0" smtClean="0">
                          <a:solidFill>
                            <a:schemeClr val="tx1"/>
                          </a:solidFill>
                          <a:effectLst/>
                          <a:latin typeface="+mj-lt"/>
                        </a:rPr>
                        <a:t>8</a:t>
                      </a:r>
                      <a:endParaRPr lang="es-PR" sz="700" b="1" i="0" u="none" strike="noStrike" dirty="0">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h="50800" prst="divot"/>
                      <a:lightRig rig="flood" dir="t"/>
                    </a:cell3D>
                    <a:solidFill>
                      <a:srgbClr val="FFCCCC"/>
                    </a:solidFill>
                  </a:tcPr>
                </a:tc>
                <a:tc>
                  <a:txBody>
                    <a:bodyPr/>
                    <a:lstStyle/>
                    <a:p>
                      <a:pPr marL="0" marR="0" indent="0" algn="ctr" defTabSz="457200" rtl="0" eaLnBrk="1" fontAlgn="ctr" latinLnBrk="0" hangingPunct="1">
                        <a:lnSpc>
                          <a:spcPct val="100000"/>
                        </a:lnSpc>
                        <a:spcBef>
                          <a:spcPts val="0"/>
                        </a:spcBef>
                        <a:spcAft>
                          <a:spcPts val="0"/>
                        </a:spcAft>
                        <a:buClrTx/>
                        <a:buSzTx/>
                        <a:buFontTx/>
                        <a:buNone/>
                        <a:tabLst/>
                        <a:defRPr/>
                      </a:pPr>
                      <a:r>
                        <a:rPr lang="en-US" sz="700" b="1" i="0" u="none" strike="noStrike" dirty="0" smtClean="0">
                          <a:solidFill>
                            <a:schemeClr val="tx1"/>
                          </a:solidFill>
                          <a:effectLst/>
                          <a:latin typeface="+mj-lt"/>
                        </a:rPr>
                        <a:t>6</a:t>
                      </a:r>
                      <a:endParaRPr lang="es-PR" sz="700" b="1" i="0" u="none" strike="noStrike" dirty="0">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h="50800" prst="divot"/>
                      <a:lightRig rig="flood" dir="t"/>
                    </a:cell3D>
                    <a:solidFill>
                      <a:srgbClr val="FFCCCC"/>
                    </a:solidFill>
                  </a:tcPr>
                </a:tc>
                <a:tc>
                  <a:txBody>
                    <a:bodyPr/>
                    <a:lstStyle/>
                    <a:p>
                      <a:pPr marL="0" marR="0" indent="0" algn="ctr" defTabSz="457200" rtl="0" eaLnBrk="1" fontAlgn="ctr" latinLnBrk="0" hangingPunct="1">
                        <a:lnSpc>
                          <a:spcPct val="100000"/>
                        </a:lnSpc>
                        <a:spcBef>
                          <a:spcPts val="0"/>
                        </a:spcBef>
                        <a:spcAft>
                          <a:spcPts val="0"/>
                        </a:spcAft>
                        <a:buClrTx/>
                        <a:buSzTx/>
                        <a:buFontTx/>
                        <a:buNone/>
                        <a:tabLst/>
                        <a:defRPr/>
                      </a:pPr>
                      <a:r>
                        <a:rPr lang="en-US" sz="700" b="1" i="0" u="none" strike="noStrike" dirty="0" smtClean="0">
                          <a:solidFill>
                            <a:schemeClr val="tx1"/>
                          </a:solidFill>
                          <a:effectLst/>
                          <a:latin typeface="+mj-lt"/>
                        </a:rPr>
                        <a:t>3</a:t>
                      </a:r>
                      <a:endParaRPr lang="es-PR" sz="700" b="1" i="0" u="none" strike="noStrike" dirty="0">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h="50800" prst="divot"/>
                      <a:lightRig rig="flood" dir="t"/>
                    </a:cell3D>
                    <a:solidFill>
                      <a:srgbClr val="FFCCCC"/>
                    </a:solidFill>
                  </a:tcPr>
                </a:tc>
                <a:tc>
                  <a:txBody>
                    <a:bodyPr/>
                    <a:lstStyle/>
                    <a:p>
                      <a:pPr algn="ctr" fontAlgn="ctr"/>
                      <a:r>
                        <a:rPr lang="es-PR" sz="700" b="0" i="0" u="none" strike="noStrike" dirty="0">
                          <a:solidFill>
                            <a:srgbClr val="000000"/>
                          </a:solidFill>
                          <a:effectLst/>
                          <a:latin typeface="Calibri"/>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algn="ctr" fontAlgn="ctr"/>
                      <a:r>
                        <a:rPr lang="es-PR" sz="700" b="0" i="0" u="none" strike="noStrike" dirty="0">
                          <a:solidFill>
                            <a:srgbClr val="000000"/>
                          </a:solidFill>
                          <a:effectLst/>
                          <a:latin typeface="Calibri"/>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296891">
                <a:tc>
                  <a:txBody>
                    <a:bodyPr/>
                    <a:lstStyle/>
                    <a:p>
                      <a:pPr algn="l" fontAlgn="ctr"/>
                      <a:r>
                        <a:rPr lang="en-US" sz="700" b="0" i="0" u="none" strike="noStrike" kern="1200" dirty="0">
                          <a:solidFill>
                            <a:srgbClr val="000000"/>
                          </a:solidFill>
                          <a:effectLst/>
                          <a:latin typeface="+mj-lt"/>
                          <a:ea typeface="+mn-ea"/>
                          <a:cs typeface="+mn-cs"/>
                        </a:rPr>
                        <a:t>Monthly variation of  Institutional (Public  Sector) </a:t>
                      </a:r>
                      <a:r>
                        <a:rPr lang="en-US" sz="700" b="0" i="0" u="none" strike="noStrike" kern="1200" dirty="0" smtClean="0">
                          <a:solidFill>
                            <a:srgbClr val="000000"/>
                          </a:solidFill>
                          <a:effectLst/>
                          <a:latin typeface="+mj-lt"/>
                          <a:ea typeface="+mn-ea"/>
                          <a:cs typeface="+mn-cs"/>
                        </a:rPr>
                        <a:t>deposits</a:t>
                      </a:r>
                      <a:endParaRPr lang="en-US" sz="700" b="0" i="0" u="none" strike="noStrike" kern="1200" baseline="30000" dirty="0">
                        <a:solidFill>
                          <a:srgbClr val="000000"/>
                        </a:solidFill>
                        <a:effectLst/>
                        <a:latin typeface="+mj-lt"/>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R" sz="700" b="1" i="0" u="none" strike="noStrike" dirty="0" smtClean="0">
                          <a:solidFill>
                            <a:srgbClr val="000000"/>
                          </a:solidFill>
                          <a:effectLst/>
                          <a:latin typeface="+mj-lt"/>
                        </a:rPr>
                        <a:t>N/</a:t>
                      </a:r>
                      <a:r>
                        <a:rPr lang="es-PR" sz="700" b="1" i="0" u="none" strike="noStrike" dirty="0" err="1" smtClean="0">
                          <a:solidFill>
                            <a:srgbClr val="000000"/>
                          </a:solidFill>
                          <a:effectLst/>
                          <a:latin typeface="+mj-lt"/>
                        </a:rPr>
                        <a:t>Avail</a:t>
                      </a:r>
                      <a:r>
                        <a:rPr lang="es-PR" sz="700" b="1" i="0" u="none" strike="noStrike" dirty="0" smtClean="0">
                          <a:solidFill>
                            <a:srgbClr val="000000"/>
                          </a:solidFill>
                          <a:effectLst/>
                          <a:latin typeface="+mj-lt"/>
                        </a:rPr>
                        <a:t>.</a:t>
                      </a:r>
                      <a:endParaRPr lang="es-PR" sz="700" b="1" i="0" u="none" strike="noStrike" dirty="0">
                        <a:solidFill>
                          <a:srgbClr val="000000"/>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h="50800" prst="divot"/>
                      <a:lightRig rig="flood" dir="t"/>
                    </a:cell3D>
                    <a:solidFill>
                      <a:schemeClr val="bg1">
                        <a:lumMod val="85000"/>
                      </a:schemeClr>
                    </a:solidFill>
                  </a:tcPr>
                </a:tc>
                <a:tc>
                  <a:txBody>
                    <a:bodyPr/>
                    <a:lstStyle/>
                    <a:p>
                      <a:pPr algn="ctr" fontAlgn="ctr"/>
                      <a:r>
                        <a:rPr lang="en-US" sz="700" b="1" i="0" u="none" strike="noStrike" dirty="0" smtClean="0">
                          <a:solidFill>
                            <a:srgbClr val="000000"/>
                          </a:solidFill>
                          <a:effectLst/>
                          <a:latin typeface="+mj-lt"/>
                        </a:rPr>
                        <a:t>(4%)</a:t>
                      </a:r>
                      <a:endParaRPr lang="es-PR" sz="700" b="1" i="0" u="none" strike="noStrike" dirty="0">
                        <a:solidFill>
                          <a:srgbClr val="000000"/>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h="50800" prst="divot"/>
                      <a:lightRig rig="flood" dir="t"/>
                    </a:cell3D>
                    <a:solidFill>
                      <a:srgbClr val="CCFF99"/>
                    </a:solidFill>
                  </a:tcPr>
                </a:tc>
                <a:tc>
                  <a:txBody>
                    <a:bodyPr/>
                    <a:lstStyle/>
                    <a:p>
                      <a:pPr algn="ctr" fontAlgn="ctr"/>
                      <a:r>
                        <a:rPr lang="en-US" sz="700" b="1" i="0" u="none" strike="noStrike" dirty="0" smtClean="0">
                          <a:solidFill>
                            <a:srgbClr val="000000"/>
                          </a:solidFill>
                          <a:effectLst/>
                          <a:latin typeface="+mj-lt"/>
                        </a:rPr>
                        <a:t>(4%)</a:t>
                      </a:r>
                      <a:endParaRPr lang="es-PR" sz="700" b="1" i="0" u="none" strike="noStrike" dirty="0">
                        <a:solidFill>
                          <a:srgbClr val="000000"/>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h="50800" prst="divot"/>
                      <a:lightRig rig="flood" dir="t"/>
                    </a:cell3D>
                    <a:solidFill>
                      <a:srgbClr val="CCFF99"/>
                    </a:solidFill>
                  </a:tcPr>
                </a:tc>
                <a:tc>
                  <a:txBody>
                    <a:bodyPr/>
                    <a:lstStyle/>
                    <a:p>
                      <a:pPr algn="ctr" fontAlgn="ctr"/>
                      <a:r>
                        <a:rPr lang="en-US" sz="700" b="0" i="0" u="none" strike="noStrike" kern="1200" dirty="0" smtClean="0">
                          <a:solidFill>
                            <a:srgbClr val="000000"/>
                          </a:solidFill>
                          <a:effectLst/>
                          <a:latin typeface="+mn-lt"/>
                          <a:ea typeface="+mn-ea"/>
                          <a:cs typeface="+mn-cs"/>
                        </a:rPr>
                        <a:t>≥</a:t>
                      </a:r>
                      <a:r>
                        <a:rPr lang="es-PR" sz="700" b="0" i="0" u="none" strike="noStrike" dirty="0" smtClean="0">
                          <a:solidFill>
                            <a:srgbClr val="000000"/>
                          </a:solidFill>
                          <a:effectLst/>
                          <a:latin typeface="Calibri"/>
                        </a:rPr>
                        <a:t>(</a:t>
                      </a:r>
                      <a:r>
                        <a:rPr lang="es-PR" sz="700" b="0" i="0" u="none" strike="noStrike" dirty="0">
                          <a:solidFill>
                            <a:srgbClr val="000000"/>
                          </a:solidFill>
                          <a:effectLst/>
                          <a:latin typeface="Calibri"/>
                        </a:rPr>
                        <a:t>13%)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algn="ctr" fontAlgn="ctr"/>
                      <a:r>
                        <a:rPr lang="es-PR" sz="700" b="0" i="0" u="none" strike="noStrike" dirty="0">
                          <a:solidFill>
                            <a:srgbClr val="000000"/>
                          </a:solidFill>
                          <a:effectLst/>
                          <a:latin typeface="Calibri"/>
                        </a:rPr>
                        <a:t>≤(15%)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bl>
          </a:graphicData>
        </a:graphic>
      </p:graphicFrame>
    </p:spTree>
    <p:extLst>
      <p:ext uri="{BB962C8B-B14F-4D97-AF65-F5344CB8AC3E}">
        <p14:creationId xmlns:p14="http://schemas.microsoft.com/office/powerpoint/2010/main" val="21466747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5 Marcador de número de diapositiva"/>
          <p:cNvSpPr>
            <a:spLocks noGrp="1"/>
          </p:cNvSpPr>
          <p:nvPr>
            <p:ph type="sldNum" sz="quarter" idx="10"/>
          </p:nvPr>
        </p:nvSpPr>
        <p:spPr>
          <a:xfrm>
            <a:off x="0" y="6375400"/>
            <a:ext cx="436563" cy="482600"/>
          </a:xfrm>
          <a:prstGeom prst="rect">
            <a:avLst/>
          </a:prstGeom>
        </p:spPr>
        <p:txBody>
          <a:bodyPr/>
          <a:lstStyle>
            <a:lvl1pPr algn="l">
              <a:defRPr sz="1050">
                <a:solidFill>
                  <a:schemeClr val="bg1"/>
                </a:solidFill>
              </a:defRPr>
            </a:lvl1pPr>
          </a:lstStyle>
          <a:p>
            <a:pPr>
              <a:defRPr/>
            </a:pPr>
            <a:fld id="{106BA978-0AD2-4251-852D-59FEEE1C7C09}" type="slidenum">
              <a:rPr lang="en-US" smtClean="0">
                <a:solidFill>
                  <a:prstClr val="white"/>
                </a:solidFill>
              </a:rPr>
              <a:pPr>
                <a:defRPr/>
              </a:pPr>
              <a:t>40</a:t>
            </a:fld>
            <a:endParaRPr lang="en-US" dirty="0">
              <a:solidFill>
                <a:prstClr val="white"/>
              </a:solidFill>
            </a:endParaRPr>
          </a:p>
        </p:txBody>
      </p:sp>
      <p:sp>
        <p:nvSpPr>
          <p:cNvPr id="40" name="Slide Number Placeholder 3"/>
          <p:cNvSpPr txBox="1">
            <a:spLocks/>
          </p:cNvSpPr>
          <p:nvPr/>
        </p:nvSpPr>
        <p:spPr>
          <a:xfrm>
            <a:off x="8149015" y="99783"/>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40</a:t>
            </a:fld>
            <a:endParaRPr lang="es-ES_tradnl" sz="1200" b="1" dirty="0">
              <a:solidFill>
                <a:srgbClr val="FF0000"/>
              </a:solidFill>
              <a:latin typeface="Arial"/>
              <a:cs typeface="Arial"/>
            </a:endParaRPr>
          </a:p>
        </p:txBody>
      </p:sp>
      <p:sp>
        <p:nvSpPr>
          <p:cNvPr id="12" name="Rounded Rectangle 11"/>
          <p:cNvSpPr/>
          <p:nvPr/>
        </p:nvSpPr>
        <p:spPr>
          <a:xfrm>
            <a:off x="304800" y="3246120"/>
            <a:ext cx="8586703" cy="1097280"/>
          </a:xfrm>
          <a:prstGeom prst="round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1" indent="-285750" algn="just" eaLnBrk="0" fontAlgn="base" hangingPunct="0">
              <a:spcBef>
                <a:spcPct val="0"/>
              </a:spcBef>
              <a:spcAft>
                <a:spcPts val="300"/>
              </a:spcAft>
              <a:buClr>
                <a:srgbClr val="E10819"/>
              </a:buClr>
              <a:buSzPct val="100000"/>
              <a:defRPr/>
            </a:pPr>
            <a:r>
              <a:rPr lang="en-US" sz="1200" b="1" dirty="0" smtClean="0">
                <a:solidFill>
                  <a:prstClr val="black"/>
                </a:solidFill>
                <a:latin typeface="Arial" panose="020B0604020202020204" pitchFamily="34" charset="0"/>
                <a:cs typeface="Arial" panose="020B0604020202020204" pitchFamily="34" charset="0"/>
              </a:rPr>
              <a:t>Issues Identified in the Action Plan:</a:t>
            </a:r>
            <a:r>
              <a:rPr lang="en-US" sz="1200" dirty="0" smtClean="0">
                <a:solidFill>
                  <a:prstClr val="black"/>
                </a:solidFill>
                <a:latin typeface="Arial" panose="020B0604020202020204" pitchFamily="34" charset="0"/>
                <a:cs typeface="Arial" panose="020B0604020202020204" pitchFamily="34" charset="0"/>
              </a:rPr>
              <a:t> </a:t>
            </a:r>
            <a:endParaRPr lang="en-US" sz="1200" dirty="0">
              <a:solidFill>
                <a:prstClr val="black"/>
              </a:solidFill>
              <a:latin typeface="Arial" panose="020B0604020202020204" pitchFamily="34" charset="0"/>
              <a:cs typeface="Arial" panose="020B0604020202020204" pitchFamily="34" charset="0"/>
            </a:endParaRPr>
          </a:p>
          <a:p>
            <a:pPr marL="285750" lvl="1" indent="-228600" fontAlgn="auto">
              <a:spcBef>
                <a:spcPts val="0"/>
              </a:spcBef>
              <a:spcAft>
                <a:spcPts val="300"/>
              </a:spcAft>
              <a:buClr>
                <a:srgbClr val="E10819"/>
              </a:buClr>
              <a:buSzPct val="100000"/>
              <a:buBlip>
                <a:blip r:embed="rId3"/>
              </a:buBlip>
              <a:tabLst>
                <a:tab pos="914400" algn="l"/>
              </a:tabLst>
              <a:defRPr/>
            </a:pPr>
            <a:r>
              <a:rPr lang="en-US" sz="1200" dirty="0" smtClean="0">
                <a:solidFill>
                  <a:prstClr val="black"/>
                </a:solidFill>
                <a:latin typeface="Arial" panose="020B0604020202020204" pitchFamily="34" charset="0"/>
                <a:cs typeface="Arial" panose="020B0604020202020204" pitchFamily="34" charset="0"/>
              </a:rPr>
              <a:t>Key milestones timeframe – None </a:t>
            </a:r>
          </a:p>
          <a:p>
            <a:pPr marL="285750" lvl="1" indent="-228600" fontAlgn="auto">
              <a:spcBef>
                <a:spcPts val="0"/>
              </a:spcBef>
              <a:spcAft>
                <a:spcPts val="300"/>
              </a:spcAft>
              <a:buClr>
                <a:srgbClr val="E10819"/>
              </a:buClr>
              <a:buSzPct val="100000"/>
              <a:buBlip>
                <a:blip r:embed="rId3"/>
              </a:buBlip>
              <a:tabLst>
                <a:tab pos="914400" algn="l"/>
              </a:tabLst>
              <a:defRPr/>
            </a:pPr>
            <a:r>
              <a:rPr lang="en-US" sz="1200" dirty="0" smtClean="0">
                <a:solidFill>
                  <a:prstClr val="black"/>
                </a:solidFill>
                <a:latin typeface="Arial" panose="020B0604020202020204" pitchFamily="34" charset="0"/>
                <a:cs typeface="Arial" panose="020B0604020202020204" pitchFamily="34" charset="0"/>
              </a:rPr>
              <a:t>Resources required to implement plan – N/A</a:t>
            </a:r>
          </a:p>
          <a:p>
            <a:pPr marL="285750" lvl="1" indent="-228600">
              <a:spcAft>
                <a:spcPts val="300"/>
              </a:spcAft>
              <a:buClr>
                <a:srgbClr val="E10819"/>
              </a:buClr>
              <a:buSzPct val="100000"/>
              <a:buBlip>
                <a:blip r:embed="rId3"/>
              </a:buBlip>
              <a:tabLst>
                <a:tab pos="914400" algn="l"/>
              </a:tabLst>
              <a:defRPr/>
            </a:pPr>
            <a:r>
              <a:rPr lang="en-US" sz="1200" dirty="0">
                <a:solidFill>
                  <a:schemeClr val="tx1"/>
                </a:solidFill>
                <a:latin typeface="Arial" panose="020B0604020202020204" pitchFamily="34" charset="0"/>
                <a:cs typeface="Arial" panose="020B0604020202020204" pitchFamily="34" charset="0"/>
              </a:rPr>
              <a:t>Recommended review plan for ERMC, RC, and </a:t>
            </a:r>
            <a:r>
              <a:rPr lang="en-US" sz="1200" dirty="0" smtClean="0">
                <a:solidFill>
                  <a:schemeClr val="tx1"/>
                </a:solidFill>
                <a:latin typeface="Arial" panose="020B0604020202020204" pitchFamily="34" charset="0"/>
                <a:cs typeface="Arial" panose="020B0604020202020204" pitchFamily="34" charset="0"/>
              </a:rPr>
              <a:t>Board – Monitoring at ERMC</a:t>
            </a:r>
            <a:endParaRPr lang="en-US" sz="1200" dirty="0">
              <a:solidFill>
                <a:schemeClr val="tx1"/>
              </a:solidFill>
              <a:latin typeface="Arial" panose="020B0604020202020204" pitchFamily="34" charset="0"/>
              <a:cs typeface="Arial" panose="020B0604020202020204" pitchFamily="34" charset="0"/>
            </a:endParaRPr>
          </a:p>
          <a:p>
            <a:pPr marL="285750" lvl="1" indent="-228600" fontAlgn="auto">
              <a:spcBef>
                <a:spcPts val="0"/>
              </a:spcBef>
              <a:spcAft>
                <a:spcPts val="300"/>
              </a:spcAft>
              <a:buClr>
                <a:srgbClr val="E10819"/>
              </a:buClr>
              <a:buSzPct val="100000"/>
              <a:buBlip>
                <a:blip r:embed="rId3"/>
              </a:buBlip>
              <a:tabLst>
                <a:tab pos="914400" algn="l"/>
              </a:tabLst>
              <a:defRPr/>
            </a:pPr>
            <a:endParaRPr lang="en-US" sz="1400" dirty="0" smtClean="0">
              <a:solidFill>
                <a:srgbClr val="FF0000"/>
              </a:solidFill>
              <a:latin typeface="Arial" panose="020B0604020202020204" pitchFamily="34" charset="0"/>
              <a:cs typeface="Arial" panose="020B0604020202020204" pitchFamily="34" charset="0"/>
            </a:endParaRPr>
          </a:p>
        </p:txBody>
      </p:sp>
      <p:sp>
        <p:nvSpPr>
          <p:cNvPr id="15" name="Rounded Rectangle 14"/>
          <p:cNvSpPr/>
          <p:nvPr/>
        </p:nvSpPr>
        <p:spPr>
          <a:xfrm>
            <a:off x="252497" y="716280"/>
            <a:ext cx="8586703" cy="2377440"/>
          </a:xfrm>
          <a:prstGeom prst="round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1" indent="-285750" algn="just" eaLnBrk="0" fontAlgn="base" hangingPunct="0">
              <a:spcBef>
                <a:spcPct val="0"/>
              </a:spcBef>
              <a:spcAft>
                <a:spcPts val="300"/>
              </a:spcAft>
              <a:buClr>
                <a:srgbClr val="E10819"/>
              </a:buClr>
              <a:buSzPct val="100000"/>
              <a:defRPr/>
            </a:pPr>
            <a:r>
              <a:rPr lang="en-US" sz="1200" b="1" dirty="0" smtClean="0">
                <a:solidFill>
                  <a:prstClr val="black"/>
                </a:solidFill>
                <a:latin typeface="Arial" panose="020B0604020202020204" pitchFamily="34" charset="0"/>
                <a:cs typeface="Arial" panose="020B0604020202020204" pitchFamily="34" charset="0"/>
              </a:rPr>
              <a:t>Action Plan (continue):</a:t>
            </a:r>
          </a:p>
          <a:p>
            <a:pPr marL="285750" lvl="1" indent="-285750" algn="just" eaLnBrk="0" fontAlgn="base" hangingPunct="0">
              <a:spcBef>
                <a:spcPct val="0"/>
              </a:spcBef>
              <a:spcAft>
                <a:spcPts val="300"/>
              </a:spcAft>
              <a:buClr>
                <a:srgbClr val="E10819"/>
              </a:buClr>
              <a:buSzPct val="100000"/>
              <a:defRPr/>
            </a:pPr>
            <a:endParaRPr lang="en-US" sz="1200" dirty="0" smtClean="0">
              <a:solidFill>
                <a:srgbClr val="FF0000"/>
              </a:solidFill>
              <a:latin typeface="Arial" panose="020B0604020202020204" pitchFamily="34" charset="0"/>
              <a:cs typeface="Arial" panose="020B0604020202020204" pitchFamily="34" charset="0"/>
            </a:endParaRPr>
          </a:p>
        </p:txBody>
      </p:sp>
      <p:graphicFrame>
        <p:nvGraphicFramePr>
          <p:cNvPr id="16" name="Table 15"/>
          <p:cNvGraphicFramePr>
            <a:graphicFrameLocks noGrp="1"/>
          </p:cNvGraphicFramePr>
          <p:nvPr>
            <p:extLst>
              <p:ext uri="{D42A27DB-BD31-4B8C-83A1-F6EECF244321}">
                <p14:modId xmlns:p14="http://schemas.microsoft.com/office/powerpoint/2010/main" val="11432791"/>
              </p:ext>
            </p:extLst>
          </p:nvPr>
        </p:nvGraphicFramePr>
        <p:xfrm>
          <a:off x="557297" y="1325880"/>
          <a:ext cx="8122920" cy="1371600"/>
        </p:xfrm>
        <a:graphic>
          <a:graphicData uri="http://schemas.openxmlformats.org/drawingml/2006/table">
            <a:tbl>
              <a:tblPr firstRow="1" bandRow="1">
                <a:tableStyleId>{5C22544A-7EE6-4342-B048-85BDC9FD1C3A}</a:tableStyleId>
              </a:tblPr>
              <a:tblGrid>
                <a:gridCol w="228600"/>
                <a:gridCol w="2133600"/>
                <a:gridCol w="5760720"/>
              </a:tblGrid>
              <a:tr h="0">
                <a:tc>
                  <a:txBody>
                    <a:bodyPr/>
                    <a:lstStyle/>
                    <a:p>
                      <a:pPr algn="ctr"/>
                      <a:endParaRPr lang="en-US" sz="1200" dirty="0"/>
                    </a:p>
                  </a:txBody>
                  <a:tcPr anchor="ctr">
                    <a:noFill/>
                  </a:tcPr>
                </a:tc>
                <a:tc>
                  <a:txBody>
                    <a:bodyPr/>
                    <a:lstStyle/>
                    <a:p>
                      <a:pPr algn="ctr"/>
                      <a:r>
                        <a:rPr lang="en-US" sz="1200" dirty="0" smtClean="0">
                          <a:latin typeface="+mn-lt"/>
                        </a:rPr>
                        <a:t>Borrower</a:t>
                      </a:r>
                      <a:endParaRPr lang="en-US" sz="1200" dirty="0">
                        <a:latin typeface="+mn-lt"/>
                      </a:endParaRPr>
                    </a:p>
                  </a:txBody>
                  <a:tcPr anchor="ctr">
                    <a:solidFill>
                      <a:schemeClr val="tx1">
                        <a:lumMod val="75000"/>
                        <a:lumOff val="25000"/>
                      </a:schemeClr>
                    </a:solidFill>
                  </a:tcPr>
                </a:tc>
                <a:tc>
                  <a:txBody>
                    <a:bodyPr/>
                    <a:lstStyle/>
                    <a:p>
                      <a:pPr lvl="0" algn="ctr"/>
                      <a:r>
                        <a:rPr lang="en-US" sz="1200" dirty="0" smtClean="0">
                          <a:latin typeface="+mn-lt"/>
                        </a:rPr>
                        <a:t>Action</a:t>
                      </a:r>
                      <a:r>
                        <a:rPr lang="en-US" sz="1200" baseline="0" dirty="0" smtClean="0">
                          <a:latin typeface="+mn-lt"/>
                        </a:rPr>
                        <a:t> Plan</a:t>
                      </a:r>
                      <a:endParaRPr lang="en-US" sz="1200" dirty="0">
                        <a:latin typeface="+mn-lt"/>
                      </a:endParaRPr>
                    </a:p>
                  </a:txBody>
                  <a:tcPr anchor="ctr">
                    <a:solidFill>
                      <a:schemeClr val="tx1">
                        <a:lumMod val="75000"/>
                        <a:lumOff val="25000"/>
                      </a:schemeClr>
                    </a:solidFill>
                  </a:tcPr>
                </a:tc>
              </a:tr>
              <a:tr h="0">
                <a:tc>
                  <a:txBody>
                    <a:bodyPr/>
                    <a:lstStyle/>
                    <a:p>
                      <a:pPr marL="0" marR="0" lvl="2" indent="0" algn="ctr" defTabSz="457200" rtl="0" eaLnBrk="1" fontAlgn="auto" latinLnBrk="0" hangingPunct="1">
                        <a:lnSpc>
                          <a:spcPct val="100000"/>
                        </a:lnSpc>
                        <a:spcBef>
                          <a:spcPts val="0"/>
                        </a:spcBef>
                        <a:spcAft>
                          <a:spcPts val="0"/>
                        </a:spcAft>
                        <a:buClrTx/>
                        <a:buSzTx/>
                        <a:buFontTx/>
                        <a:buNone/>
                        <a:tabLst/>
                        <a:defRPr/>
                      </a:pPr>
                      <a:r>
                        <a:rPr lang="en-US" sz="800" i="0" kern="1200" dirty="0" smtClean="0">
                          <a:solidFill>
                            <a:schemeClr val="dk1"/>
                          </a:solidFill>
                          <a:latin typeface="Arial" panose="020B0604020202020204" pitchFamily="34" charset="0"/>
                          <a:ea typeface="+mn-ea"/>
                          <a:cs typeface="Arial" panose="020B0604020202020204" pitchFamily="34" charset="0"/>
                        </a:rPr>
                        <a:t>5</a:t>
                      </a:r>
                    </a:p>
                  </a:txBody>
                  <a:tcPr anchor="ctr">
                    <a:noFill/>
                  </a:tcPr>
                </a:tc>
                <a:tc>
                  <a:txBody>
                    <a:bodyPr/>
                    <a:lstStyle/>
                    <a:p>
                      <a:pPr marL="3175" marR="0" lvl="3" indent="0" algn="l" defTabSz="457200" rtl="0" eaLnBrk="1" fontAlgn="auto" latinLnBrk="0" hangingPunct="1">
                        <a:lnSpc>
                          <a:spcPct val="100000"/>
                        </a:lnSpc>
                        <a:spcBef>
                          <a:spcPts val="0"/>
                        </a:spcBef>
                        <a:spcAft>
                          <a:spcPts val="0"/>
                        </a:spcAft>
                        <a:buClr>
                          <a:srgbClr val="E10819"/>
                        </a:buClr>
                        <a:buSzPct val="100000"/>
                        <a:buFont typeface="Courier New" panose="02070309020205020404" pitchFamily="49" charset="0"/>
                        <a:buNone/>
                        <a:tabLst>
                          <a:tab pos="914400" algn="l"/>
                        </a:tabLst>
                        <a:defRPr/>
                      </a:pPr>
                      <a:r>
                        <a:rPr lang="en-US" sz="1200" i="0" kern="1200" dirty="0" smtClean="0">
                          <a:solidFill>
                            <a:schemeClr val="dk1"/>
                          </a:solidFill>
                          <a:latin typeface="Arial" panose="020B0604020202020204" pitchFamily="34" charset="0"/>
                          <a:ea typeface="+mn-ea"/>
                          <a:cs typeface="Arial" panose="020B0604020202020204" pitchFamily="34" charset="0"/>
                        </a:rPr>
                        <a:t>Muñoz García SE</a:t>
                      </a:r>
                    </a:p>
                  </a:txBody>
                  <a:tcPr anchor="ctr">
                    <a:noFill/>
                  </a:tcPr>
                </a:tc>
                <a:tc>
                  <a:txBody>
                    <a:bodyPr/>
                    <a:lstStyle/>
                    <a:p>
                      <a:pPr marL="53975" marR="0" lvl="4" indent="0" algn="just" defTabSz="457200" rtl="0" eaLnBrk="1" fontAlgn="auto" latinLnBrk="0" hangingPunct="1">
                        <a:lnSpc>
                          <a:spcPct val="100000"/>
                        </a:lnSpc>
                        <a:spcBef>
                          <a:spcPts val="0"/>
                        </a:spcBef>
                        <a:spcAft>
                          <a:spcPts val="300"/>
                        </a:spcAft>
                        <a:buClr>
                          <a:srgbClr val="E10819"/>
                        </a:buClr>
                        <a:buSzPct val="100000"/>
                        <a:buFont typeface="Courier New" panose="02070309020205020404" pitchFamily="49" charset="0"/>
                        <a:buNone/>
                        <a:tabLst>
                          <a:tab pos="688975" algn="l"/>
                        </a:tabLst>
                        <a:defRPr/>
                      </a:pPr>
                      <a:r>
                        <a:rPr lang="en-US" sz="1200" kern="0" dirty="0" smtClean="0">
                          <a:solidFill>
                            <a:prstClr val="black"/>
                          </a:solidFill>
                          <a:latin typeface="Arial" panose="020B0604020202020204" pitchFamily="34" charset="0"/>
                          <a:cs typeface="Arial" panose="020B0604020202020204" pitchFamily="34" charset="0"/>
                        </a:rPr>
                        <a:t>The borrower submitted a correction request to the CRIM and sent a copy of the request</a:t>
                      </a:r>
                      <a:r>
                        <a:rPr lang="en-US" sz="1200" kern="0" baseline="0" dirty="0" smtClean="0">
                          <a:solidFill>
                            <a:prstClr val="black"/>
                          </a:solidFill>
                          <a:latin typeface="Arial" panose="020B0604020202020204" pitchFamily="34" charset="0"/>
                          <a:cs typeface="Arial" panose="020B0604020202020204" pitchFamily="34" charset="0"/>
                        </a:rPr>
                        <a:t> </a:t>
                      </a:r>
                      <a:r>
                        <a:rPr lang="en-US" sz="1200" kern="0" dirty="0" smtClean="0">
                          <a:solidFill>
                            <a:prstClr val="black"/>
                          </a:solidFill>
                          <a:latin typeface="Arial" panose="020B0604020202020204" pitchFamily="34" charset="0"/>
                          <a:cs typeface="Arial" panose="020B0604020202020204" pitchFamily="34" charset="0"/>
                        </a:rPr>
                        <a:t>to the Bank. The request</a:t>
                      </a:r>
                      <a:r>
                        <a:rPr lang="en-US" sz="1200" kern="0" baseline="0" dirty="0" smtClean="0">
                          <a:solidFill>
                            <a:prstClr val="black"/>
                          </a:solidFill>
                          <a:latin typeface="Arial" panose="020B0604020202020204" pitchFamily="34" charset="0"/>
                          <a:cs typeface="Arial" panose="020B0604020202020204" pitchFamily="34" charset="0"/>
                        </a:rPr>
                        <a:t> </a:t>
                      </a:r>
                      <a:r>
                        <a:rPr lang="en-US" sz="1200" kern="0" dirty="0" smtClean="0">
                          <a:solidFill>
                            <a:prstClr val="black"/>
                          </a:solidFill>
                          <a:latin typeface="Arial" panose="020B0604020202020204" pitchFamily="34" charset="0"/>
                          <a:cs typeface="Arial" panose="020B0604020202020204" pitchFamily="34" charset="0"/>
                        </a:rPr>
                        <a:t>document was deliver to Loan</a:t>
                      </a:r>
                      <a:r>
                        <a:rPr lang="en-US" sz="1200" kern="0" baseline="0" dirty="0" smtClean="0">
                          <a:solidFill>
                            <a:prstClr val="black"/>
                          </a:solidFill>
                          <a:latin typeface="Arial" panose="020B0604020202020204" pitchFamily="34" charset="0"/>
                          <a:cs typeface="Arial" panose="020B0604020202020204" pitchFamily="34" charset="0"/>
                        </a:rPr>
                        <a:t> </a:t>
                      </a:r>
                      <a:r>
                        <a:rPr lang="en-US" sz="1200" kern="0" dirty="0" smtClean="0">
                          <a:solidFill>
                            <a:prstClr val="black"/>
                          </a:solidFill>
                          <a:latin typeface="Arial" panose="020B0604020202020204" pitchFamily="34" charset="0"/>
                          <a:cs typeface="Arial" panose="020B0604020202020204" pitchFamily="34" charset="0"/>
                        </a:rPr>
                        <a:t>Review for their evaluation.</a:t>
                      </a:r>
                    </a:p>
                  </a:txBody>
                  <a:tcPr anchor="ctr">
                    <a:noFill/>
                  </a:tcPr>
                </a:tc>
              </a:tr>
              <a:tr h="0">
                <a:tc>
                  <a:txBody>
                    <a:bodyPr/>
                    <a:lstStyle/>
                    <a:p>
                      <a:pPr marL="0" marR="0" lvl="2" indent="0" algn="ctr" defTabSz="457200" rtl="0" eaLnBrk="1" fontAlgn="auto" latinLnBrk="0" hangingPunct="1">
                        <a:lnSpc>
                          <a:spcPct val="100000"/>
                        </a:lnSpc>
                        <a:spcBef>
                          <a:spcPts val="0"/>
                        </a:spcBef>
                        <a:spcAft>
                          <a:spcPts val="0"/>
                        </a:spcAft>
                        <a:buClrTx/>
                        <a:buSzTx/>
                        <a:buFontTx/>
                        <a:buNone/>
                        <a:tabLst/>
                        <a:defRPr/>
                      </a:pPr>
                      <a:r>
                        <a:rPr lang="en-US" sz="800" i="0" dirty="0" smtClean="0">
                          <a:latin typeface="Arial" panose="020B0604020202020204" pitchFamily="34" charset="0"/>
                          <a:cs typeface="Arial" panose="020B0604020202020204" pitchFamily="34" charset="0"/>
                        </a:rPr>
                        <a:t>6</a:t>
                      </a:r>
                      <a:endParaRPr lang="en-US" sz="800" i="0" dirty="0">
                        <a:latin typeface="Arial" panose="020B0604020202020204" pitchFamily="34" charset="0"/>
                        <a:cs typeface="Arial" panose="020B0604020202020204" pitchFamily="34" charset="0"/>
                      </a:endParaRPr>
                    </a:p>
                  </a:txBody>
                  <a:tcPr anchor="ctr">
                    <a:noFill/>
                  </a:tcPr>
                </a:tc>
                <a:tc>
                  <a:txBody>
                    <a:bodyPr/>
                    <a:lstStyle/>
                    <a:p>
                      <a:pPr marL="3175" lvl="3" indent="0" algn="l" defTabSz="457200" rtl="0" eaLnBrk="1" latinLnBrk="0" hangingPunct="1">
                        <a:buClr>
                          <a:srgbClr val="E10819"/>
                        </a:buClr>
                        <a:buSzPct val="100000"/>
                        <a:tabLst>
                          <a:tab pos="914400" algn="l"/>
                        </a:tabLst>
                        <a:defRPr/>
                      </a:pPr>
                      <a:r>
                        <a:rPr lang="en-US" sz="1200" i="0" kern="1200" dirty="0" smtClean="0">
                          <a:solidFill>
                            <a:schemeClr val="dk1"/>
                          </a:solidFill>
                          <a:latin typeface="Arial" panose="020B0604020202020204" pitchFamily="34" charset="0"/>
                          <a:ea typeface="+mn-ea"/>
                          <a:cs typeface="Arial" panose="020B0604020202020204" pitchFamily="34" charset="0"/>
                        </a:rPr>
                        <a:t>Grupo Venancio López </a:t>
                      </a:r>
                    </a:p>
                  </a:txBody>
                  <a:tcPr anchor="ctr">
                    <a:solidFill>
                      <a:schemeClr val="bg1">
                        <a:lumMod val="85000"/>
                      </a:schemeClr>
                    </a:solidFill>
                  </a:tcPr>
                </a:tc>
                <a:tc>
                  <a:txBody>
                    <a:bodyPr/>
                    <a:lstStyle/>
                    <a:p>
                      <a:pPr marL="52388" marR="0" lvl="4" indent="0" algn="just" defTabSz="457200" rtl="0" eaLnBrk="1" fontAlgn="auto" latinLnBrk="0" hangingPunct="1">
                        <a:lnSpc>
                          <a:spcPct val="100000"/>
                        </a:lnSpc>
                        <a:spcBef>
                          <a:spcPts val="0"/>
                        </a:spcBef>
                        <a:spcAft>
                          <a:spcPts val="0"/>
                        </a:spcAft>
                        <a:buClr>
                          <a:srgbClr val="E10819"/>
                        </a:buClr>
                        <a:buSzPct val="100000"/>
                        <a:buFont typeface="Courier New" panose="02070309020205020404" pitchFamily="49" charset="0"/>
                        <a:buNone/>
                        <a:tabLst>
                          <a:tab pos="688975" algn="l"/>
                        </a:tabLst>
                        <a:defRPr/>
                      </a:pPr>
                      <a:r>
                        <a:rPr lang="en-US" sz="1200" kern="0" dirty="0" smtClean="0">
                          <a:solidFill>
                            <a:schemeClr val="tx1"/>
                          </a:solidFill>
                          <a:latin typeface="Arial" panose="020B0604020202020204" pitchFamily="34" charset="0"/>
                          <a:cs typeface="Arial" panose="020B0604020202020204" pitchFamily="34" charset="0"/>
                        </a:rPr>
                        <a:t>Line of Credit was extended with a fee in order to provide client enough time to deliver the documentation requested.</a:t>
                      </a:r>
                    </a:p>
                  </a:txBody>
                  <a:tcPr anchor="ctr">
                    <a:solidFill>
                      <a:schemeClr val="bg1">
                        <a:lumMod val="85000"/>
                      </a:schemeClr>
                    </a:solidFill>
                  </a:tcPr>
                </a:tc>
              </a:tr>
            </a:tbl>
          </a:graphicData>
        </a:graphic>
      </p:graphicFrame>
      <p:grpSp>
        <p:nvGrpSpPr>
          <p:cNvPr id="10" name="Group 9"/>
          <p:cNvGrpSpPr/>
          <p:nvPr/>
        </p:nvGrpSpPr>
        <p:grpSpPr>
          <a:xfrm>
            <a:off x="254000" y="248488"/>
            <a:ext cx="8890000" cy="461665"/>
            <a:chOff x="254000" y="248488"/>
            <a:chExt cx="8890000" cy="461665"/>
          </a:xfrm>
        </p:grpSpPr>
        <p:sp>
          <p:nvSpPr>
            <p:cNvPr id="11" name="TextBox 10"/>
            <p:cNvSpPr txBox="1"/>
            <p:nvPr/>
          </p:nvSpPr>
          <p:spPr>
            <a:xfrm>
              <a:off x="254000" y="248488"/>
              <a:ext cx="8890000" cy="461665"/>
            </a:xfrm>
            <a:prstGeom prst="rect">
              <a:avLst/>
            </a:prstGeom>
            <a:noFill/>
          </p:spPr>
          <p:txBody>
            <a:bodyPr wrap="square" rtlCol="0">
              <a:spAutoFit/>
            </a:bodyPr>
            <a:lstStyle/>
            <a:p>
              <a:r>
                <a:rPr lang="en-US" b="1" dirty="0" smtClean="0"/>
                <a:t>4. RSC Trigger / Limit Breach Description &amp; Action Plan</a:t>
              </a:r>
              <a:endParaRPr lang="en-US" b="1" dirty="0"/>
            </a:p>
          </p:txBody>
        </p:sp>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787" y="646792"/>
              <a:ext cx="8461375"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977821880"/>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54000" y="248488"/>
            <a:ext cx="8890000" cy="461665"/>
          </a:xfrm>
          <a:prstGeom prst="rect">
            <a:avLst/>
          </a:prstGeom>
          <a:noFill/>
        </p:spPr>
        <p:txBody>
          <a:bodyPr wrap="square" rtlCol="0">
            <a:spAutoFit/>
          </a:bodyPr>
          <a:lstStyle/>
          <a:p>
            <a:r>
              <a:rPr lang="en-US" b="1" dirty="0"/>
              <a:t>4</a:t>
            </a:r>
            <a:r>
              <a:rPr lang="en-US" b="1" dirty="0" smtClean="0"/>
              <a:t>. BSPR </a:t>
            </a:r>
            <a:r>
              <a:rPr lang="en-US" b="1" dirty="0"/>
              <a:t>Risk </a:t>
            </a:r>
            <a:r>
              <a:rPr lang="en-US" b="1" dirty="0" smtClean="0"/>
              <a:t>Scorecard – </a:t>
            </a:r>
            <a:r>
              <a:rPr lang="en-US" b="1" dirty="0"/>
              <a:t>Amber and Red </a:t>
            </a:r>
            <a:r>
              <a:rPr lang="en-US" b="1" dirty="0" smtClean="0"/>
              <a:t>metrics</a:t>
            </a:r>
            <a:endParaRPr lang="en-US" b="1" dirty="0"/>
          </a:p>
        </p:txBody>
      </p:sp>
      <p:sp>
        <p:nvSpPr>
          <p:cNvPr id="6" name="Footnote"/>
          <p:cNvSpPr/>
          <p:nvPr/>
        </p:nvSpPr>
        <p:spPr bwMode="auto">
          <a:xfrm>
            <a:off x="360948" y="6187290"/>
            <a:ext cx="847825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0" lvl="1"/>
            <a:r>
              <a:rPr lang="en-US" sz="800" baseline="30000" dirty="0" smtClean="0">
                <a:solidFill>
                  <a:schemeClr val="tx1">
                    <a:lumMod val="65000"/>
                    <a:lumOff val="35000"/>
                  </a:schemeClr>
                </a:solidFill>
                <a:latin typeface="Arial" panose="020B0604020202020204" pitchFamily="34" charset="0"/>
                <a:cs typeface="Arial" panose="020B0604020202020204" pitchFamily="34" charset="0"/>
                <a:sym typeface="Arial"/>
              </a:rPr>
              <a:t>1 </a:t>
            </a:r>
            <a:r>
              <a:rPr lang="en-US" sz="800" dirty="0" smtClean="0">
                <a:solidFill>
                  <a:schemeClr val="tx1">
                    <a:lumMod val="65000"/>
                    <a:lumOff val="35000"/>
                  </a:schemeClr>
                </a:solidFill>
                <a:latin typeface="Arial" panose="020B0604020202020204" pitchFamily="34" charset="0"/>
                <a:cs typeface="Arial" panose="020B0604020202020204" pitchFamily="34" charset="0"/>
                <a:sym typeface="Arial"/>
              </a:rPr>
              <a:t>Re-statement for the month of May-16 from 3 to 6.</a:t>
            </a:r>
            <a:endParaRPr lang="en-US" sz="800" baseline="-25000" dirty="0" smtClean="0">
              <a:solidFill>
                <a:schemeClr val="tx1">
                  <a:lumMod val="65000"/>
                  <a:lumOff val="35000"/>
                </a:schemeClr>
              </a:solidFill>
              <a:latin typeface="Arial" panose="020B0604020202020204" pitchFamily="34" charset="0"/>
              <a:cs typeface="Arial" panose="020B0604020202020204" pitchFamily="34" charset="0"/>
              <a:sym typeface="Arial"/>
            </a:endParaRPr>
          </a:p>
        </p:txBody>
      </p:sp>
      <p:graphicFrame>
        <p:nvGraphicFramePr>
          <p:cNvPr id="7" name="Table 6"/>
          <p:cNvGraphicFramePr>
            <a:graphicFrameLocks noGrp="1"/>
          </p:cNvGraphicFramePr>
          <p:nvPr>
            <p:extLst>
              <p:ext uri="{D42A27DB-BD31-4B8C-83A1-F6EECF244321}">
                <p14:modId xmlns:p14="http://schemas.microsoft.com/office/powerpoint/2010/main" val="893111932"/>
              </p:ext>
            </p:extLst>
          </p:nvPr>
        </p:nvGraphicFramePr>
        <p:xfrm>
          <a:off x="316986" y="559417"/>
          <a:ext cx="8260275" cy="4724400"/>
        </p:xfrm>
        <a:graphic>
          <a:graphicData uri="http://schemas.openxmlformats.org/drawingml/2006/table">
            <a:tbl>
              <a:tblPr firstRow="1" bandRow="1"/>
              <a:tblGrid>
                <a:gridCol w="921727"/>
                <a:gridCol w="696965"/>
                <a:gridCol w="2044848"/>
                <a:gridCol w="919347"/>
                <a:gridCol w="919347"/>
                <a:gridCol w="919347"/>
                <a:gridCol w="919347"/>
                <a:gridCol w="919347"/>
              </a:tblGrid>
              <a:tr h="328438">
                <a:tc gridSpan="8">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45720" marR="45720" anchor="ctr">
                    <a:lnL>
                      <a:noFill/>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indent="0" algn="ctr" defTabSz="457200" rtl="0" eaLnBrk="1" latinLnBrk="0" hangingPunct="1">
                        <a:buFont typeface="Arial" panose="020B0604020202020204" pitchFamily="34" charset="0"/>
                        <a:buNone/>
                      </a:pP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indent="0" algn="ctr" defTabSz="457200" rtl="0" eaLnBrk="1" latinLnBrk="0" hangingPunct="1">
                        <a:buFont typeface="Arial" panose="020B0604020202020204" pitchFamily="34" charset="0"/>
                        <a:buNone/>
                      </a:pPr>
                      <a:endParaRPr lang="en-US" sz="9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r>
              <a:tr h="35829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900" b="1" dirty="0" smtClean="0">
                          <a:solidFill>
                            <a:srgbClr val="FF0000"/>
                          </a:solidFill>
                          <a:latin typeface="Arial" panose="020B0604020202020204" pitchFamily="34" charset="0"/>
                          <a:cs typeface="Arial" panose="020B0604020202020204" pitchFamily="34" charset="0"/>
                        </a:rPr>
                        <a:t>Entity</a:t>
                      </a:r>
                      <a:r>
                        <a:rPr lang="en-US" sz="900" b="1" baseline="0" dirty="0" smtClean="0">
                          <a:solidFill>
                            <a:srgbClr val="FF0000"/>
                          </a:solidFill>
                          <a:latin typeface="Arial" panose="020B0604020202020204" pitchFamily="34" charset="0"/>
                          <a:cs typeface="Arial" panose="020B0604020202020204" pitchFamily="34" charset="0"/>
                        </a:rPr>
                        <a:t> / </a:t>
                      </a:r>
                      <a:r>
                        <a:rPr lang="en-US" sz="900" b="1" dirty="0" smtClean="0">
                          <a:solidFill>
                            <a:srgbClr val="FF0000"/>
                          </a:solidFill>
                          <a:latin typeface="Arial" panose="020B0604020202020204" pitchFamily="34" charset="0"/>
                          <a:cs typeface="Arial" panose="020B0604020202020204" pitchFamily="34" charset="0"/>
                        </a:rPr>
                        <a:t>portfolio</a:t>
                      </a:r>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a:no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900" b="1" dirty="0" smtClean="0">
                          <a:solidFill>
                            <a:srgbClr val="FF0000"/>
                          </a:solidFill>
                          <a:latin typeface="Arial" panose="020B0604020202020204" pitchFamily="34" charset="0"/>
                          <a:cs typeface="Arial" panose="020B0604020202020204" pitchFamily="34" charset="0"/>
                        </a:rPr>
                        <a:t>Risk Type</a:t>
                      </a:r>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900" b="1" dirty="0" smtClean="0">
                          <a:solidFill>
                            <a:srgbClr val="FF0000"/>
                          </a:solidFill>
                          <a:latin typeface="Arial" panose="020B0604020202020204" pitchFamily="34" charset="0"/>
                          <a:cs typeface="Arial" panose="020B0604020202020204" pitchFamily="34" charset="0"/>
                        </a:rPr>
                        <a:t>Metrics</a:t>
                      </a:r>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baseline="0" dirty="0" smtClean="0">
                          <a:solidFill>
                            <a:schemeClr val="tx1"/>
                          </a:solidFill>
                          <a:latin typeface="Arial" panose="020B0604020202020204" pitchFamily="34" charset="0"/>
                          <a:ea typeface="+mn-ea"/>
                          <a:cs typeface="Arial" panose="020B0604020202020204" pitchFamily="34" charset="0"/>
                        </a:rPr>
                        <a:t>Jun 16</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baseline="0" dirty="0" smtClean="0">
                          <a:solidFill>
                            <a:schemeClr val="tx1"/>
                          </a:solidFill>
                          <a:latin typeface="Arial" panose="020B0604020202020204" pitchFamily="34" charset="0"/>
                          <a:ea typeface="+mn-ea"/>
                          <a:cs typeface="Arial" panose="020B0604020202020204" pitchFamily="34" charset="0"/>
                        </a:rPr>
                        <a:t>May 16</a:t>
                      </a:r>
                      <a:r>
                        <a:rPr lang="en-US" sz="900" b="1" kern="1200" dirty="0" smtClean="0">
                          <a:solidFill>
                            <a:schemeClr val="tx1"/>
                          </a:solidFill>
                          <a:latin typeface="Arial" panose="020B0604020202020204" pitchFamily="34" charset="0"/>
                          <a:ea typeface="+mn-ea"/>
                          <a:cs typeface="Arial" panose="020B0604020202020204" pitchFamily="34" charset="0"/>
                        </a:rPr>
                        <a:t> </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dirty="0" smtClean="0">
                          <a:solidFill>
                            <a:schemeClr val="tx1"/>
                          </a:solidFill>
                          <a:latin typeface="Arial" panose="020B0604020202020204" pitchFamily="34" charset="0"/>
                          <a:ea typeface="+mn-ea"/>
                          <a:cs typeface="Arial" panose="020B0604020202020204" pitchFamily="34" charset="0"/>
                        </a:rPr>
                        <a:t>Apr</a:t>
                      </a:r>
                      <a:r>
                        <a:rPr lang="en-US" sz="900" b="1" kern="1200" baseline="0" dirty="0" smtClean="0">
                          <a:solidFill>
                            <a:schemeClr val="tx1"/>
                          </a:solidFill>
                          <a:latin typeface="Arial" panose="020B0604020202020204" pitchFamily="34" charset="0"/>
                          <a:ea typeface="+mn-ea"/>
                          <a:cs typeface="Arial" panose="020B0604020202020204" pitchFamily="34" charset="0"/>
                        </a:rPr>
                        <a:t> 16</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lumMod val="95000"/>
                        </a:sysClr>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tx1"/>
                          </a:solidFill>
                          <a:latin typeface="Arial" panose="020B0604020202020204" pitchFamily="34" charset="0"/>
                          <a:ea typeface="+mn-ea"/>
                          <a:cs typeface="Arial" panose="020B0604020202020204" pitchFamily="34" charset="0"/>
                        </a:rPr>
                        <a:t>Amber Limit</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bg1"/>
                          </a:solidFill>
                          <a:latin typeface="Arial" panose="020B0604020202020204" pitchFamily="34" charset="0"/>
                          <a:ea typeface="+mn-ea"/>
                          <a:cs typeface="Arial" panose="020B0604020202020204" pitchFamily="34" charset="0"/>
                        </a:rPr>
                        <a:t>Red Limit</a:t>
                      </a:r>
                      <a:endParaRPr lang="en-US" sz="9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36576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BSPR</a:t>
                      </a: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rowSpan="10">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1" dirty="0" smtClean="0">
                          <a:solidFill>
                            <a:schemeClr val="tx1"/>
                          </a:solidFill>
                          <a:latin typeface="Arial" panose="020B0604020202020204" pitchFamily="34" charset="0"/>
                          <a:cs typeface="Arial" panose="020B0604020202020204" pitchFamily="34" charset="0"/>
                        </a:rPr>
                        <a:t>Strategic</a:t>
                      </a:r>
                    </a:p>
                  </a:txBody>
                  <a:tcPr marL="45720" marR="45720" anchor="ctr">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s-PR" sz="900" b="0" i="0" kern="1200" baseline="0" dirty="0">
                          <a:solidFill>
                            <a:schemeClr val="tx1"/>
                          </a:solidFill>
                          <a:latin typeface="Arial" panose="020B0604020202020204" pitchFamily="34" charset="0"/>
                          <a:ea typeface="+mn-ea"/>
                          <a:cs typeface="Arial" panose="020B0604020202020204" pitchFamily="34" charset="0"/>
                        </a:rPr>
                        <a:t>Loans to Deposits Ratio</a:t>
                      </a:r>
                    </a:p>
                  </a:txBody>
                  <a:tcPr marL="0" marR="0" marT="0" marB="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ＭＳ Ｐゴシック"/>
                          <a:cs typeface="Arial" panose="020B0604020202020204" pitchFamily="34" charset="0"/>
                        </a:rPr>
                        <a:t>87.4%</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ＭＳ Ｐゴシック"/>
                          <a:cs typeface="Arial" panose="020B0604020202020204" pitchFamily="34" charset="0"/>
                        </a:rPr>
                        <a:t>87.4%</a:t>
                      </a:r>
                    </a:p>
                  </a:txBody>
                  <a:tcPr marL="0" marR="0" marT="0" marB="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ＭＳ Ｐゴシック"/>
                          <a:cs typeface="Arial" panose="020B0604020202020204" pitchFamily="34" charset="0"/>
                        </a:rPr>
                        <a:t>87.9%</a:t>
                      </a:r>
                    </a:p>
                  </a:txBody>
                  <a:tcPr marL="0" marR="0" marT="0" marB="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dirty="0">
                          <a:solidFill>
                            <a:schemeClr val="tx1"/>
                          </a:solidFill>
                          <a:latin typeface="Arial" panose="020B0604020202020204" pitchFamily="34" charset="0"/>
                          <a:ea typeface="+mn-ea"/>
                          <a:cs typeface="Arial" panose="020B0604020202020204" pitchFamily="34" charset="0"/>
                        </a:rPr>
                        <a:t>≥87.0%</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dirty="0">
                          <a:solidFill>
                            <a:schemeClr val="tx1"/>
                          </a:solidFill>
                          <a:latin typeface="Arial" panose="020B0604020202020204" pitchFamily="34" charset="0"/>
                          <a:ea typeface="+mn-ea"/>
                          <a:cs typeface="Arial" panose="020B0604020202020204" pitchFamily="34" charset="0"/>
                        </a:rPr>
                        <a:t>≥104.3%</a:t>
                      </a: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657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kern="1200" dirty="0" smtClean="0">
                        <a:solidFill>
                          <a:schemeClr val="tx1"/>
                        </a:solidFill>
                        <a:latin typeface="Arial" panose="020B0604020202020204" pitchFamily="34" charset="0"/>
                        <a:ea typeface="+mn-ea"/>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900" b="0" i="0" kern="1200" baseline="0" dirty="0">
                          <a:solidFill>
                            <a:schemeClr val="tx1"/>
                          </a:solidFill>
                          <a:latin typeface="Arial" panose="020B0604020202020204" pitchFamily="34" charset="0"/>
                          <a:ea typeface="+mn-ea"/>
                          <a:cs typeface="Arial" panose="020B0604020202020204" pitchFamily="34" charset="0"/>
                        </a:rPr>
                        <a:t>Return On Risk Weighted Assets</a:t>
                      </a:r>
                    </a:p>
                  </a:txBody>
                  <a:tcPr marL="0" marR="0" marT="0" marB="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ＭＳ Ｐゴシック"/>
                          <a:cs typeface="Arial" panose="020B0604020202020204" pitchFamily="34" charset="0"/>
                        </a:rPr>
                        <a:t>0.78%</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ＭＳ Ｐゴシック"/>
                          <a:cs typeface="Arial" panose="020B0604020202020204" pitchFamily="34" charset="0"/>
                        </a:rPr>
                        <a:t>0.84%</a:t>
                      </a:r>
                    </a:p>
                  </a:txBody>
                  <a:tcPr marL="0" marR="0" marT="0" marB="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ＭＳ Ｐゴシック"/>
                          <a:cs typeface="Arial" panose="020B0604020202020204" pitchFamily="34" charset="0"/>
                        </a:rPr>
                        <a:t>0.88%</a:t>
                      </a:r>
                    </a:p>
                  </a:txBody>
                  <a:tcPr marL="0" marR="0" marT="0" marB="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dirty="0">
                          <a:solidFill>
                            <a:schemeClr val="tx1"/>
                          </a:solidFill>
                          <a:latin typeface="Arial" panose="020B0604020202020204" pitchFamily="34" charset="0"/>
                          <a:ea typeface="+mn-ea"/>
                          <a:cs typeface="Arial" panose="020B0604020202020204" pitchFamily="34" charset="0"/>
                        </a:rPr>
                        <a:t>≤0.62%</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dirty="0">
                          <a:solidFill>
                            <a:schemeClr val="tx1"/>
                          </a:solidFill>
                          <a:latin typeface="Arial" panose="020B0604020202020204" pitchFamily="34" charset="0"/>
                          <a:ea typeface="+mn-ea"/>
                          <a:cs typeface="Arial" panose="020B0604020202020204" pitchFamily="34" charset="0"/>
                        </a:rPr>
                        <a:t>≤0.50%</a:t>
                      </a: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657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kern="1200" dirty="0" smtClean="0">
                        <a:solidFill>
                          <a:schemeClr val="tx1"/>
                        </a:solidFill>
                        <a:latin typeface="Arial" panose="020B0604020202020204" pitchFamily="34" charset="0"/>
                        <a:ea typeface="+mn-ea"/>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s-PR" sz="900" b="0" i="0" kern="1200" baseline="0" dirty="0">
                          <a:solidFill>
                            <a:schemeClr val="tx1"/>
                          </a:solidFill>
                          <a:latin typeface="Arial" panose="020B0604020202020204" pitchFamily="34" charset="0"/>
                          <a:ea typeface="+mn-ea"/>
                          <a:cs typeface="Arial" panose="020B0604020202020204" pitchFamily="34" charset="0"/>
                        </a:rPr>
                        <a:t>Retail Net Customer Satisfaction</a:t>
                      </a:r>
                    </a:p>
                  </a:txBody>
                  <a:tcPr marL="0" marR="0" marT="0" marB="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ＭＳ Ｐゴシック"/>
                          <a:cs typeface="Arial" panose="020B0604020202020204" pitchFamily="34" charset="0"/>
                        </a:rPr>
                        <a:t>85%</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ＭＳ Ｐゴシック"/>
                          <a:cs typeface="Arial" panose="020B0604020202020204" pitchFamily="34" charset="0"/>
                        </a:rPr>
                        <a:t>85%</a:t>
                      </a:r>
                    </a:p>
                  </a:txBody>
                  <a:tcPr marL="0" marR="0" marT="0" marB="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ＭＳ Ｐゴシック"/>
                          <a:cs typeface="Arial" panose="020B0604020202020204" pitchFamily="34" charset="0"/>
                        </a:rPr>
                        <a:t>85%</a:t>
                      </a:r>
                    </a:p>
                  </a:txBody>
                  <a:tcPr marL="0" marR="0" marT="0" marB="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a:solidFill>
                            <a:schemeClr val="tx1"/>
                          </a:solidFill>
                          <a:latin typeface="Arial" panose="020B0604020202020204" pitchFamily="34" charset="0"/>
                          <a:ea typeface="+mn-ea"/>
                          <a:cs typeface="Arial" panose="020B0604020202020204" pitchFamily="34" charset="0"/>
                        </a:rPr>
                        <a:t>≤80%</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dirty="0">
                          <a:solidFill>
                            <a:schemeClr val="tx1"/>
                          </a:solidFill>
                          <a:latin typeface="Arial" panose="020B0604020202020204" pitchFamily="34" charset="0"/>
                          <a:ea typeface="+mn-ea"/>
                          <a:cs typeface="Arial" panose="020B0604020202020204" pitchFamily="34" charset="0"/>
                        </a:rPr>
                        <a:t>≤70%</a:t>
                      </a: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657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900" b="0" i="0" kern="1200" baseline="0" dirty="0">
                          <a:solidFill>
                            <a:schemeClr val="tx1"/>
                          </a:solidFill>
                          <a:latin typeface="Arial" panose="020B0604020202020204" pitchFamily="34" charset="0"/>
                          <a:ea typeface="+mn-ea"/>
                          <a:cs typeface="Arial" panose="020B0604020202020204" pitchFamily="34" charset="0"/>
                        </a:rPr>
                        <a:t>Deviation of YTD PPNR (as % of budget)</a:t>
                      </a:r>
                    </a:p>
                  </a:txBody>
                  <a:tcPr marL="0" marR="0" marT="0" marB="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ＭＳ Ｐゴシック"/>
                          <a:cs typeface="Arial" panose="020B0604020202020204" pitchFamily="34" charset="0"/>
                        </a:rPr>
                        <a:t>11%</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ＭＳ Ｐゴシック"/>
                          <a:cs typeface="Arial" panose="020B0604020202020204" pitchFamily="34" charset="0"/>
                        </a:rPr>
                        <a:t>15%</a:t>
                      </a:r>
                    </a:p>
                  </a:txBody>
                  <a:tcPr marL="0" marR="0" marT="0" marB="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ＭＳ Ｐゴシック"/>
                          <a:cs typeface="Arial" panose="020B0604020202020204" pitchFamily="34" charset="0"/>
                        </a:rPr>
                        <a:t>17%</a:t>
                      </a:r>
                    </a:p>
                  </a:txBody>
                  <a:tcPr marL="0" marR="0" marT="0" marB="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a:solidFill>
                            <a:schemeClr val="tx1"/>
                          </a:solidFill>
                          <a:latin typeface="Arial" panose="020B0604020202020204" pitchFamily="34" charset="0"/>
                          <a:ea typeface="+mn-ea"/>
                          <a:cs typeface="Arial" panose="020B0604020202020204" pitchFamily="34" charset="0"/>
                        </a:rPr>
                        <a:t>≤(1%)</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dirty="0">
                          <a:solidFill>
                            <a:schemeClr val="tx1"/>
                          </a:solidFill>
                          <a:latin typeface="Arial" panose="020B0604020202020204" pitchFamily="34" charset="0"/>
                          <a:ea typeface="+mn-ea"/>
                          <a:cs typeface="Arial" panose="020B0604020202020204" pitchFamily="34" charset="0"/>
                        </a:rPr>
                        <a:t>≤(15%)</a:t>
                      </a: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657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900" b="0" i="0" kern="1200" baseline="0" dirty="0">
                          <a:solidFill>
                            <a:schemeClr val="tx1"/>
                          </a:solidFill>
                          <a:latin typeface="Arial" panose="020B0604020202020204" pitchFamily="34" charset="0"/>
                          <a:ea typeface="+mn-ea"/>
                          <a:cs typeface="Arial" panose="020B0604020202020204" pitchFamily="34" charset="0"/>
                        </a:rPr>
                        <a:t>Deviation of YTD Profit Before Taxes (as % of budget)</a:t>
                      </a:r>
                    </a:p>
                  </a:txBody>
                  <a:tcPr marL="0" marR="0" marT="0" marB="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ＭＳ Ｐゴシック"/>
                          <a:cs typeface="Arial" panose="020B0604020202020204" pitchFamily="34" charset="0"/>
                        </a:rPr>
                        <a:t>27%</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ＭＳ Ｐゴシック"/>
                          <a:cs typeface="Arial" panose="020B0604020202020204" pitchFamily="34" charset="0"/>
                        </a:rPr>
                        <a:t>36%</a:t>
                      </a:r>
                    </a:p>
                  </a:txBody>
                  <a:tcPr marL="0" marR="0" marT="0" marB="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ＭＳ Ｐゴシック"/>
                          <a:cs typeface="Arial" panose="020B0604020202020204" pitchFamily="34" charset="0"/>
                        </a:rPr>
                        <a:t>52%</a:t>
                      </a:r>
                    </a:p>
                  </a:txBody>
                  <a:tcPr marL="0" marR="0" marT="0" marB="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dirty="0">
                          <a:solidFill>
                            <a:schemeClr val="tx1"/>
                          </a:solidFill>
                          <a:latin typeface="Arial" panose="020B0604020202020204" pitchFamily="34" charset="0"/>
                          <a:ea typeface="+mn-ea"/>
                          <a:cs typeface="Arial" panose="020B0604020202020204" pitchFamily="34" charset="0"/>
                        </a:rPr>
                        <a:t>≤(1%)</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dirty="0">
                          <a:solidFill>
                            <a:schemeClr val="tx1"/>
                          </a:solidFill>
                          <a:latin typeface="Arial" panose="020B0604020202020204" pitchFamily="34" charset="0"/>
                          <a:ea typeface="+mn-ea"/>
                          <a:cs typeface="Arial" panose="020B0604020202020204" pitchFamily="34" charset="0"/>
                        </a:rPr>
                        <a:t>≤(15%)</a:t>
                      </a: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657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s-PR" sz="900" b="0" i="0" kern="1200" baseline="0" dirty="0">
                          <a:solidFill>
                            <a:schemeClr val="tx1"/>
                          </a:solidFill>
                          <a:latin typeface="Arial" panose="020B0604020202020204" pitchFamily="34" charset="0"/>
                          <a:ea typeface="+mn-ea"/>
                          <a:cs typeface="Arial" panose="020B0604020202020204" pitchFamily="34" charset="0"/>
                        </a:rPr>
                        <a:t>Net Interest Margin (NIM)</a:t>
                      </a:r>
                    </a:p>
                  </a:txBody>
                  <a:tcPr marL="0" marR="0" marT="0" marB="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smtClean="0">
                          <a:solidFill>
                            <a:schemeClr val="tx1"/>
                          </a:solidFill>
                          <a:latin typeface="Arial" panose="020B0604020202020204" pitchFamily="34" charset="0"/>
                          <a:ea typeface="ＭＳ Ｐゴシック"/>
                          <a:cs typeface="Arial" panose="020B0604020202020204" pitchFamily="34" charset="0"/>
                        </a:rPr>
                        <a:t>4.5%</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ＭＳ Ｐゴシック"/>
                          <a:cs typeface="Arial" panose="020B0604020202020204" pitchFamily="34" charset="0"/>
                        </a:rPr>
                        <a:t>4.5%</a:t>
                      </a:r>
                    </a:p>
                  </a:txBody>
                  <a:tcPr marL="0" marR="0" marT="0" marB="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ＭＳ Ｐゴシック"/>
                          <a:cs typeface="Arial" panose="020B0604020202020204" pitchFamily="34" charset="0"/>
                        </a:rPr>
                        <a:t>4.5%</a:t>
                      </a:r>
                    </a:p>
                  </a:txBody>
                  <a:tcPr marL="0" marR="0" marT="0" marB="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a:solidFill>
                            <a:schemeClr val="tx1"/>
                          </a:solidFill>
                          <a:latin typeface="Arial" panose="020B0604020202020204" pitchFamily="34" charset="0"/>
                          <a:ea typeface="+mn-ea"/>
                          <a:cs typeface="Arial" panose="020B0604020202020204" pitchFamily="34" charset="0"/>
                        </a:rPr>
                        <a:t>≤4.4%</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dirty="0">
                          <a:solidFill>
                            <a:schemeClr val="tx1"/>
                          </a:solidFill>
                          <a:latin typeface="Arial" panose="020B0604020202020204" pitchFamily="34" charset="0"/>
                          <a:ea typeface="+mn-ea"/>
                          <a:cs typeface="Arial" panose="020B0604020202020204" pitchFamily="34" charset="0"/>
                        </a:rPr>
                        <a:t>≤3.6%</a:t>
                      </a: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657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s-PR" sz="900" b="0" i="0" kern="1200" baseline="0" dirty="0">
                          <a:solidFill>
                            <a:schemeClr val="tx1"/>
                          </a:solidFill>
                          <a:latin typeface="Arial" panose="020B0604020202020204" pitchFamily="34" charset="0"/>
                          <a:ea typeface="+mn-ea"/>
                          <a:cs typeface="Arial" panose="020B0604020202020204" pitchFamily="34" charset="0"/>
                        </a:rPr>
                        <a:t>Unemployment Rate (% MoM Change) </a:t>
                      </a:r>
                    </a:p>
                  </a:txBody>
                  <a:tcPr marL="0" marR="0" marT="0" marB="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N/Avail</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ＭＳ Ｐゴシック"/>
                          <a:cs typeface="Arial" panose="020B0604020202020204" pitchFamily="34" charset="0"/>
                        </a:rPr>
                        <a:t>0.00%</a:t>
                      </a:r>
                    </a:p>
                  </a:txBody>
                  <a:tcPr marL="0" marR="0" marT="0" marB="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ＭＳ Ｐゴシック"/>
                          <a:cs typeface="Arial" panose="020B0604020202020204" pitchFamily="34" charset="0"/>
                        </a:rPr>
                        <a:t>(</a:t>
                      </a:r>
                      <a:r>
                        <a:rPr lang="es-PR" sz="900" b="1" kern="1200" dirty="0" smtClean="0">
                          <a:solidFill>
                            <a:schemeClr val="tx1"/>
                          </a:solidFill>
                          <a:latin typeface="Arial" panose="020B0604020202020204" pitchFamily="34" charset="0"/>
                          <a:ea typeface="ＭＳ Ｐゴシック"/>
                          <a:cs typeface="Arial" panose="020B0604020202020204" pitchFamily="34" charset="0"/>
                        </a:rPr>
                        <a:t>0.10%)</a:t>
                      </a:r>
                      <a:endParaRPr lang="es-PR" sz="900" b="1" kern="1200" dirty="0">
                        <a:solidFill>
                          <a:schemeClr val="tx1"/>
                        </a:solidFill>
                        <a:latin typeface="Arial" panose="020B0604020202020204" pitchFamily="34" charset="0"/>
                        <a:ea typeface="ＭＳ Ｐゴシック"/>
                        <a:cs typeface="Arial" panose="020B0604020202020204" pitchFamily="34" charset="0"/>
                      </a:endParaRPr>
                    </a:p>
                  </a:txBody>
                  <a:tcPr marL="0" marR="0" marT="0" marB="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a:solidFill>
                            <a:schemeClr val="tx1"/>
                          </a:solidFill>
                          <a:latin typeface="Arial" panose="020B0604020202020204" pitchFamily="34" charset="0"/>
                          <a:ea typeface="+mn-ea"/>
                          <a:cs typeface="Arial" panose="020B0604020202020204" pitchFamily="34" charset="0"/>
                        </a:rPr>
                        <a:t> ≥0.39%</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dirty="0">
                          <a:solidFill>
                            <a:schemeClr val="tx1"/>
                          </a:solidFill>
                          <a:latin typeface="Arial" panose="020B0604020202020204" pitchFamily="34" charset="0"/>
                          <a:ea typeface="+mn-ea"/>
                          <a:cs typeface="Arial" panose="020B0604020202020204" pitchFamily="34" charset="0"/>
                        </a:rPr>
                        <a:t>≥0.45%</a:t>
                      </a: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657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s-PR"/>
                    </a:p>
                  </a:txBody>
                  <a:tcPr/>
                </a:tc>
                <a:tc>
                  <a:txBody>
                    <a:bodyPr/>
                    <a:lstStyle/>
                    <a:p>
                      <a:pPr algn="l" fontAlgn="ctr"/>
                      <a:r>
                        <a:rPr lang="en-US" sz="900" b="0" i="0" kern="1200" baseline="0" dirty="0">
                          <a:solidFill>
                            <a:schemeClr val="tx1"/>
                          </a:solidFill>
                          <a:latin typeface="Arial" panose="020B0604020202020204" pitchFamily="34" charset="0"/>
                          <a:ea typeface="+mn-ea"/>
                          <a:cs typeface="Arial" panose="020B0604020202020204" pitchFamily="34" charset="0"/>
                        </a:rPr>
                        <a:t>FHFA House Price Index (% QoQ Change)</a:t>
                      </a:r>
                    </a:p>
                  </a:txBody>
                  <a:tcPr marL="0" marR="0" marT="0" marB="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N/Avail</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N/Avail</a:t>
                      </a:r>
                    </a:p>
                  </a:txBody>
                  <a:tcPr marL="0" marR="0" marT="0" marB="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N/Avail</a:t>
                      </a:r>
                    </a:p>
                  </a:txBody>
                  <a:tcPr marL="0" marR="0" marT="0" marB="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a:solidFill>
                            <a:schemeClr val="tx1"/>
                          </a:solidFill>
                          <a:latin typeface="Arial" panose="020B0604020202020204" pitchFamily="34" charset="0"/>
                          <a:ea typeface="+mn-ea"/>
                          <a:cs typeface="Arial" panose="020B0604020202020204" pitchFamily="34" charset="0"/>
                        </a:rPr>
                        <a:t>≤ ∆ (5.20%)</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dirty="0">
                          <a:solidFill>
                            <a:schemeClr val="tx1"/>
                          </a:solidFill>
                          <a:latin typeface="Arial" panose="020B0604020202020204" pitchFamily="34" charset="0"/>
                          <a:ea typeface="+mn-ea"/>
                          <a:cs typeface="Arial" panose="020B0604020202020204" pitchFamily="34" charset="0"/>
                        </a:rPr>
                        <a:t>≤ ∆ (6.10%)</a:t>
                      </a: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657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900" b="0" i="0" kern="1200" baseline="0" dirty="0">
                          <a:solidFill>
                            <a:schemeClr val="tx1"/>
                          </a:solidFill>
                          <a:latin typeface="Arial" panose="020B0604020202020204" pitchFamily="34" charset="0"/>
                          <a:ea typeface="+mn-ea"/>
                          <a:cs typeface="Arial" panose="020B0604020202020204" pitchFamily="34" charset="0"/>
                        </a:rPr>
                        <a:t>Number of Puerto Rico Public Institutions in Default</a:t>
                      </a:r>
                    </a:p>
                  </a:txBody>
                  <a:tcPr marL="0" marR="0" marT="0" marB="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smtClean="0">
                          <a:solidFill>
                            <a:schemeClr val="tx1"/>
                          </a:solidFill>
                          <a:latin typeface="Arial" panose="020B0604020202020204" pitchFamily="34" charset="0"/>
                          <a:ea typeface="ＭＳ Ｐゴシック"/>
                          <a:cs typeface="Arial" panose="020B0604020202020204" pitchFamily="34" charset="0"/>
                        </a:rPr>
                        <a:t>3</a:t>
                      </a:r>
                      <a:endParaRPr lang="es-PR" sz="900" b="1" kern="1200" dirty="0">
                        <a:solidFill>
                          <a:schemeClr val="tx1"/>
                        </a:solidFill>
                        <a:latin typeface="Arial" panose="020B0604020202020204" pitchFamily="34" charset="0"/>
                        <a:ea typeface="ＭＳ Ｐゴシック"/>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ＭＳ Ｐゴシック"/>
                          <a:cs typeface="Arial" panose="020B0604020202020204" pitchFamily="34" charset="0"/>
                        </a:rPr>
                        <a:t>3</a:t>
                      </a:r>
                    </a:p>
                  </a:txBody>
                  <a:tcPr marL="0" marR="0" marT="0" marB="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ＭＳ Ｐゴシック"/>
                          <a:cs typeface="Arial" panose="020B0604020202020204" pitchFamily="34" charset="0"/>
                        </a:rPr>
                        <a:t>2</a:t>
                      </a:r>
                    </a:p>
                  </a:txBody>
                  <a:tcPr marL="0" marR="0" marT="0" marB="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a:solidFill>
                            <a:schemeClr val="tx1"/>
                          </a:solidFill>
                          <a:latin typeface="Arial" panose="020B0604020202020204" pitchFamily="34" charset="0"/>
                          <a:ea typeface="+mn-ea"/>
                          <a:cs typeface="Arial" panose="020B0604020202020204" pitchFamily="34" charset="0"/>
                        </a:rPr>
                        <a:t>-</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dirty="0">
                          <a:solidFill>
                            <a:schemeClr val="tx1"/>
                          </a:solidFill>
                          <a:latin typeface="Arial" panose="020B0604020202020204" pitchFamily="34" charset="0"/>
                          <a:ea typeface="+mn-ea"/>
                          <a:cs typeface="Arial" panose="020B0604020202020204" pitchFamily="34" charset="0"/>
                        </a:rPr>
                        <a:t>≥1</a:t>
                      </a: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73152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900" b="0" i="0" kern="1200" baseline="0" dirty="0">
                          <a:solidFill>
                            <a:schemeClr val="tx1"/>
                          </a:solidFill>
                          <a:latin typeface="Arial" panose="020B0604020202020204" pitchFamily="34" charset="0"/>
                          <a:ea typeface="+mn-ea"/>
                          <a:cs typeface="Arial" panose="020B0604020202020204" pitchFamily="34" charset="0"/>
                        </a:rPr>
                        <a:t>Government Events/Actions that could result in a payment capacity reduction or changing in the current debt collection priority legal </a:t>
                      </a:r>
                      <a:r>
                        <a:rPr lang="en-US" sz="900" b="0" i="0" kern="1200" baseline="0" dirty="0" smtClean="0">
                          <a:solidFill>
                            <a:schemeClr val="tx1"/>
                          </a:solidFill>
                          <a:latin typeface="Arial" panose="020B0604020202020204" pitchFamily="34" charset="0"/>
                          <a:ea typeface="+mn-ea"/>
                          <a:cs typeface="Arial" panose="020B0604020202020204" pitchFamily="34" charset="0"/>
                        </a:rPr>
                        <a:t>framework</a:t>
                      </a:r>
                      <a:r>
                        <a:rPr lang="en-US" sz="900" b="0" i="0" kern="1200" baseline="30000" dirty="0" smtClean="0">
                          <a:solidFill>
                            <a:schemeClr val="tx1"/>
                          </a:solidFill>
                          <a:latin typeface="Arial" panose="020B0604020202020204" pitchFamily="34" charset="0"/>
                          <a:ea typeface="+mn-ea"/>
                          <a:cs typeface="Arial" panose="020B0604020202020204" pitchFamily="34" charset="0"/>
                        </a:rPr>
                        <a:t>1</a:t>
                      </a:r>
                      <a:endParaRPr lang="en-US" sz="900" b="0" i="0" kern="1200" baseline="0" dirty="0">
                        <a:solidFill>
                          <a:schemeClr val="tx1"/>
                        </a:solidFill>
                        <a:latin typeface="Arial" panose="020B0604020202020204" pitchFamily="34" charset="0"/>
                        <a:ea typeface="+mn-ea"/>
                        <a:cs typeface="Arial" panose="020B0604020202020204" pitchFamily="34" charset="0"/>
                      </a:endParaRPr>
                    </a:p>
                  </a:txBody>
                  <a:tcPr marL="0" marR="0" marT="0" marB="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smtClean="0">
                          <a:solidFill>
                            <a:schemeClr val="tx1"/>
                          </a:solidFill>
                          <a:latin typeface="Arial" panose="020B0604020202020204" pitchFamily="34" charset="0"/>
                          <a:ea typeface="ＭＳ Ｐゴシック"/>
                          <a:cs typeface="Arial" panose="020B0604020202020204" pitchFamily="34" charset="0"/>
                        </a:rPr>
                        <a:t>8</a:t>
                      </a:r>
                      <a:endParaRPr lang="es-PR" sz="900" b="1" kern="1200" dirty="0">
                        <a:solidFill>
                          <a:schemeClr val="tx1"/>
                        </a:solidFill>
                        <a:latin typeface="Arial" panose="020B0604020202020204" pitchFamily="34" charset="0"/>
                        <a:ea typeface="ＭＳ Ｐゴシック"/>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smtClean="0">
                          <a:solidFill>
                            <a:schemeClr val="tx1"/>
                          </a:solidFill>
                          <a:latin typeface="Arial" panose="020B0604020202020204" pitchFamily="34" charset="0"/>
                          <a:ea typeface="ＭＳ Ｐゴシック"/>
                          <a:cs typeface="Arial" panose="020B0604020202020204" pitchFamily="34" charset="0"/>
                        </a:rPr>
                        <a:t>6</a:t>
                      </a:r>
                      <a:endParaRPr lang="es-PR" sz="900" b="1" kern="1200" dirty="0">
                        <a:solidFill>
                          <a:schemeClr val="tx1"/>
                        </a:solidFill>
                        <a:latin typeface="Arial" panose="020B0604020202020204" pitchFamily="34" charset="0"/>
                        <a:ea typeface="ＭＳ Ｐゴシック"/>
                        <a:cs typeface="Arial" panose="020B0604020202020204" pitchFamily="34" charset="0"/>
                      </a:endParaRPr>
                    </a:p>
                  </a:txBody>
                  <a:tcPr marL="0" marR="0" marT="0" marB="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ＭＳ Ｐゴシック"/>
                          <a:cs typeface="Arial" panose="020B0604020202020204" pitchFamily="34" charset="0"/>
                        </a:rPr>
                        <a:t>3</a:t>
                      </a:r>
                    </a:p>
                  </a:txBody>
                  <a:tcPr marL="0" marR="0" marT="0" marB="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a:solidFill>
                            <a:schemeClr val="tx1"/>
                          </a:solidFill>
                          <a:latin typeface="Arial" panose="020B0604020202020204" pitchFamily="34" charset="0"/>
                          <a:ea typeface="+mn-ea"/>
                          <a:cs typeface="Arial" panose="020B0604020202020204" pitchFamily="34" charset="0"/>
                        </a:rPr>
                        <a:t>-</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dirty="0">
                          <a:solidFill>
                            <a:schemeClr val="tx1"/>
                          </a:solidFill>
                          <a:latin typeface="Arial" panose="020B0604020202020204" pitchFamily="34" charset="0"/>
                          <a:ea typeface="+mn-ea"/>
                          <a:cs typeface="Arial" panose="020B0604020202020204" pitchFamily="34" charset="0"/>
                        </a:rPr>
                        <a:t>≥1</a:t>
                      </a: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bl>
          </a:graphicData>
        </a:graphic>
      </p:graphicFrame>
      <p:sp>
        <p:nvSpPr>
          <p:cNvPr id="5" name="Slide Number Placeholder 3"/>
          <p:cNvSpPr txBox="1">
            <a:spLocks/>
          </p:cNvSpPr>
          <p:nvPr/>
        </p:nvSpPr>
        <p:spPr>
          <a:xfrm>
            <a:off x="8149015" y="109308"/>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41</a:t>
            </a:fld>
            <a:endParaRPr lang="es-ES_tradnl" sz="1200" b="1" dirty="0">
              <a:solidFill>
                <a:srgbClr val="FF0000"/>
              </a:solidFill>
              <a:latin typeface="Arial"/>
              <a:cs typeface="Arial"/>
            </a:endParaRPr>
          </a:p>
        </p:txBody>
      </p:sp>
    </p:spTree>
    <p:extLst>
      <p:ext uri="{BB962C8B-B14F-4D97-AF65-F5344CB8AC3E}">
        <p14:creationId xmlns:p14="http://schemas.microsoft.com/office/powerpoint/2010/main" val="8129788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note"/>
          <p:cNvSpPr/>
          <p:nvPr/>
        </p:nvSpPr>
        <p:spPr bwMode="auto">
          <a:xfrm>
            <a:off x="360948" y="6187940"/>
            <a:ext cx="847825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0" lvl="1"/>
            <a:r>
              <a:rPr lang="en-US" sz="800" baseline="30000" dirty="0" smtClean="0">
                <a:solidFill>
                  <a:schemeClr val="tx1">
                    <a:lumMod val="65000"/>
                    <a:lumOff val="35000"/>
                  </a:schemeClr>
                </a:solidFill>
                <a:latin typeface="Arial" panose="020B0604020202020204" pitchFamily="34" charset="0"/>
                <a:cs typeface="Arial" panose="020B0604020202020204" pitchFamily="34" charset="0"/>
                <a:sym typeface="Arial"/>
              </a:rPr>
              <a:t>1</a:t>
            </a:r>
            <a:r>
              <a:rPr lang="en-US" sz="800" dirty="0" smtClean="0">
                <a:solidFill>
                  <a:schemeClr val="tx1">
                    <a:lumMod val="65000"/>
                    <a:lumOff val="35000"/>
                  </a:schemeClr>
                </a:solidFill>
                <a:latin typeface="Arial" panose="020B0604020202020204" pitchFamily="34" charset="0"/>
                <a:cs typeface="Arial" panose="020B0604020202020204" pitchFamily="34" charset="0"/>
                <a:sym typeface="Arial"/>
              </a:rPr>
              <a:t> Quarterly </a:t>
            </a:r>
            <a:r>
              <a:rPr lang="en-US" sz="800" dirty="0">
                <a:solidFill>
                  <a:schemeClr val="tx1">
                    <a:lumMod val="65000"/>
                    <a:lumOff val="35000"/>
                  </a:schemeClr>
                </a:solidFill>
                <a:latin typeface="Arial" panose="020B0604020202020204" pitchFamily="34" charset="0"/>
                <a:cs typeface="Arial" panose="020B0604020202020204" pitchFamily="34" charset="0"/>
                <a:sym typeface="Arial"/>
              </a:rPr>
              <a:t>result  are available two months after the end of each quarter</a:t>
            </a:r>
            <a:r>
              <a:rPr lang="en-US" sz="800" dirty="0" smtClean="0">
                <a:solidFill>
                  <a:schemeClr val="tx1">
                    <a:lumMod val="65000"/>
                    <a:lumOff val="35000"/>
                  </a:schemeClr>
                </a:solidFill>
                <a:latin typeface="Arial" panose="020B0604020202020204" pitchFamily="34" charset="0"/>
                <a:cs typeface="Arial" panose="020B0604020202020204" pitchFamily="34" charset="0"/>
                <a:sym typeface="Arial"/>
              </a:rPr>
              <a:t>.</a:t>
            </a:r>
          </a:p>
        </p:txBody>
      </p:sp>
      <p:graphicFrame>
        <p:nvGraphicFramePr>
          <p:cNvPr id="7" name="Table 6"/>
          <p:cNvGraphicFramePr>
            <a:graphicFrameLocks noGrp="1"/>
          </p:cNvGraphicFramePr>
          <p:nvPr>
            <p:extLst>
              <p:ext uri="{D42A27DB-BD31-4B8C-83A1-F6EECF244321}">
                <p14:modId xmlns:p14="http://schemas.microsoft.com/office/powerpoint/2010/main" val="1156448090"/>
              </p:ext>
            </p:extLst>
          </p:nvPr>
        </p:nvGraphicFramePr>
        <p:xfrm>
          <a:off x="316986" y="463881"/>
          <a:ext cx="8260278" cy="5132940"/>
        </p:xfrm>
        <a:graphic>
          <a:graphicData uri="http://schemas.openxmlformats.org/drawingml/2006/table">
            <a:tbl>
              <a:tblPr firstRow="1" bandRow="1"/>
              <a:tblGrid>
                <a:gridCol w="921461"/>
                <a:gridCol w="685356"/>
                <a:gridCol w="2055668"/>
                <a:gridCol w="919083"/>
                <a:gridCol w="919083"/>
                <a:gridCol w="919083"/>
                <a:gridCol w="919083"/>
                <a:gridCol w="921461"/>
              </a:tblGrid>
              <a:tr h="363559">
                <a:tc gridSpan="8">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45720" marR="45720" anchor="ctr">
                    <a:lnL>
                      <a:noFill/>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indent="0" algn="ctr" defTabSz="457200" rtl="0" eaLnBrk="1" latinLnBrk="0" hangingPunct="1">
                        <a:buFont typeface="Arial" panose="020B0604020202020204" pitchFamily="34" charset="0"/>
                        <a:buNone/>
                      </a:pP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indent="0" algn="ctr" defTabSz="457200" rtl="0" eaLnBrk="1" latinLnBrk="0" hangingPunct="1">
                        <a:buFont typeface="Arial" panose="020B0604020202020204" pitchFamily="34" charset="0"/>
                        <a:buNone/>
                      </a:pPr>
                      <a:endParaRPr lang="en-US" sz="9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r>
              <a:tr h="39035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900" b="1" dirty="0" smtClean="0">
                          <a:solidFill>
                            <a:srgbClr val="FF0000"/>
                          </a:solidFill>
                          <a:latin typeface="Arial" panose="020B0604020202020204" pitchFamily="34" charset="0"/>
                          <a:cs typeface="Arial" panose="020B0604020202020204" pitchFamily="34" charset="0"/>
                        </a:rPr>
                        <a:t>Entity</a:t>
                      </a:r>
                      <a:r>
                        <a:rPr lang="en-US" sz="900" b="1" baseline="0" dirty="0" smtClean="0">
                          <a:solidFill>
                            <a:srgbClr val="FF0000"/>
                          </a:solidFill>
                          <a:latin typeface="Arial" panose="020B0604020202020204" pitchFamily="34" charset="0"/>
                          <a:cs typeface="Arial" panose="020B0604020202020204" pitchFamily="34" charset="0"/>
                        </a:rPr>
                        <a:t> / </a:t>
                      </a:r>
                      <a:r>
                        <a:rPr lang="en-US" sz="900" b="1" dirty="0" smtClean="0">
                          <a:solidFill>
                            <a:srgbClr val="FF0000"/>
                          </a:solidFill>
                          <a:latin typeface="Arial" panose="020B0604020202020204" pitchFamily="34" charset="0"/>
                          <a:cs typeface="Arial" panose="020B0604020202020204" pitchFamily="34" charset="0"/>
                        </a:rPr>
                        <a:t>portfolio</a:t>
                      </a:r>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a:no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900" b="1" dirty="0" smtClean="0">
                          <a:solidFill>
                            <a:srgbClr val="FF0000"/>
                          </a:solidFill>
                          <a:latin typeface="Arial" panose="020B0604020202020204" pitchFamily="34" charset="0"/>
                          <a:cs typeface="Arial" panose="020B0604020202020204" pitchFamily="34" charset="0"/>
                        </a:rPr>
                        <a:t>Risk Type</a:t>
                      </a:r>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r>
                        <a:rPr lang="en-US" sz="900" b="1" dirty="0" smtClean="0">
                          <a:solidFill>
                            <a:srgbClr val="FF0000"/>
                          </a:solidFill>
                          <a:latin typeface="Arial" panose="020B0604020202020204" pitchFamily="34" charset="0"/>
                          <a:cs typeface="Arial" panose="020B0604020202020204" pitchFamily="34" charset="0"/>
                        </a:rPr>
                        <a:t>Metrics (Quarterly)</a:t>
                      </a:r>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dirty="0" smtClean="0">
                          <a:solidFill>
                            <a:schemeClr val="tx1"/>
                          </a:solidFill>
                          <a:latin typeface="Arial" panose="020B0604020202020204" pitchFamily="34" charset="0"/>
                          <a:ea typeface="+mn-ea"/>
                          <a:cs typeface="Arial" panose="020B0604020202020204" pitchFamily="34" charset="0"/>
                        </a:rPr>
                        <a:t> </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baseline="0" dirty="0" smtClean="0">
                          <a:solidFill>
                            <a:schemeClr val="tx1"/>
                          </a:solidFill>
                          <a:latin typeface="Arial" panose="020B0604020202020204" pitchFamily="34" charset="0"/>
                          <a:ea typeface="+mn-ea"/>
                          <a:cs typeface="Arial" panose="020B0604020202020204" pitchFamily="34" charset="0"/>
                        </a:rPr>
                        <a:t>2Q16</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dirty="0" smtClean="0">
                          <a:solidFill>
                            <a:schemeClr val="tx1"/>
                          </a:solidFill>
                          <a:latin typeface="Arial" panose="020B0604020202020204" pitchFamily="34" charset="0"/>
                          <a:ea typeface="+mn-ea"/>
                          <a:cs typeface="Arial" panose="020B0604020202020204" pitchFamily="34" charset="0"/>
                        </a:rPr>
                        <a:t>1Q16</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lumMod val="95000"/>
                        </a:sysClr>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tx1"/>
                          </a:solidFill>
                          <a:latin typeface="Arial" panose="020B0604020202020204" pitchFamily="34" charset="0"/>
                          <a:ea typeface="+mn-ea"/>
                          <a:cs typeface="Arial" panose="020B0604020202020204" pitchFamily="34" charset="0"/>
                        </a:rPr>
                        <a:t>Amber Limit</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bg1"/>
                          </a:solidFill>
                          <a:latin typeface="Arial" panose="020B0604020202020204" pitchFamily="34" charset="0"/>
                          <a:ea typeface="+mn-ea"/>
                          <a:cs typeface="Arial" panose="020B0604020202020204" pitchFamily="34" charset="0"/>
                        </a:rPr>
                        <a:t>Red Limit</a:t>
                      </a:r>
                      <a:endParaRPr lang="en-US" sz="9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44561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BSPR</a:t>
                      </a:r>
                      <a:endParaRPr lang="en-US" sz="900" b="0" dirty="0" smtClean="0">
                        <a:ln>
                          <a:solidFill>
                            <a:schemeClr val="tx1"/>
                          </a:solidFill>
                        </a:ln>
                        <a:solidFill>
                          <a:schemeClr val="tx1"/>
                        </a:solidFill>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ln>
                          <a:solidFill>
                            <a:schemeClr val="tx1"/>
                          </a:solidFill>
                        </a:ln>
                        <a:solidFill>
                          <a:schemeClr val="tx1"/>
                        </a:solidFill>
                        <a:latin typeface="Arial" panose="020B0604020202020204" pitchFamily="34" charset="0"/>
                        <a:cs typeface="Arial" panose="020B0604020202020204" pitchFamily="34" charset="0"/>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1" dirty="0" smtClean="0">
                          <a:solidFill>
                            <a:schemeClr val="tx1"/>
                          </a:solidFill>
                          <a:latin typeface="Arial" panose="020B0604020202020204" pitchFamily="34" charset="0"/>
                          <a:cs typeface="Arial" panose="020B0604020202020204" pitchFamily="34" charset="0"/>
                        </a:rPr>
                        <a:t>Strategic</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Net Income / Industry Net Income</a:t>
                      </a:r>
                      <a:r>
                        <a:rPr lang="en-US" sz="900" b="0" i="0" kern="1200" baseline="30000" dirty="0" smtClean="0">
                          <a:solidFill>
                            <a:schemeClr val="tx1"/>
                          </a:solidFill>
                          <a:latin typeface="Arial" panose="020B0604020202020204" pitchFamily="34" charset="0"/>
                          <a:ea typeface="+mn-ea"/>
                          <a:cs typeface="Arial" panose="020B0604020202020204" pitchFamily="34" charset="0"/>
                        </a:rPr>
                        <a:t>1</a:t>
                      </a:r>
                      <a:endParaRPr lang="en-US" sz="900" b="0" i="0" kern="1200" baseline="0" dirty="0">
                        <a:solidFill>
                          <a:schemeClr val="tx1"/>
                        </a:solidFill>
                        <a:latin typeface="Arial" panose="020B0604020202020204" pitchFamily="34" charset="0"/>
                        <a:ea typeface="+mn-ea"/>
                        <a:cs typeface="Arial" panose="020B0604020202020204" pitchFamily="34" charset="0"/>
                      </a:endParaRPr>
                    </a:p>
                  </a:txBody>
                  <a:tcPr marL="0" marR="0" marT="0" marB="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N/Avail</a:t>
                      </a: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5%</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dirty="0">
                          <a:solidFill>
                            <a:schemeClr val="tx1"/>
                          </a:solidFill>
                          <a:latin typeface="Arial" panose="020B0604020202020204" pitchFamily="34" charset="0"/>
                          <a:ea typeface="+mn-ea"/>
                          <a:cs typeface="Arial" panose="020B0604020202020204" pitchFamily="34" charset="0"/>
                        </a:rPr>
                        <a:t>≤11%</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dirty="0">
                          <a:solidFill>
                            <a:schemeClr val="tx1"/>
                          </a:solidFill>
                          <a:latin typeface="Arial" panose="020B0604020202020204" pitchFamily="34" charset="0"/>
                          <a:ea typeface="+mn-ea"/>
                          <a:cs typeface="Arial" panose="020B0604020202020204" pitchFamily="34" charset="0"/>
                        </a:rPr>
                        <a:t>≤7%</a:t>
                      </a: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82880">
                <a:tc gridSpan="8">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sz="900" b="0" i="0" kern="1200" baseline="0" dirty="0">
                        <a:solidFill>
                          <a:schemeClr val="tx1"/>
                        </a:solidFill>
                        <a:latin typeface="Arial" panose="020B0604020202020204" pitchFamily="34" charset="0"/>
                        <a:ea typeface="+mn-ea"/>
                        <a:cs typeface="Arial" panose="020B0604020202020204" pitchFamily="34" charset="0"/>
                      </a:endParaRPr>
                    </a:p>
                  </a:txBody>
                  <a:tcPr marL="0" marR="0" marT="0" marB="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s-PR" sz="900" b="1"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r>
              <a:tr h="445612">
                <a:tc>
                  <a:txBody>
                    <a:bodyPr/>
                    <a:lstStyle/>
                    <a:p>
                      <a:endParaRPr lang="es-PR" dirty="0"/>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r>
                        <a:rPr lang="en-US" sz="900" b="1" dirty="0" smtClean="0">
                          <a:solidFill>
                            <a:srgbClr val="FF0000"/>
                          </a:solidFill>
                          <a:latin typeface="Arial" panose="020B0604020202020204" pitchFamily="34" charset="0"/>
                          <a:cs typeface="Arial" panose="020B0604020202020204" pitchFamily="34" charset="0"/>
                        </a:rPr>
                        <a:t>Metrics</a:t>
                      </a:r>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baseline="0" dirty="0" smtClean="0">
                          <a:solidFill>
                            <a:schemeClr val="tx1"/>
                          </a:solidFill>
                          <a:latin typeface="Arial" panose="020B0604020202020204" pitchFamily="34" charset="0"/>
                          <a:ea typeface="+mn-ea"/>
                          <a:cs typeface="Arial" panose="020B0604020202020204" pitchFamily="34" charset="0"/>
                        </a:rPr>
                        <a:t>Jun 16</a:t>
                      </a:r>
                      <a:r>
                        <a:rPr lang="en-US" sz="900" b="1" kern="1200" dirty="0" smtClean="0">
                          <a:solidFill>
                            <a:schemeClr val="tx1"/>
                          </a:solidFill>
                          <a:latin typeface="Arial" panose="020B0604020202020204" pitchFamily="34" charset="0"/>
                          <a:ea typeface="+mn-ea"/>
                          <a:cs typeface="Arial" panose="020B0604020202020204" pitchFamily="34" charset="0"/>
                        </a:rPr>
                        <a:t> </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baseline="0" dirty="0" smtClean="0">
                          <a:solidFill>
                            <a:schemeClr val="tx1"/>
                          </a:solidFill>
                          <a:latin typeface="Arial" panose="020B0604020202020204" pitchFamily="34" charset="0"/>
                          <a:ea typeface="+mn-ea"/>
                          <a:cs typeface="Arial" panose="020B0604020202020204" pitchFamily="34" charset="0"/>
                        </a:rPr>
                        <a:t>May 16</a:t>
                      </a:r>
                      <a:r>
                        <a:rPr lang="en-US" sz="900" b="1" kern="1200" dirty="0" smtClean="0">
                          <a:solidFill>
                            <a:schemeClr val="tx1"/>
                          </a:solidFill>
                          <a:latin typeface="Arial" panose="020B0604020202020204" pitchFamily="34" charset="0"/>
                          <a:ea typeface="+mn-ea"/>
                          <a:cs typeface="Arial" panose="020B0604020202020204" pitchFamily="34" charset="0"/>
                        </a:rPr>
                        <a:t> </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dirty="0" smtClean="0">
                          <a:solidFill>
                            <a:schemeClr val="tx1"/>
                          </a:solidFill>
                          <a:latin typeface="Arial" panose="020B0604020202020204" pitchFamily="34" charset="0"/>
                          <a:ea typeface="+mn-ea"/>
                          <a:cs typeface="Arial" panose="020B0604020202020204" pitchFamily="34" charset="0"/>
                        </a:rPr>
                        <a:t>Apr 16</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tx1"/>
                          </a:solidFill>
                          <a:latin typeface="Arial" panose="020B0604020202020204" pitchFamily="34" charset="0"/>
                          <a:ea typeface="+mn-ea"/>
                          <a:cs typeface="Arial" panose="020B0604020202020204" pitchFamily="34" charset="0"/>
                        </a:rPr>
                        <a:t>Amber Limit</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bg1"/>
                          </a:solidFill>
                          <a:latin typeface="Arial" panose="020B0604020202020204" pitchFamily="34" charset="0"/>
                          <a:ea typeface="+mn-ea"/>
                          <a:cs typeface="Arial" panose="020B0604020202020204" pitchFamily="34" charset="0"/>
                        </a:rPr>
                        <a:t>Red Limit</a:t>
                      </a:r>
                      <a:endParaRPr lang="en-US" sz="9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445612">
                <a:tc>
                  <a:txBody>
                    <a:bodyPr/>
                    <a:lstStyle/>
                    <a:p>
                      <a:endParaRPr lang="es-PR" dirty="0"/>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rowSpan="7">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1" dirty="0" smtClean="0">
                          <a:solidFill>
                            <a:schemeClr val="tx1"/>
                          </a:solidFill>
                          <a:latin typeface="Arial" panose="020B0604020202020204" pitchFamily="34" charset="0"/>
                          <a:cs typeface="Arial" panose="020B0604020202020204" pitchFamily="34" charset="0"/>
                        </a:rPr>
                        <a:t>Credit</a:t>
                      </a:r>
                      <a:r>
                        <a:rPr lang="en-US" sz="900" b="1" baseline="0" dirty="0" smtClean="0">
                          <a:solidFill>
                            <a:schemeClr val="tx1"/>
                          </a:solidFill>
                          <a:latin typeface="Arial" panose="020B0604020202020204" pitchFamily="34" charset="0"/>
                          <a:cs typeface="Arial" panose="020B0604020202020204" pitchFamily="34" charset="0"/>
                        </a:rPr>
                        <a:t> Risk</a:t>
                      </a: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Adversely Classified Asset (ACA) Ratio</a:t>
                      </a:r>
                      <a:endParaRPr lang="en-US" sz="900" b="0" i="0" kern="1200" baseline="0" dirty="0">
                        <a:solidFill>
                          <a:schemeClr val="tx1"/>
                        </a:solidFill>
                        <a:latin typeface="Arial" panose="020B0604020202020204" pitchFamily="34" charset="0"/>
                        <a:ea typeface="+mn-ea"/>
                        <a:cs typeface="Arial" panose="020B0604020202020204" pitchFamily="34" charset="0"/>
                      </a:endParaRPr>
                    </a:p>
                  </a:txBody>
                  <a:tcPr marL="0" marR="0" marT="0" marB="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mn-ea"/>
                          <a:cs typeface="Arial" panose="020B0604020202020204" pitchFamily="34" charset="0"/>
                        </a:rPr>
                        <a:t>45%</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45%</a:t>
                      </a: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45%</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≥$124MM</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≥$155MM</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4561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kern="1200" dirty="0" smtClean="0">
                        <a:solidFill>
                          <a:schemeClr val="tx1"/>
                        </a:solidFill>
                        <a:latin typeface="Arial" panose="020B0604020202020204" pitchFamily="34" charset="0"/>
                        <a:ea typeface="+mn-ea"/>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900" b="0" i="0" kern="1200" baseline="0" dirty="0">
                          <a:solidFill>
                            <a:schemeClr val="tx1"/>
                          </a:solidFill>
                          <a:latin typeface="Arial" panose="020B0604020202020204" pitchFamily="34" charset="0"/>
                          <a:ea typeface="+mn-ea"/>
                          <a:cs typeface="Arial" panose="020B0604020202020204" pitchFamily="34" charset="0"/>
                        </a:rPr>
                        <a:t>Concentration To One Obligor With Guarantee (Excludes Exposure With Cash Collateral)</a:t>
                      </a:r>
                    </a:p>
                  </a:txBody>
                  <a:tcPr marL="0" marR="0" marT="0" marB="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mn-ea"/>
                          <a:cs typeface="Arial" panose="020B0604020202020204" pitchFamily="34" charset="0"/>
                        </a:rPr>
                        <a:t>$50</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$50</a:t>
                      </a: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$50</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≥$124MM</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≥$155MM</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58553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kern="1200" dirty="0" smtClean="0">
                        <a:solidFill>
                          <a:schemeClr val="tx1"/>
                        </a:solidFill>
                        <a:latin typeface="Arial" panose="020B0604020202020204" pitchFamily="34" charset="0"/>
                        <a:ea typeface="+mn-ea"/>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fontAlgn="ctr"/>
                      <a:r>
                        <a:rPr lang="en-US" sz="900" b="0" i="0" kern="1200" baseline="0" dirty="0">
                          <a:solidFill>
                            <a:schemeClr val="tx1"/>
                          </a:solidFill>
                          <a:latin typeface="Arial" panose="020B0604020202020204" pitchFamily="34" charset="0"/>
                          <a:ea typeface="+mn-ea"/>
                          <a:cs typeface="Arial" panose="020B0604020202020204" pitchFamily="34" charset="0"/>
                        </a:rPr>
                        <a:t>Mortgages Portfolio with delinquency between 0-89d, Fico below 660  and LTV ≥ 90% to Mortgages Portfolio with delinquency between 0-89d</a:t>
                      </a:r>
                    </a:p>
                  </a:txBody>
                  <a:tcPr marL="0" marR="0" marT="0" marB="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mn-ea"/>
                          <a:cs typeface="Arial" panose="020B0604020202020204" pitchFamily="34" charset="0"/>
                        </a:rPr>
                        <a:t>15.0%</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15.0%</a:t>
                      </a: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15.3%</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≥21.1%</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≥25.0%</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4561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900" b="0" i="0" kern="1200" baseline="0" dirty="0">
                          <a:solidFill>
                            <a:schemeClr val="tx1"/>
                          </a:solidFill>
                          <a:latin typeface="Arial" panose="020B0604020202020204" pitchFamily="34" charset="0"/>
                          <a:ea typeface="+mn-ea"/>
                          <a:cs typeface="Arial" panose="020B0604020202020204" pitchFamily="34" charset="0"/>
                        </a:rPr>
                        <a:t>Restructured Mortgage Portfolio with delinquency between 30-89d to Total Restructured Mortgage Portfolio</a:t>
                      </a:r>
                    </a:p>
                  </a:txBody>
                  <a:tcPr marL="0" marR="0" marT="0" marB="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mn-ea"/>
                          <a:cs typeface="Arial" panose="020B0604020202020204" pitchFamily="34" charset="0"/>
                        </a:rPr>
                        <a:t>10.4%</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11.0%</a:t>
                      </a: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10.5%</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≥13.2%</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≥15.7%</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4561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900" b="0" i="0" kern="1200" baseline="0" dirty="0">
                          <a:solidFill>
                            <a:schemeClr val="tx1"/>
                          </a:solidFill>
                          <a:latin typeface="Arial" panose="020B0604020202020204" pitchFamily="34" charset="0"/>
                          <a:ea typeface="+mn-ea"/>
                          <a:cs typeface="Arial" panose="020B0604020202020204" pitchFamily="34" charset="0"/>
                        </a:rPr>
                        <a:t>Consumer &amp; Credit Cards Portfolio below 620 Fico or BK below 300 / Total Consumer &amp; Credit Cards Portfolio</a:t>
                      </a:r>
                    </a:p>
                  </a:txBody>
                  <a:tcPr marL="0" marR="0" marT="0" marB="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mn-ea"/>
                          <a:cs typeface="Arial" panose="020B0604020202020204" pitchFamily="34" charset="0"/>
                        </a:rPr>
                        <a:t>15.1%</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13.4%</a:t>
                      </a: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13.8%</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≥14.6%</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≥17.4%</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4561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900" b="0" i="0" kern="1200" baseline="0" dirty="0">
                          <a:solidFill>
                            <a:schemeClr val="tx1"/>
                          </a:solidFill>
                          <a:latin typeface="Arial" panose="020B0604020202020204" pitchFamily="34" charset="0"/>
                          <a:ea typeface="+mn-ea"/>
                          <a:cs typeface="Arial" panose="020B0604020202020204" pitchFamily="34" charset="0"/>
                        </a:rPr>
                        <a:t>&gt; 89% LTV / Total Mortgage Loans</a:t>
                      </a:r>
                    </a:p>
                  </a:txBody>
                  <a:tcPr marL="0" marR="0" marT="0" marB="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mn-ea"/>
                          <a:cs typeface="Arial" panose="020B0604020202020204" pitchFamily="34" charset="0"/>
                        </a:rPr>
                        <a:t>13.6%</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13.8%</a:t>
                      </a: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13.8%</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≥21.0%</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≥25.0%</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4561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900" b="0" i="0" kern="1200" baseline="0" dirty="0">
                          <a:solidFill>
                            <a:schemeClr val="tx1"/>
                          </a:solidFill>
                          <a:latin typeface="Arial" panose="020B0604020202020204" pitchFamily="34" charset="0"/>
                          <a:ea typeface="+mn-ea"/>
                          <a:cs typeface="Arial" panose="020B0604020202020204" pitchFamily="34" charset="0"/>
                        </a:rPr>
                        <a:t>Deviation of Loan Outstanding Portfolio as % of budget</a:t>
                      </a:r>
                    </a:p>
                  </a:txBody>
                  <a:tcPr marL="0" marR="0" marT="0" marB="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mn-ea"/>
                          <a:cs typeface="Arial" panose="020B0604020202020204" pitchFamily="34" charset="0"/>
                        </a:rPr>
                        <a:t>(</a:t>
                      </a:r>
                      <a:r>
                        <a:rPr lang="es-PR" sz="900" b="1" kern="1200" dirty="0" smtClean="0">
                          <a:solidFill>
                            <a:schemeClr val="tx1"/>
                          </a:solidFill>
                          <a:latin typeface="Arial" panose="020B0604020202020204" pitchFamily="34" charset="0"/>
                          <a:ea typeface="+mn-ea"/>
                          <a:cs typeface="Arial" panose="020B0604020202020204" pitchFamily="34" charset="0"/>
                        </a:rPr>
                        <a:t>2%)</a:t>
                      </a:r>
                      <a:endParaRPr lang="es-PR" sz="900" b="1"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(2%)</a:t>
                      </a: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(2%)</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≤(1%)</a:t>
                      </a: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≤(15%)</a:t>
                      </a: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bl>
          </a:graphicData>
        </a:graphic>
      </p:graphicFrame>
      <p:sp>
        <p:nvSpPr>
          <p:cNvPr id="9" name="TextBox 8"/>
          <p:cNvSpPr txBox="1"/>
          <p:nvPr/>
        </p:nvSpPr>
        <p:spPr>
          <a:xfrm>
            <a:off x="254000" y="248488"/>
            <a:ext cx="8890000" cy="461665"/>
          </a:xfrm>
          <a:prstGeom prst="rect">
            <a:avLst/>
          </a:prstGeom>
          <a:noFill/>
        </p:spPr>
        <p:txBody>
          <a:bodyPr wrap="square" rtlCol="0">
            <a:spAutoFit/>
          </a:bodyPr>
          <a:lstStyle/>
          <a:p>
            <a:r>
              <a:rPr lang="en-US" b="1" dirty="0"/>
              <a:t>4</a:t>
            </a:r>
            <a:r>
              <a:rPr lang="en-US" b="1" dirty="0" smtClean="0"/>
              <a:t>. </a:t>
            </a:r>
            <a:r>
              <a:rPr lang="en-US" b="1" dirty="0"/>
              <a:t>BSPR Risk Scorecard – Amber and Red metrics</a:t>
            </a:r>
          </a:p>
        </p:txBody>
      </p:sp>
      <p:sp>
        <p:nvSpPr>
          <p:cNvPr id="5" name="Slide Number Placeholder 3"/>
          <p:cNvSpPr txBox="1">
            <a:spLocks/>
          </p:cNvSpPr>
          <p:nvPr/>
        </p:nvSpPr>
        <p:spPr>
          <a:xfrm>
            <a:off x="8149015" y="99783"/>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42</a:t>
            </a:fld>
            <a:endParaRPr lang="es-ES_tradnl" sz="1200" b="1" dirty="0">
              <a:solidFill>
                <a:srgbClr val="FF0000"/>
              </a:solidFill>
              <a:latin typeface="Arial"/>
              <a:cs typeface="Arial"/>
            </a:endParaRPr>
          </a:p>
        </p:txBody>
      </p:sp>
    </p:spTree>
    <p:extLst>
      <p:ext uri="{BB962C8B-B14F-4D97-AF65-F5344CB8AC3E}">
        <p14:creationId xmlns:p14="http://schemas.microsoft.com/office/powerpoint/2010/main" val="367158517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1276169717"/>
              </p:ext>
            </p:extLst>
          </p:nvPr>
        </p:nvGraphicFramePr>
        <p:xfrm>
          <a:off x="316986" y="463881"/>
          <a:ext cx="8282692" cy="4787607"/>
        </p:xfrm>
        <a:graphic>
          <a:graphicData uri="http://schemas.openxmlformats.org/drawingml/2006/table">
            <a:tbl>
              <a:tblPr firstRow="1" bandRow="1"/>
              <a:tblGrid>
                <a:gridCol w="921461"/>
                <a:gridCol w="731520"/>
                <a:gridCol w="2031918"/>
                <a:gridCol w="919083"/>
                <a:gridCol w="919083"/>
                <a:gridCol w="919083"/>
                <a:gridCol w="919083"/>
                <a:gridCol w="921461"/>
              </a:tblGrid>
              <a:tr h="340653">
                <a:tc gridSpan="8">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dirty="0">
                        <a:ln>
                          <a:solidFill>
                            <a:schemeClr val="bg1"/>
                          </a:solidFill>
                        </a:ln>
                        <a:solidFill>
                          <a:prstClr val="black"/>
                        </a:solidFill>
                        <a:effectLst/>
                        <a:uLnTx/>
                        <a:uFillTx/>
                        <a:latin typeface="Arial" panose="020B0604020202020204" pitchFamily="34" charset="0"/>
                        <a:ea typeface="+mn-ea"/>
                        <a:cs typeface="Arial" panose="020B0604020202020204" pitchFamily="34" charset="0"/>
                      </a:endParaRPr>
                    </a:p>
                  </a:txBody>
                  <a:tcPr marL="45720" marR="45720" anchor="ctr">
                    <a:lnL>
                      <a:noFill/>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indent="0" algn="ctr" defTabSz="457200" rtl="0" eaLnBrk="1" latinLnBrk="0" hangingPunct="1">
                        <a:buFont typeface="Arial" panose="020B0604020202020204" pitchFamily="34" charset="0"/>
                        <a:buNone/>
                      </a:pP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indent="0" algn="ctr" defTabSz="457200" rtl="0" eaLnBrk="1" latinLnBrk="0" hangingPunct="1">
                        <a:buFont typeface="Arial" panose="020B0604020202020204" pitchFamily="34" charset="0"/>
                        <a:buNone/>
                      </a:pPr>
                      <a:endParaRPr lang="en-US" sz="9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r>
              <a:tr h="36537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900" b="1" dirty="0" smtClean="0">
                          <a:solidFill>
                            <a:srgbClr val="FF0000"/>
                          </a:solidFill>
                          <a:latin typeface="Arial" panose="020B0604020202020204" pitchFamily="34" charset="0"/>
                          <a:cs typeface="Arial" panose="020B0604020202020204" pitchFamily="34" charset="0"/>
                        </a:rPr>
                        <a:t>Entity</a:t>
                      </a:r>
                      <a:r>
                        <a:rPr lang="en-US" sz="900" b="1" baseline="0" dirty="0" smtClean="0">
                          <a:solidFill>
                            <a:srgbClr val="FF0000"/>
                          </a:solidFill>
                          <a:latin typeface="Arial" panose="020B0604020202020204" pitchFamily="34" charset="0"/>
                          <a:cs typeface="Arial" panose="020B0604020202020204" pitchFamily="34" charset="0"/>
                        </a:rPr>
                        <a:t> / </a:t>
                      </a:r>
                      <a:r>
                        <a:rPr lang="en-US" sz="900" b="1" dirty="0" smtClean="0">
                          <a:solidFill>
                            <a:srgbClr val="FF0000"/>
                          </a:solidFill>
                          <a:latin typeface="Arial" panose="020B0604020202020204" pitchFamily="34" charset="0"/>
                          <a:cs typeface="Arial" panose="020B0604020202020204" pitchFamily="34" charset="0"/>
                        </a:rPr>
                        <a:t>portfolio</a:t>
                      </a:r>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a:no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900" b="1" dirty="0" smtClean="0">
                          <a:solidFill>
                            <a:srgbClr val="FF0000"/>
                          </a:solidFill>
                          <a:latin typeface="Arial" panose="020B0604020202020204" pitchFamily="34" charset="0"/>
                          <a:cs typeface="Arial" panose="020B0604020202020204" pitchFamily="34" charset="0"/>
                        </a:rPr>
                        <a:t>Risk Type</a:t>
                      </a:r>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r>
                        <a:rPr lang="en-US" sz="900" b="1" dirty="0" smtClean="0">
                          <a:solidFill>
                            <a:srgbClr val="FF0000"/>
                          </a:solidFill>
                          <a:latin typeface="Arial" panose="020B0604020202020204" pitchFamily="34" charset="0"/>
                          <a:cs typeface="Arial" panose="020B0604020202020204" pitchFamily="34" charset="0"/>
                        </a:rPr>
                        <a:t>Metrics</a:t>
                      </a:r>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baseline="0" dirty="0" smtClean="0">
                          <a:solidFill>
                            <a:schemeClr val="tx1"/>
                          </a:solidFill>
                          <a:latin typeface="Arial" panose="020B0604020202020204" pitchFamily="34" charset="0"/>
                          <a:ea typeface="+mn-ea"/>
                          <a:cs typeface="Arial" panose="020B0604020202020204" pitchFamily="34" charset="0"/>
                        </a:rPr>
                        <a:t>Jun 16</a:t>
                      </a:r>
                      <a:r>
                        <a:rPr lang="en-US" sz="900" b="1" kern="1200" dirty="0" smtClean="0">
                          <a:solidFill>
                            <a:schemeClr val="tx1"/>
                          </a:solidFill>
                          <a:latin typeface="Arial" panose="020B0604020202020204" pitchFamily="34" charset="0"/>
                          <a:ea typeface="+mn-ea"/>
                          <a:cs typeface="Arial" panose="020B0604020202020204" pitchFamily="34" charset="0"/>
                        </a:rPr>
                        <a:t> </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baseline="0" dirty="0" smtClean="0">
                          <a:solidFill>
                            <a:schemeClr val="tx1"/>
                          </a:solidFill>
                          <a:latin typeface="Arial" panose="020B0604020202020204" pitchFamily="34" charset="0"/>
                          <a:ea typeface="+mn-ea"/>
                          <a:cs typeface="Arial" panose="020B0604020202020204" pitchFamily="34" charset="0"/>
                        </a:rPr>
                        <a:t>May 16</a:t>
                      </a:r>
                      <a:r>
                        <a:rPr lang="en-US" sz="900" b="1" kern="1200" dirty="0" smtClean="0">
                          <a:solidFill>
                            <a:schemeClr val="tx1"/>
                          </a:solidFill>
                          <a:latin typeface="Arial" panose="020B0604020202020204" pitchFamily="34" charset="0"/>
                          <a:ea typeface="+mn-ea"/>
                          <a:cs typeface="Arial" panose="020B0604020202020204" pitchFamily="34" charset="0"/>
                        </a:rPr>
                        <a:t> </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dirty="0" smtClean="0">
                          <a:solidFill>
                            <a:schemeClr val="tx1"/>
                          </a:solidFill>
                          <a:latin typeface="Arial" panose="020B0604020202020204" pitchFamily="34" charset="0"/>
                          <a:ea typeface="+mn-ea"/>
                          <a:cs typeface="Arial" panose="020B0604020202020204" pitchFamily="34" charset="0"/>
                        </a:rPr>
                        <a:t>Apr 16</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lumMod val="95000"/>
                        </a:sysClr>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tx1"/>
                          </a:solidFill>
                          <a:latin typeface="Arial" panose="020B0604020202020204" pitchFamily="34" charset="0"/>
                          <a:ea typeface="+mn-ea"/>
                          <a:cs typeface="Arial" panose="020B0604020202020204" pitchFamily="34" charset="0"/>
                        </a:rPr>
                        <a:t>Amber Limit</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bg1"/>
                          </a:solidFill>
                          <a:latin typeface="Arial" panose="020B0604020202020204" pitchFamily="34" charset="0"/>
                          <a:ea typeface="+mn-ea"/>
                          <a:cs typeface="Arial" panose="020B0604020202020204" pitchFamily="34" charset="0"/>
                        </a:rPr>
                        <a:t>Red Limit</a:t>
                      </a:r>
                      <a:endParaRPr lang="en-US" sz="9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36576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BSPR</a:t>
                      </a: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rowSpan="6">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1" dirty="0" smtClean="0">
                          <a:solidFill>
                            <a:schemeClr val="tx1"/>
                          </a:solidFill>
                          <a:latin typeface="Arial" panose="020B0604020202020204" pitchFamily="34" charset="0"/>
                          <a:cs typeface="Arial" panose="020B0604020202020204" pitchFamily="34" charset="0"/>
                        </a:rPr>
                        <a:t>Credit</a:t>
                      </a:r>
                      <a:r>
                        <a:rPr lang="en-US" sz="900" b="1" baseline="0" dirty="0" smtClean="0">
                          <a:solidFill>
                            <a:schemeClr val="tx1"/>
                          </a:solidFill>
                          <a:latin typeface="Arial" panose="020B0604020202020204" pitchFamily="34" charset="0"/>
                          <a:cs typeface="Arial" panose="020B0604020202020204" pitchFamily="34" charset="0"/>
                        </a:rPr>
                        <a:t> Risk</a:t>
                      </a: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900" b="0" i="0" kern="1200" baseline="0" dirty="0">
                          <a:solidFill>
                            <a:schemeClr val="tx1"/>
                          </a:solidFill>
                          <a:latin typeface="Arial" panose="020B0604020202020204" pitchFamily="34" charset="0"/>
                          <a:ea typeface="+mn-ea"/>
                          <a:cs typeface="Arial" panose="020B0604020202020204" pitchFamily="34" charset="0"/>
                        </a:rPr>
                        <a:t>Deviation of YTD Provisions (as % of budget)</a:t>
                      </a:r>
                    </a:p>
                  </a:txBody>
                  <a:tcPr marL="0" marR="0" marT="0" marB="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mn-ea"/>
                          <a:cs typeface="Arial" panose="020B0604020202020204" pitchFamily="34" charset="0"/>
                        </a:rPr>
                        <a:t>3%</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5%</a:t>
                      </a: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2%</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≥1%</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≥15%</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657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kern="1200" dirty="0" smtClean="0">
                        <a:solidFill>
                          <a:schemeClr val="tx1"/>
                        </a:solidFill>
                        <a:latin typeface="Arial" panose="020B0604020202020204" pitchFamily="34" charset="0"/>
                        <a:ea typeface="+mn-ea"/>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900" b="0" i="0" kern="1200" baseline="0" dirty="0">
                          <a:solidFill>
                            <a:schemeClr val="tx1"/>
                          </a:solidFill>
                          <a:latin typeface="Arial" panose="020B0604020202020204" pitchFamily="34" charset="0"/>
                          <a:ea typeface="+mn-ea"/>
                          <a:cs typeface="Arial" panose="020B0604020202020204" pitchFamily="34" charset="0"/>
                        </a:rPr>
                        <a:t>Deviation of YTD VMG (as % of budget)</a:t>
                      </a:r>
                    </a:p>
                  </a:txBody>
                  <a:tcPr marL="0" marR="0" marT="0" marB="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mn-ea"/>
                          <a:cs typeface="Arial" panose="020B0604020202020204" pitchFamily="34" charset="0"/>
                        </a:rPr>
                        <a:t>(</a:t>
                      </a:r>
                      <a:r>
                        <a:rPr lang="es-PR" sz="900" b="1" kern="1200" dirty="0" smtClean="0">
                          <a:solidFill>
                            <a:schemeClr val="tx1"/>
                          </a:solidFill>
                          <a:latin typeface="Arial" panose="020B0604020202020204" pitchFamily="34" charset="0"/>
                          <a:ea typeface="+mn-ea"/>
                          <a:cs typeface="Arial" panose="020B0604020202020204" pitchFamily="34" charset="0"/>
                        </a:rPr>
                        <a:t>29%)</a:t>
                      </a:r>
                      <a:endParaRPr lang="es-PR" sz="900" b="1"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(24%)</a:t>
                      </a: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(27%)</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≥1%</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≥15%</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657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kern="1200" dirty="0" smtClean="0">
                        <a:solidFill>
                          <a:schemeClr val="tx1"/>
                        </a:solidFill>
                        <a:latin typeface="Arial" panose="020B0604020202020204" pitchFamily="34" charset="0"/>
                        <a:ea typeface="+mn-ea"/>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900" b="0" i="0" kern="1200" baseline="0" dirty="0">
                          <a:solidFill>
                            <a:schemeClr val="tx1"/>
                          </a:solidFill>
                          <a:latin typeface="Arial" panose="020B0604020202020204" pitchFamily="34" charset="0"/>
                          <a:ea typeface="+mn-ea"/>
                          <a:cs typeface="Arial" panose="020B0604020202020204" pitchFamily="34" charset="0"/>
                        </a:rPr>
                        <a:t>Deviation of YTD Provisions (Corporate criteria) (as % of budget)</a:t>
                      </a:r>
                    </a:p>
                  </a:txBody>
                  <a:tcPr marL="0" marR="0" marT="0" marB="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mn-ea"/>
                          <a:cs typeface="Arial" panose="020B0604020202020204" pitchFamily="34" charset="0"/>
                        </a:rPr>
                        <a:t>16%</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23%</a:t>
                      </a: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20%</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≥1%</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≥15%</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8288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s-PR"/>
                    </a:p>
                  </a:txBody>
                  <a:tcPr/>
                </a:tc>
                <a:tc gridSpan="6">
                  <a:txBody>
                    <a:bodyPr/>
                    <a:lstStyle/>
                    <a:p>
                      <a:pPr algn="l" fontAlgn="ctr"/>
                      <a:endParaRPr lang="en-US" sz="900" b="0" i="0" kern="1200" baseline="0" dirty="0">
                        <a:solidFill>
                          <a:schemeClr val="tx1"/>
                        </a:solidFill>
                        <a:latin typeface="Arial" panose="020B0604020202020204" pitchFamily="34" charset="0"/>
                        <a:ea typeface="+mn-ea"/>
                        <a:cs typeface="Arial" panose="020B0604020202020204" pitchFamily="34" charset="0"/>
                      </a:endParaRPr>
                    </a:p>
                  </a:txBody>
                  <a:tcPr marL="0" marR="0" marT="0" marB="0" anchor="ctr">
                    <a:lnL w="9525" cap="flat" cmpd="sng" algn="ctr">
                      <a:no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s-PR" sz="900" b="1"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1753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s-PR"/>
                    </a:p>
                  </a:txBody>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sz="900" b="1" dirty="0" smtClean="0">
                          <a:solidFill>
                            <a:srgbClr val="FF0000"/>
                          </a:solidFill>
                          <a:latin typeface="Arial" panose="020B0604020202020204" pitchFamily="34" charset="0"/>
                          <a:cs typeface="Arial" panose="020B0604020202020204" pitchFamily="34" charset="0"/>
                        </a:rPr>
                        <a:t>Metrics</a:t>
                      </a:r>
                      <a:r>
                        <a:rPr lang="en-US" sz="900" b="0" i="0" kern="1200" baseline="0" dirty="0">
                          <a:solidFill>
                            <a:schemeClr val="tx1"/>
                          </a:solidFill>
                          <a:latin typeface="Arial" panose="020B0604020202020204" pitchFamily="34" charset="0"/>
                          <a:ea typeface="+mn-ea"/>
                          <a:cs typeface="Arial" panose="020B0604020202020204" pitchFamily="34" charset="0"/>
                        </a:rPr>
                        <a:t> </a:t>
                      </a:r>
                      <a:r>
                        <a:rPr lang="en-US" sz="900" b="1" kern="1200" dirty="0" smtClean="0">
                          <a:solidFill>
                            <a:srgbClr val="FF0000"/>
                          </a:solidFill>
                          <a:latin typeface="Arial" panose="020B0604020202020204" pitchFamily="34" charset="0"/>
                          <a:ea typeface="+mn-ea"/>
                          <a:cs typeface="Arial" panose="020B0604020202020204" pitchFamily="34" charset="0"/>
                        </a:rPr>
                        <a:t>(Quarterly)</a:t>
                      </a:r>
                    </a:p>
                  </a:txBody>
                  <a:tcPr marL="0" marR="0" marT="0" marB="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baseline="0" dirty="0" smtClean="0">
                          <a:solidFill>
                            <a:schemeClr val="tx1"/>
                          </a:solidFill>
                          <a:latin typeface="Arial" panose="020B0604020202020204" pitchFamily="34" charset="0"/>
                          <a:ea typeface="+mn-ea"/>
                          <a:cs typeface="Arial" panose="020B0604020202020204" pitchFamily="34" charset="0"/>
                        </a:rPr>
                        <a:t>2Q16</a:t>
                      </a:r>
                      <a:r>
                        <a:rPr lang="en-US" sz="900" b="1" kern="1200" dirty="0" smtClean="0">
                          <a:solidFill>
                            <a:schemeClr val="tx1"/>
                          </a:solidFill>
                          <a:latin typeface="Arial" panose="020B0604020202020204" pitchFamily="34" charset="0"/>
                          <a:ea typeface="+mn-ea"/>
                          <a:cs typeface="Arial" panose="020B0604020202020204" pitchFamily="34" charset="0"/>
                        </a:rPr>
                        <a:t> </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dirty="0" smtClean="0">
                          <a:solidFill>
                            <a:schemeClr val="tx1"/>
                          </a:solidFill>
                          <a:latin typeface="Arial" panose="020B0604020202020204" pitchFamily="34" charset="0"/>
                          <a:ea typeface="+mn-ea"/>
                          <a:cs typeface="Arial" panose="020B0604020202020204" pitchFamily="34" charset="0"/>
                        </a:rPr>
                        <a:t>1Q16</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tx1"/>
                          </a:solidFill>
                          <a:latin typeface="Arial" panose="020B0604020202020204" pitchFamily="34" charset="0"/>
                          <a:ea typeface="+mn-ea"/>
                          <a:cs typeface="Arial" panose="020B0604020202020204" pitchFamily="34" charset="0"/>
                        </a:rPr>
                        <a:t>Amber Limit</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bg1"/>
                          </a:solidFill>
                          <a:latin typeface="Arial" panose="020B0604020202020204" pitchFamily="34" charset="0"/>
                          <a:ea typeface="+mn-ea"/>
                          <a:cs typeface="Arial" panose="020B0604020202020204" pitchFamily="34" charset="0"/>
                        </a:rPr>
                        <a:t>Red Limit</a:t>
                      </a:r>
                      <a:endParaRPr lang="en-US" sz="9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3657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900" b="0" i="0" kern="1200" baseline="0" dirty="0">
                          <a:solidFill>
                            <a:schemeClr val="tx1"/>
                          </a:solidFill>
                          <a:latin typeface="Arial" panose="020B0604020202020204" pitchFamily="34" charset="0"/>
                          <a:ea typeface="+mn-ea"/>
                          <a:cs typeface="Arial" panose="020B0604020202020204" pitchFamily="34" charset="0"/>
                        </a:rPr>
                        <a:t>ALLL Coverage 12 months (Quarterly </a:t>
                      </a:r>
                      <a:r>
                        <a:rPr lang="en-US" sz="900" b="0" i="0" kern="1200" baseline="0" dirty="0" smtClean="0">
                          <a:solidFill>
                            <a:schemeClr val="tx1"/>
                          </a:solidFill>
                          <a:latin typeface="Arial" panose="020B0604020202020204" pitchFamily="34" charset="0"/>
                          <a:ea typeface="+mn-ea"/>
                          <a:cs typeface="Arial" panose="020B0604020202020204" pitchFamily="34" charset="0"/>
                        </a:rPr>
                        <a:t>Back testing)</a:t>
                      </a:r>
                      <a:endParaRPr lang="en-US" sz="900" b="0" i="0" kern="1200" baseline="0" dirty="0">
                        <a:solidFill>
                          <a:schemeClr val="tx1"/>
                        </a:solidFill>
                        <a:latin typeface="Arial" panose="020B0604020202020204" pitchFamily="34" charset="0"/>
                        <a:ea typeface="+mn-ea"/>
                        <a:cs typeface="Arial" panose="020B0604020202020204" pitchFamily="34" charset="0"/>
                      </a:endParaRPr>
                    </a:p>
                  </a:txBody>
                  <a:tcPr marL="0" marR="0" marT="0" marB="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mn-ea"/>
                          <a:cs typeface="Arial" panose="020B0604020202020204" pitchFamily="34" charset="0"/>
                        </a:rPr>
                        <a:t>142%</a:t>
                      </a:r>
                    </a:p>
                  </a:txBody>
                  <a:tcPr marL="0" marR="0" marT="0" marB="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135%</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≤100%</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8288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gridSpan="7">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endParaRPr lang="en-US" sz="900" b="0" i="0" kern="1200" baseline="0" dirty="0">
                        <a:solidFill>
                          <a:schemeClr val="tx1"/>
                        </a:solidFill>
                        <a:latin typeface="Arial" panose="020B0604020202020204" pitchFamily="34" charset="0"/>
                        <a:ea typeface="+mn-ea"/>
                        <a:cs typeface="Arial" panose="020B0604020202020204" pitchFamily="34" charset="0"/>
                      </a:endParaRPr>
                    </a:p>
                  </a:txBody>
                  <a:tcPr marL="0" marR="0" marT="0" marB="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s-PR" sz="900" b="1"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1753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sz="900" b="1" dirty="0" smtClean="0">
                          <a:solidFill>
                            <a:srgbClr val="FF0000"/>
                          </a:solidFill>
                          <a:latin typeface="Arial" panose="020B0604020202020204" pitchFamily="34" charset="0"/>
                          <a:cs typeface="Arial" panose="020B0604020202020204" pitchFamily="34" charset="0"/>
                        </a:rPr>
                        <a:t>Metrics</a:t>
                      </a:r>
                    </a:p>
                  </a:txBody>
                  <a:tcPr marL="0" marR="0" marT="0" marB="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baseline="0" dirty="0" smtClean="0">
                          <a:solidFill>
                            <a:schemeClr val="tx1"/>
                          </a:solidFill>
                          <a:latin typeface="Arial" panose="020B0604020202020204" pitchFamily="34" charset="0"/>
                          <a:ea typeface="+mn-ea"/>
                          <a:cs typeface="Arial" panose="020B0604020202020204" pitchFamily="34" charset="0"/>
                        </a:rPr>
                        <a:t>Jun 16</a:t>
                      </a:r>
                      <a:r>
                        <a:rPr lang="en-US" sz="900" b="1" kern="1200" dirty="0" smtClean="0">
                          <a:solidFill>
                            <a:schemeClr val="tx1"/>
                          </a:solidFill>
                          <a:latin typeface="Arial" panose="020B0604020202020204" pitchFamily="34" charset="0"/>
                          <a:ea typeface="+mn-ea"/>
                          <a:cs typeface="Arial" panose="020B0604020202020204" pitchFamily="34" charset="0"/>
                        </a:rPr>
                        <a:t> </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baseline="0" dirty="0" smtClean="0">
                          <a:solidFill>
                            <a:schemeClr val="tx1"/>
                          </a:solidFill>
                          <a:latin typeface="Arial" panose="020B0604020202020204" pitchFamily="34" charset="0"/>
                          <a:ea typeface="+mn-ea"/>
                          <a:cs typeface="Arial" panose="020B0604020202020204" pitchFamily="34" charset="0"/>
                        </a:rPr>
                        <a:t>May 16</a:t>
                      </a:r>
                      <a:r>
                        <a:rPr lang="en-US" sz="900" b="1" kern="1200" dirty="0" smtClean="0">
                          <a:solidFill>
                            <a:schemeClr val="tx1"/>
                          </a:solidFill>
                          <a:latin typeface="Arial" panose="020B0604020202020204" pitchFamily="34" charset="0"/>
                          <a:ea typeface="+mn-ea"/>
                          <a:cs typeface="Arial" panose="020B0604020202020204" pitchFamily="34" charset="0"/>
                        </a:rPr>
                        <a:t> </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dirty="0" smtClean="0">
                          <a:solidFill>
                            <a:schemeClr val="tx1"/>
                          </a:solidFill>
                          <a:latin typeface="Arial" panose="020B0604020202020204" pitchFamily="34" charset="0"/>
                          <a:ea typeface="+mn-ea"/>
                          <a:cs typeface="Arial" panose="020B0604020202020204" pitchFamily="34" charset="0"/>
                        </a:rPr>
                        <a:t>Apr 16</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tx1"/>
                          </a:solidFill>
                          <a:latin typeface="Arial" panose="020B0604020202020204" pitchFamily="34" charset="0"/>
                          <a:ea typeface="+mn-ea"/>
                          <a:cs typeface="Arial" panose="020B0604020202020204" pitchFamily="34" charset="0"/>
                        </a:rPr>
                        <a:t>Amber Limit</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bg1"/>
                          </a:solidFill>
                          <a:latin typeface="Arial" panose="020B0604020202020204" pitchFamily="34" charset="0"/>
                          <a:ea typeface="+mn-ea"/>
                          <a:cs typeface="Arial" panose="020B0604020202020204" pitchFamily="34" charset="0"/>
                        </a:rPr>
                        <a:t>Red Limit</a:t>
                      </a:r>
                      <a:endParaRPr lang="en-US" sz="9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3657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rowSpan="4">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1" dirty="0" smtClean="0">
                          <a:ln>
                            <a:noFill/>
                          </a:ln>
                          <a:solidFill>
                            <a:schemeClr val="tx1"/>
                          </a:solidFill>
                          <a:latin typeface="Arial" panose="020B0604020202020204" pitchFamily="34" charset="0"/>
                          <a:cs typeface="Arial" panose="020B0604020202020204" pitchFamily="34" charset="0"/>
                        </a:rPr>
                        <a:t>Liquidity</a:t>
                      </a:r>
                      <a:r>
                        <a:rPr lang="en-US" sz="900" b="1" dirty="0" smtClean="0">
                          <a:solidFill>
                            <a:schemeClr val="tx1"/>
                          </a:solidFill>
                          <a:latin typeface="Arial" panose="020B0604020202020204" pitchFamily="34" charset="0"/>
                          <a:cs typeface="Arial" panose="020B0604020202020204" pitchFamily="34" charset="0"/>
                        </a:rPr>
                        <a:t> / Funding Risk</a:t>
                      </a:r>
                    </a:p>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457200" rtl="0" eaLnBrk="1" fontAlgn="ctr" latinLnBrk="0" hangingPunct="1"/>
                      <a:r>
                        <a:rPr lang="en-US" sz="900" b="0" i="0" kern="1200" baseline="0" dirty="0">
                          <a:solidFill>
                            <a:schemeClr val="tx1"/>
                          </a:solidFill>
                          <a:latin typeface="Arial" panose="020B0604020202020204" pitchFamily="34" charset="0"/>
                          <a:ea typeface="+mn-ea"/>
                          <a:cs typeface="Arial" panose="020B0604020202020204" pitchFamily="34" charset="0"/>
                        </a:rPr>
                        <a:t>Monthly variation of  Institutional (Public  Sector) </a:t>
                      </a:r>
                      <a:r>
                        <a:rPr lang="en-US" sz="900" b="0" i="0" kern="1200" baseline="0" dirty="0" smtClean="0">
                          <a:solidFill>
                            <a:schemeClr val="tx1"/>
                          </a:solidFill>
                          <a:latin typeface="Arial" panose="020B0604020202020204" pitchFamily="34" charset="0"/>
                          <a:ea typeface="+mn-ea"/>
                          <a:cs typeface="Arial" panose="020B0604020202020204" pitchFamily="34" charset="0"/>
                        </a:rPr>
                        <a:t>deposits</a:t>
                      </a:r>
                      <a:endParaRPr lang="en-US" sz="900" b="0" i="0" kern="1200" baseline="0" dirty="0">
                        <a:solidFill>
                          <a:schemeClr val="tx1"/>
                        </a:solidFill>
                        <a:latin typeface="Arial" panose="020B0604020202020204" pitchFamily="34" charset="0"/>
                        <a:ea typeface="+mn-ea"/>
                        <a:cs typeface="Arial" panose="020B0604020202020204" pitchFamily="34" charset="0"/>
                      </a:endParaRPr>
                    </a:p>
                  </a:txBody>
                  <a:tcPr marL="0" marR="0" marT="0" marB="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1%</a:t>
                      </a: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1%</a:t>
                      </a: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(4%)</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≤(13%)</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≤(15%)</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8288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s-PR"/>
                    </a:p>
                  </a:txBody>
                  <a:tcPr/>
                </a:tc>
                <a:tc gridSpan="6">
                  <a:txBody>
                    <a:bodyPr/>
                    <a:lstStyle/>
                    <a:p>
                      <a:pPr algn="l" fontAlgn="ctr"/>
                      <a:endParaRPr lang="es-PR" sz="900" b="0" i="0" kern="1200" baseline="0" dirty="0">
                        <a:solidFill>
                          <a:schemeClr val="tx1"/>
                        </a:solidFill>
                        <a:latin typeface="Arial" panose="020B0604020202020204" pitchFamily="34" charset="0"/>
                        <a:ea typeface="+mn-ea"/>
                        <a:cs typeface="Arial" panose="020B0604020202020204" pitchFamily="34" charset="0"/>
                      </a:endParaRPr>
                    </a:p>
                  </a:txBody>
                  <a:tcPr marL="0" marR="0" marT="0" marB="0" anchor="ctr">
                    <a:lnL w="9525" cap="flat" cmpd="sng" algn="ctr">
                      <a:no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28575"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28575"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657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s-PR"/>
                    </a:p>
                  </a:txBody>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sz="900" b="1" dirty="0" smtClean="0">
                          <a:solidFill>
                            <a:srgbClr val="FF0000"/>
                          </a:solidFill>
                          <a:latin typeface="Arial" panose="020B0604020202020204" pitchFamily="34" charset="0"/>
                          <a:cs typeface="Arial" panose="020B0604020202020204" pitchFamily="34" charset="0"/>
                        </a:rPr>
                        <a:t>Metrics</a:t>
                      </a:r>
                      <a:r>
                        <a:rPr lang="en-US" sz="900" b="0" i="0" kern="1200" baseline="0" dirty="0">
                          <a:solidFill>
                            <a:schemeClr val="tx1"/>
                          </a:solidFill>
                          <a:latin typeface="Arial" panose="020B0604020202020204" pitchFamily="34" charset="0"/>
                          <a:ea typeface="+mn-ea"/>
                          <a:cs typeface="Arial" panose="020B0604020202020204" pitchFamily="34" charset="0"/>
                        </a:rPr>
                        <a:t> </a:t>
                      </a:r>
                      <a:r>
                        <a:rPr lang="en-US" sz="900" b="1" kern="1200" dirty="0" smtClean="0">
                          <a:solidFill>
                            <a:srgbClr val="FF0000"/>
                          </a:solidFill>
                          <a:latin typeface="Arial" panose="020B0604020202020204" pitchFamily="34" charset="0"/>
                          <a:ea typeface="+mn-ea"/>
                          <a:cs typeface="Arial" panose="020B0604020202020204" pitchFamily="34" charset="0"/>
                        </a:rPr>
                        <a:t>(Quarterly)</a:t>
                      </a:r>
                    </a:p>
                  </a:txBody>
                  <a:tcPr marL="0" marR="0" marT="0" marB="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baseline="0" dirty="0" smtClean="0">
                          <a:solidFill>
                            <a:schemeClr val="tx1"/>
                          </a:solidFill>
                          <a:latin typeface="Arial" panose="020B0604020202020204" pitchFamily="34" charset="0"/>
                          <a:ea typeface="+mn-ea"/>
                          <a:cs typeface="Arial" panose="020B0604020202020204" pitchFamily="34" charset="0"/>
                        </a:rPr>
                        <a:t>2Q16</a:t>
                      </a:r>
                      <a:r>
                        <a:rPr lang="en-US" sz="900" b="1" kern="1200" dirty="0" smtClean="0">
                          <a:solidFill>
                            <a:schemeClr val="tx1"/>
                          </a:solidFill>
                          <a:latin typeface="Arial" panose="020B0604020202020204" pitchFamily="34" charset="0"/>
                          <a:ea typeface="+mn-ea"/>
                          <a:cs typeface="Arial" panose="020B0604020202020204" pitchFamily="34" charset="0"/>
                        </a:rPr>
                        <a:t> </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dirty="0" smtClean="0">
                          <a:solidFill>
                            <a:schemeClr val="tx1"/>
                          </a:solidFill>
                          <a:latin typeface="Arial" panose="020B0604020202020204" pitchFamily="34" charset="0"/>
                          <a:ea typeface="+mn-ea"/>
                          <a:cs typeface="Arial" panose="020B0604020202020204" pitchFamily="34" charset="0"/>
                        </a:rPr>
                        <a:t>1Q16</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tx1"/>
                          </a:solidFill>
                          <a:latin typeface="Arial" panose="020B0604020202020204" pitchFamily="34" charset="0"/>
                          <a:ea typeface="+mn-ea"/>
                          <a:cs typeface="Arial" panose="020B0604020202020204" pitchFamily="34" charset="0"/>
                        </a:rPr>
                        <a:t>Amber Limit</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bg1"/>
                          </a:solidFill>
                          <a:latin typeface="Arial" panose="020B0604020202020204" pitchFamily="34" charset="0"/>
                          <a:ea typeface="+mn-ea"/>
                          <a:cs typeface="Arial" panose="020B0604020202020204" pitchFamily="34" charset="0"/>
                        </a:rPr>
                        <a:t>Red Limit</a:t>
                      </a:r>
                      <a:endParaRPr lang="en-US" sz="9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3657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s-PR" sz="900" b="0" i="0" kern="1200" baseline="0" dirty="0">
                          <a:solidFill>
                            <a:schemeClr val="tx1"/>
                          </a:solidFill>
                          <a:latin typeface="Arial" panose="020B0604020202020204" pitchFamily="34" charset="0"/>
                          <a:ea typeface="+mn-ea"/>
                          <a:cs typeface="Arial" panose="020B0604020202020204" pitchFamily="34" charset="0"/>
                        </a:rPr>
                        <a:t>BSPR FHLB Credit </a:t>
                      </a:r>
                      <a:r>
                        <a:rPr lang="es-PR" sz="900" b="0" i="0" kern="1200" baseline="0" dirty="0" smtClean="0">
                          <a:solidFill>
                            <a:schemeClr val="tx1"/>
                          </a:solidFill>
                          <a:latin typeface="Arial" panose="020B0604020202020204" pitchFamily="34" charset="0"/>
                          <a:ea typeface="+mn-ea"/>
                          <a:cs typeface="Arial" panose="020B0604020202020204" pitchFamily="34" charset="0"/>
                        </a:rPr>
                        <a:t>Rating</a:t>
                      </a:r>
                      <a:r>
                        <a:rPr lang="es-PR" sz="900" b="0" i="0" kern="1200" baseline="30000" dirty="0" smtClean="0">
                          <a:solidFill>
                            <a:schemeClr val="tx1"/>
                          </a:solidFill>
                          <a:latin typeface="Arial" panose="020B0604020202020204" pitchFamily="34" charset="0"/>
                          <a:ea typeface="+mn-ea"/>
                          <a:cs typeface="Arial" panose="020B0604020202020204" pitchFamily="34" charset="0"/>
                        </a:rPr>
                        <a:t>1</a:t>
                      </a:r>
                      <a:endParaRPr lang="es-PR" sz="900" b="0" i="0" kern="1200" baseline="0" dirty="0">
                        <a:solidFill>
                          <a:schemeClr val="tx1"/>
                        </a:solidFill>
                        <a:latin typeface="Arial" panose="020B0604020202020204" pitchFamily="34" charset="0"/>
                        <a:ea typeface="+mn-ea"/>
                        <a:cs typeface="Arial" panose="020B0604020202020204" pitchFamily="34" charset="0"/>
                      </a:endParaRPr>
                    </a:p>
                  </a:txBody>
                  <a:tcPr marL="0" marR="0" marT="0" marB="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N/Avail</a:t>
                      </a: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5.1</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≥7.0</a:t>
                      </a:r>
                      <a:endParaRPr lang="en-US" sz="900" dirty="0">
                        <a:latin typeface="Arial" panose="020B0604020202020204" pitchFamily="34" charset="0"/>
                        <a:cs typeface="Arial" panose="020B0604020202020204" pitchFamily="34" charset="0"/>
                      </a:endParaRP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≥9.0</a:t>
                      </a:r>
                      <a:endParaRPr lang="en-US" sz="900" dirty="0">
                        <a:latin typeface="Arial" panose="020B0604020202020204" pitchFamily="34" charset="0"/>
                        <a:cs typeface="Arial" panose="020B0604020202020204" pitchFamily="34" charset="0"/>
                      </a:endParaRPr>
                    </a:p>
                  </a:txBody>
                  <a:tcPr marL="45720" marR="4572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bl>
          </a:graphicData>
        </a:graphic>
      </p:graphicFrame>
      <p:sp>
        <p:nvSpPr>
          <p:cNvPr id="5" name="TextBox 4"/>
          <p:cNvSpPr txBox="1"/>
          <p:nvPr/>
        </p:nvSpPr>
        <p:spPr>
          <a:xfrm>
            <a:off x="254000" y="248488"/>
            <a:ext cx="8890000" cy="461665"/>
          </a:xfrm>
          <a:prstGeom prst="rect">
            <a:avLst/>
          </a:prstGeom>
          <a:noFill/>
        </p:spPr>
        <p:txBody>
          <a:bodyPr wrap="square" rtlCol="0">
            <a:spAutoFit/>
          </a:bodyPr>
          <a:lstStyle/>
          <a:p>
            <a:r>
              <a:rPr lang="en-US" b="1" dirty="0"/>
              <a:t>4</a:t>
            </a:r>
            <a:r>
              <a:rPr lang="en-US" b="1" dirty="0" smtClean="0"/>
              <a:t>. </a:t>
            </a:r>
            <a:r>
              <a:rPr lang="en-US" b="1" dirty="0"/>
              <a:t>BSPR Risk Scorecard – Amber and Red metrics</a:t>
            </a:r>
          </a:p>
        </p:txBody>
      </p:sp>
      <p:sp>
        <p:nvSpPr>
          <p:cNvPr id="4" name="Footnote"/>
          <p:cNvSpPr/>
          <p:nvPr/>
        </p:nvSpPr>
        <p:spPr bwMode="auto">
          <a:xfrm>
            <a:off x="360948" y="6187940"/>
            <a:ext cx="847825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0" lvl="1"/>
            <a:r>
              <a:rPr lang="en-US" sz="800" baseline="30000" dirty="0" smtClean="0">
                <a:solidFill>
                  <a:schemeClr val="tx1">
                    <a:lumMod val="65000"/>
                    <a:lumOff val="35000"/>
                  </a:schemeClr>
                </a:solidFill>
                <a:latin typeface="Arial" panose="020B0604020202020204" pitchFamily="34" charset="0"/>
                <a:cs typeface="Arial" panose="020B0604020202020204" pitchFamily="34" charset="0"/>
                <a:sym typeface="Arial"/>
              </a:rPr>
              <a:t>1</a:t>
            </a:r>
            <a:r>
              <a:rPr lang="en-US" sz="800" dirty="0" smtClean="0">
                <a:solidFill>
                  <a:schemeClr val="tx1">
                    <a:lumMod val="65000"/>
                    <a:lumOff val="35000"/>
                  </a:schemeClr>
                </a:solidFill>
                <a:latin typeface="Arial" panose="020B0604020202020204" pitchFamily="34" charset="0"/>
                <a:cs typeface="Arial" panose="020B0604020202020204" pitchFamily="34" charset="0"/>
                <a:sym typeface="Arial"/>
              </a:rPr>
              <a:t> </a:t>
            </a:r>
            <a:r>
              <a:rPr lang="en-US" sz="800" baseline="-25000" dirty="0" smtClean="0">
                <a:solidFill>
                  <a:schemeClr val="tx1">
                    <a:lumMod val="65000"/>
                    <a:lumOff val="35000"/>
                  </a:schemeClr>
                </a:solidFill>
                <a:latin typeface="Arial" panose="020B0604020202020204" pitchFamily="34" charset="0"/>
                <a:cs typeface="Arial" panose="020B0604020202020204" pitchFamily="34" charset="0"/>
                <a:sym typeface="Arial"/>
              </a:rPr>
              <a:t> </a:t>
            </a:r>
            <a:r>
              <a:rPr lang="en-US" sz="800" dirty="0" smtClean="0">
                <a:solidFill>
                  <a:schemeClr val="tx1">
                    <a:lumMod val="65000"/>
                    <a:lumOff val="35000"/>
                  </a:schemeClr>
                </a:solidFill>
                <a:latin typeface="Arial" panose="020B0604020202020204" pitchFamily="34" charset="0"/>
                <a:cs typeface="Arial" panose="020B0604020202020204" pitchFamily="34" charset="0"/>
                <a:sym typeface="Arial"/>
              </a:rPr>
              <a:t>Quarterly result  are available two months after the end of each quarter. </a:t>
            </a:r>
            <a:endParaRPr lang="en-US" sz="800" baseline="-25000" dirty="0" smtClean="0">
              <a:solidFill>
                <a:schemeClr val="tx1">
                  <a:lumMod val="65000"/>
                  <a:lumOff val="35000"/>
                </a:schemeClr>
              </a:solidFill>
              <a:latin typeface="Arial" panose="020B0604020202020204" pitchFamily="34" charset="0"/>
              <a:cs typeface="Arial" panose="020B0604020202020204" pitchFamily="34" charset="0"/>
              <a:sym typeface="Arial"/>
            </a:endParaRPr>
          </a:p>
        </p:txBody>
      </p:sp>
      <p:sp>
        <p:nvSpPr>
          <p:cNvPr id="6" name="Slide Number Placeholder 3"/>
          <p:cNvSpPr txBox="1">
            <a:spLocks/>
          </p:cNvSpPr>
          <p:nvPr/>
        </p:nvSpPr>
        <p:spPr>
          <a:xfrm>
            <a:off x="8149015" y="99783"/>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43</a:t>
            </a:fld>
            <a:endParaRPr lang="es-ES_tradnl" sz="1200" b="1" dirty="0">
              <a:solidFill>
                <a:srgbClr val="FF0000"/>
              </a:solidFill>
              <a:latin typeface="Arial"/>
              <a:cs typeface="Arial"/>
            </a:endParaRPr>
          </a:p>
        </p:txBody>
      </p:sp>
    </p:spTree>
    <p:extLst>
      <p:ext uri="{BB962C8B-B14F-4D97-AF65-F5344CB8AC3E}">
        <p14:creationId xmlns:p14="http://schemas.microsoft.com/office/powerpoint/2010/main" val="190687688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429770044"/>
              </p:ext>
            </p:extLst>
          </p:nvPr>
        </p:nvGraphicFramePr>
        <p:xfrm>
          <a:off x="316986" y="463881"/>
          <a:ext cx="8260278" cy="5137933"/>
        </p:xfrm>
        <a:graphic>
          <a:graphicData uri="http://schemas.openxmlformats.org/drawingml/2006/table">
            <a:tbl>
              <a:tblPr firstRow="1" bandRow="1"/>
              <a:tblGrid>
                <a:gridCol w="728043"/>
                <a:gridCol w="902524"/>
                <a:gridCol w="2031918"/>
                <a:gridCol w="919083"/>
                <a:gridCol w="919083"/>
                <a:gridCol w="919083"/>
                <a:gridCol w="919083"/>
                <a:gridCol w="921461"/>
              </a:tblGrid>
              <a:tr h="340653">
                <a:tc gridSpan="8">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45720" marR="45720" anchor="ctr">
                    <a:lnL>
                      <a:noFill/>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indent="0" algn="ctr" defTabSz="457200" rtl="0" eaLnBrk="1" latinLnBrk="0" hangingPunct="1">
                        <a:buFont typeface="Arial" panose="020B0604020202020204" pitchFamily="34" charset="0"/>
                        <a:buNone/>
                      </a:pP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indent="0" algn="ctr" defTabSz="457200" rtl="0" eaLnBrk="1" latinLnBrk="0" hangingPunct="1">
                        <a:buFont typeface="Arial" panose="020B0604020202020204" pitchFamily="34" charset="0"/>
                        <a:buNone/>
                      </a:pPr>
                      <a:endParaRPr lang="en-US" sz="9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r>
              <a:tr h="36537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900" b="1" dirty="0" smtClean="0">
                          <a:solidFill>
                            <a:srgbClr val="FF0000"/>
                          </a:solidFill>
                          <a:latin typeface="Arial" panose="020B0604020202020204" pitchFamily="34" charset="0"/>
                          <a:cs typeface="Arial" panose="020B0604020202020204" pitchFamily="34" charset="0"/>
                        </a:rPr>
                        <a:t>Entity</a:t>
                      </a:r>
                      <a:r>
                        <a:rPr lang="en-US" sz="900" b="1" baseline="0" dirty="0" smtClean="0">
                          <a:solidFill>
                            <a:srgbClr val="FF0000"/>
                          </a:solidFill>
                          <a:latin typeface="Arial" panose="020B0604020202020204" pitchFamily="34" charset="0"/>
                          <a:cs typeface="Arial" panose="020B0604020202020204" pitchFamily="34" charset="0"/>
                        </a:rPr>
                        <a:t> / </a:t>
                      </a:r>
                      <a:r>
                        <a:rPr lang="en-US" sz="900" b="1" dirty="0" smtClean="0">
                          <a:solidFill>
                            <a:srgbClr val="FF0000"/>
                          </a:solidFill>
                          <a:latin typeface="Arial" panose="020B0604020202020204" pitchFamily="34" charset="0"/>
                          <a:cs typeface="Arial" panose="020B0604020202020204" pitchFamily="34" charset="0"/>
                        </a:rPr>
                        <a:t>portfolio</a:t>
                      </a:r>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a:no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900" b="1" dirty="0" smtClean="0">
                          <a:solidFill>
                            <a:srgbClr val="FF0000"/>
                          </a:solidFill>
                          <a:latin typeface="Arial" panose="020B0604020202020204" pitchFamily="34" charset="0"/>
                          <a:cs typeface="Arial" panose="020B0604020202020204" pitchFamily="34" charset="0"/>
                        </a:rPr>
                        <a:t>Risk Type</a:t>
                      </a:r>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r>
                        <a:rPr lang="en-US" sz="900" b="1" dirty="0" smtClean="0">
                          <a:solidFill>
                            <a:srgbClr val="FF0000"/>
                          </a:solidFill>
                          <a:latin typeface="Arial" panose="020B0604020202020204" pitchFamily="34" charset="0"/>
                          <a:cs typeface="Arial" panose="020B0604020202020204" pitchFamily="34" charset="0"/>
                        </a:rPr>
                        <a:t>Metrics</a:t>
                      </a:r>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baseline="0" dirty="0" smtClean="0">
                          <a:solidFill>
                            <a:schemeClr val="tx1"/>
                          </a:solidFill>
                          <a:latin typeface="Arial" panose="020B0604020202020204" pitchFamily="34" charset="0"/>
                          <a:ea typeface="+mn-ea"/>
                          <a:cs typeface="Arial" panose="020B0604020202020204" pitchFamily="34" charset="0"/>
                        </a:rPr>
                        <a:t>Jun 16</a:t>
                      </a:r>
                      <a:r>
                        <a:rPr lang="en-US" sz="900" b="1" kern="1200" dirty="0" smtClean="0">
                          <a:solidFill>
                            <a:schemeClr val="tx1"/>
                          </a:solidFill>
                          <a:latin typeface="Arial" panose="020B0604020202020204" pitchFamily="34" charset="0"/>
                          <a:ea typeface="+mn-ea"/>
                          <a:cs typeface="Arial" panose="020B0604020202020204" pitchFamily="34" charset="0"/>
                        </a:rPr>
                        <a:t> </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baseline="0" dirty="0" smtClean="0">
                          <a:solidFill>
                            <a:schemeClr val="tx1"/>
                          </a:solidFill>
                          <a:latin typeface="Arial" panose="020B0604020202020204" pitchFamily="34" charset="0"/>
                          <a:ea typeface="+mn-ea"/>
                          <a:cs typeface="Arial" panose="020B0604020202020204" pitchFamily="34" charset="0"/>
                        </a:rPr>
                        <a:t>May 16</a:t>
                      </a:r>
                      <a:r>
                        <a:rPr lang="en-US" sz="900" b="1" kern="1200" dirty="0" smtClean="0">
                          <a:solidFill>
                            <a:schemeClr val="tx1"/>
                          </a:solidFill>
                          <a:latin typeface="Arial" panose="020B0604020202020204" pitchFamily="34" charset="0"/>
                          <a:ea typeface="+mn-ea"/>
                          <a:cs typeface="Arial" panose="020B0604020202020204" pitchFamily="34" charset="0"/>
                        </a:rPr>
                        <a:t> </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dirty="0" smtClean="0">
                          <a:solidFill>
                            <a:schemeClr val="tx1"/>
                          </a:solidFill>
                          <a:latin typeface="Arial" panose="020B0604020202020204" pitchFamily="34" charset="0"/>
                          <a:ea typeface="+mn-ea"/>
                          <a:cs typeface="Arial" panose="020B0604020202020204" pitchFamily="34" charset="0"/>
                        </a:rPr>
                        <a:t>Apr 16</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lumMod val="95000"/>
                        </a:sysClr>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tx1"/>
                          </a:solidFill>
                          <a:latin typeface="Arial" panose="020B0604020202020204" pitchFamily="34" charset="0"/>
                          <a:ea typeface="+mn-ea"/>
                          <a:cs typeface="Arial" panose="020B0604020202020204" pitchFamily="34" charset="0"/>
                        </a:rPr>
                        <a:t>Amber Limit</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bg1"/>
                          </a:solidFill>
                          <a:latin typeface="Arial" panose="020B0604020202020204" pitchFamily="34" charset="0"/>
                          <a:ea typeface="+mn-ea"/>
                          <a:cs typeface="Arial" panose="020B0604020202020204" pitchFamily="34" charset="0"/>
                        </a:rPr>
                        <a:t>Red Limit</a:t>
                      </a:r>
                      <a:endParaRPr lang="en-US" sz="9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417537">
                <a:tc rowSpan="6">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BSPR</a:t>
                      </a: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rowSpan="9">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1" dirty="0" smtClean="0">
                          <a:solidFill>
                            <a:schemeClr val="tx1"/>
                          </a:solidFill>
                          <a:latin typeface="Arial" panose="020B0604020202020204" pitchFamily="34" charset="0"/>
                          <a:cs typeface="Arial" panose="020B0604020202020204" pitchFamily="34" charset="0"/>
                        </a:rPr>
                        <a:t>Operational Risk</a:t>
                      </a:r>
                    </a:p>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457200" rtl="0" eaLnBrk="1" fontAlgn="ctr" latinLnBrk="0" hangingPunct="1"/>
                      <a:r>
                        <a:rPr lang="en-US" sz="900" b="0" i="0" kern="1200" baseline="0" dirty="0">
                          <a:solidFill>
                            <a:schemeClr val="tx1"/>
                          </a:solidFill>
                          <a:latin typeface="Arial" panose="020B0604020202020204" pitchFamily="34" charset="0"/>
                          <a:ea typeface="+mn-ea"/>
                          <a:cs typeface="Arial" panose="020B0604020202020204" pitchFamily="34" charset="0"/>
                        </a:rPr>
                        <a:t>Employee Voluntary Attrition To Total Number Of Employees</a:t>
                      </a:r>
                    </a:p>
                  </a:txBody>
                  <a:tcPr marL="0" marR="0" marT="0" marB="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8.3%</a:t>
                      </a: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mn-ea"/>
                          <a:cs typeface="Arial" panose="020B0604020202020204" pitchFamily="34" charset="0"/>
                        </a:rPr>
                        <a:t>8.4%</a:t>
                      </a:r>
                    </a:p>
                  </a:txBody>
                  <a:tcPr marL="0" marR="0" marT="0" marB="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mn-ea"/>
                          <a:cs typeface="Arial" panose="020B0604020202020204" pitchFamily="34" charset="0"/>
                        </a:rPr>
                        <a:t>8.3%</a:t>
                      </a:r>
                    </a:p>
                  </a:txBody>
                  <a:tcPr marL="0" marR="0" marT="0" marB="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dirty="0">
                          <a:solidFill>
                            <a:schemeClr val="tx1"/>
                          </a:solidFill>
                          <a:latin typeface="Arial" panose="020B0604020202020204" pitchFamily="34" charset="0"/>
                          <a:ea typeface="ＭＳ Ｐゴシック"/>
                          <a:cs typeface="Arial" panose="020B0604020202020204" pitchFamily="34" charset="0"/>
                        </a:rPr>
                        <a:t>≥7.0%</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dirty="0">
                          <a:solidFill>
                            <a:schemeClr val="tx1"/>
                          </a:solidFill>
                          <a:latin typeface="Arial" panose="020B0604020202020204" pitchFamily="34" charset="0"/>
                          <a:ea typeface="ＭＳ Ｐゴシック"/>
                          <a:cs typeface="Arial" panose="020B0604020202020204" pitchFamily="34" charset="0"/>
                        </a:rPr>
                        <a:t>≥10.0%</a:t>
                      </a: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17537">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457200" rtl="0" eaLnBrk="1" fontAlgn="ctr" latinLnBrk="0" hangingPunct="1"/>
                      <a:r>
                        <a:rPr lang="en-US" sz="900" b="0" i="0" kern="1200" baseline="0" dirty="0">
                          <a:solidFill>
                            <a:schemeClr val="tx1"/>
                          </a:solidFill>
                          <a:latin typeface="Arial" panose="020B0604020202020204" pitchFamily="34" charset="0"/>
                          <a:ea typeface="+mn-ea"/>
                          <a:cs typeface="Arial" panose="020B0604020202020204" pitchFamily="34" charset="0"/>
                        </a:rPr>
                        <a:t>Number of Cyber-Attacks that have successfully breached defense mechanisms and resulted in a loss (financial, customer data or reputational exposure)</a:t>
                      </a:r>
                    </a:p>
                  </a:txBody>
                  <a:tcPr marL="0" marR="0" marT="0" marB="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0</a:t>
                      </a: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mn-ea"/>
                          <a:cs typeface="Arial" panose="020B0604020202020204" pitchFamily="34" charset="0"/>
                        </a:rPr>
                        <a:t>0</a:t>
                      </a:r>
                    </a:p>
                  </a:txBody>
                  <a:tcPr marL="0" marR="0" marT="0" marB="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mn-ea"/>
                          <a:cs typeface="Arial" panose="020B0604020202020204" pitchFamily="34" charset="0"/>
                        </a:rPr>
                        <a:t>0</a:t>
                      </a:r>
                    </a:p>
                  </a:txBody>
                  <a:tcPr marL="0" marR="0" marT="0" marB="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dirty="0">
                          <a:solidFill>
                            <a:schemeClr val="tx1"/>
                          </a:solidFill>
                          <a:latin typeface="Arial" panose="020B0604020202020204" pitchFamily="34" charset="0"/>
                          <a:ea typeface="ＭＳ Ｐゴシック"/>
                          <a:cs typeface="Arial" panose="020B0604020202020204" pitchFamily="34" charset="0"/>
                        </a:rPr>
                        <a:t> - </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dirty="0">
                          <a:solidFill>
                            <a:schemeClr val="tx1"/>
                          </a:solidFill>
                          <a:latin typeface="Arial" panose="020B0604020202020204" pitchFamily="34" charset="0"/>
                          <a:ea typeface="ＭＳ Ｐゴシック"/>
                          <a:cs typeface="Arial" panose="020B0604020202020204" pitchFamily="34" charset="0"/>
                        </a:rPr>
                        <a:t> ≥1 </a:t>
                      </a: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17537">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457200" rtl="0" eaLnBrk="1" fontAlgn="ctr" latinLnBrk="0" hangingPunct="1"/>
                      <a:r>
                        <a:rPr lang="en-US" sz="900" b="0" i="0" kern="1200" baseline="0" dirty="0">
                          <a:solidFill>
                            <a:schemeClr val="tx1"/>
                          </a:solidFill>
                          <a:latin typeface="Arial" panose="020B0604020202020204" pitchFamily="34" charset="0"/>
                          <a:ea typeface="+mn-ea"/>
                          <a:cs typeface="Arial" panose="020B0604020202020204" pitchFamily="34" charset="0"/>
                        </a:rPr>
                        <a:t>Average time to fill open positions after positions have been approved</a:t>
                      </a:r>
                    </a:p>
                  </a:txBody>
                  <a:tcPr marL="0" marR="0" marT="0" marB="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35</a:t>
                      </a: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mn-ea"/>
                          <a:cs typeface="Arial" panose="020B0604020202020204" pitchFamily="34" charset="0"/>
                        </a:rPr>
                        <a:t>38</a:t>
                      </a:r>
                    </a:p>
                  </a:txBody>
                  <a:tcPr marL="0" marR="0" marT="0" marB="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mn-ea"/>
                          <a:cs typeface="Arial" panose="020B0604020202020204" pitchFamily="34" charset="0"/>
                        </a:rPr>
                        <a:t>20</a:t>
                      </a:r>
                    </a:p>
                  </a:txBody>
                  <a:tcPr marL="0" marR="0" marT="0" marB="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dirty="0">
                          <a:solidFill>
                            <a:schemeClr val="tx1"/>
                          </a:solidFill>
                          <a:latin typeface="Arial" panose="020B0604020202020204" pitchFamily="34" charset="0"/>
                          <a:ea typeface="ＭＳ Ｐゴシック"/>
                          <a:cs typeface="Arial" panose="020B0604020202020204" pitchFamily="34" charset="0"/>
                        </a:rPr>
                        <a:t> ≥45 days </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dirty="0">
                          <a:solidFill>
                            <a:schemeClr val="tx1"/>
                          </a:solidFill>
                          <a:latin typeface="Arial" panose="020B0604020202020204" pitchFamily="34" charset="0"/>
                          <a:ea typeface="ＭＳ Ｐゴシック"/>
                          <a:cs typeface="Arial" panose="020B0604020202020204" pitchFamily="34" charset="0"/>
                        </a:rPr>
                        <a:t>≥90 days</a:t>
                      </a: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17537">
                <a:tc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900" b="0" i="0" kern="1200" baseline="0" dirty="0">
                          <a:solidFill>
                            <a:schemeClr val="tx1"/>
                          </a:solidFill>
                          <a:latin typeface="Arial" panose="020B0604020202020204" pitchFamily="34" charset="0"/>
                          <a:ea typeface="+mn-ea"/>
                          <a:cs typeface="Arial" panose="020B0604020202020204" pitchFamily="34" charset="0"/>
                        </a:rPr>
                        <a:t>Any information security incident originating from an operational process breakdown that leads to a sensitive or NPPI bulk data breach (bulk being defined as the data loss for more than 1 customer)</a:t>
                      </a:r>
                    </a:p>
                  </a:txBody>
                  <a:tcPr marL="0" marR="0" marT="0" marB="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0</a:t>
                      </a: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0</a:t>
                      </a: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0</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dirty="0">
                          <a:solidFill>
                            <a:schemeClr val="tx1"/>
                          </a:solidFill>
                          <a:latin typeface="Arial" panose="020B0604020202020204" pitchFamily="34" charset="0"/>
                          <a:ea typeface="+mn-ea"/>
                          <a:cs typeface="Arial" panose="020B0604020202020204" pitchFamily="34" charset="0"/>
                        </a:rPr>
                        <a:t> - </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dirty="0">
                          <a:solidFill>
                            <a:schemeClr val="tx1"/>
                          </a:solidFill>
                          <a:latin typeface="Arial" panose="020B0604020202020204" pitchFamily="34" charset="0"/>
                          <a:ea typeface="+mn-ea"/>
                          <a:cs typeface="Arial" panose="020B0604020202020204" pitchFamily="34" charset="0"/>
                        </a:rPr>
                        <a:t>≥1</a:t>
                      </a: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17537">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kern="1200" dirty="0" smtClean="0">
                        <a:solidFill>
                          <a:schemeClr val="tx1"/>
                        </a:solidFill>
                        <a:latin typeface="Arial" panose="020B0604020202020204" pitchFamily="34" charset="0"/>
                        <a:ea typeface="+mn-ea"/>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900" b="0" i="0" kern="1200" baseline="0" dirty="0">
                          <a:solidFill>
                            <a:schemeClr val="tx1"/>
                          </a:solidFill>
                          <a:latin typeface="Arial" panose="020B0604020202020204" pitchFamily="34" charset="0"/>
                          <a:ea typeface="+mn-ea"/>
                          <a:cs typeface="Arial" panose="020B0604020202020204" pitchFamily="34" charset="0"/>
                        </a:rPr>
                        <a:t>Deviation of  YTD Net Operational Losses (as % of budget)</a:t>
                      </a:r>
                    </a:p>
                  </a:txBody>
                  <a:tcPr marL="0" marR="0" marT="0" marB="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smtClean="0">
                          <a:solidFill>
                            <a:schemeClr val="tx1"/>
                          </a:solidFill>
                          <a:latin typeface="Arial" panose="020B0604020202020204" pitchFamily="34" charset="0"/>
                          <a:ea typeface="ＭＳ Ｐゴシック"/>
                          <a:cs typeface="Arial" panose="020B0604020202020204" pitchFamily="34" charset="0"/>
                        </a:rPr>
                        <a:t>15%</a:t>
                      </a:r>
                      <a:endParaRPr lang="es-PR" sz="900" b="1" kern="1200" dirty="0">
                        <a:solidFill>
                          <a:schemeClr val="tx1"/>
                        </a:solidFill>
                        <a:latin typeface="Arial" panose="020B0604020202020204" pitchFamily="34" charset="0"/>
                        <a:ea typeface="ＭＳ Ｐゴシック"/>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ＭＳ Ｐゴシック"/>
                          <a:cs typeface="Arial" panose="020B0604020202020204" pitchFamily="34" charset="0"/>
                        </a:rPr>
                        <a:t>10%</a:t>
                      </a:r>
                    </a:p>
                  </a:txBody>
                  <a:tcPr marL="0" marR="0" marT="0" marB="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smtClean="0">
                          <a:solidFill>
                            <a:schemeClr val="tx1"/>
                          </a:solidFill>
                          <a:latin typeface="Arial" panose="020B0604020202020204" pitchFamily="34" charset="0"/>
                          <a:ea typeface="ＭＳ Ｐゴシック"/>
                          <a:cs typeface="Arial" panose="020B0604020202020204" pitchFamily="34" charset="0"/>
                        </a:rPr>
                        <a:t>(18%)</a:t>
                      </a:r>
                      <a:endParaRPr lang="es-PR" sz="900" b="1" kern="1200" dirty="0">
                        <a:solidFill>
                          <a:schemeClr val="tx1"/>
                        </a:solidFill>
                        <a:latin typeface="Arial" panose="020B0604020202020204" pitchFamily="34" charset="0"/>
                        <a:ea typeface="ＭＳ Ｐゴシック"/>
                        <a:cs typeface="Arial" panose="020B0604020202020204" pitchFamily="34" charset="0"/>
                      </a:endParaRPr>
                    </a:p>
                  </a:txBody>
                  <a:tcPr marL="0" marR="0" marT="0" marB="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dirty="0">
                          <a:solidFill>
                            <a:schemeClr val="tx1"/>
                          </a:solidFill>
                          <a:latin typeface="Arial" panose="020B0604020202020204" pitchFamily="34" charset="0"/>
                          <a:ea typeface="+mn-ea"/>
                          <a:cs typeface="Arial" panose="020B0604020202020204" pitchFamily="34" charset="0"/>
                        </a:rPr>
                        <a:t> ≥1% </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dirty="0">
                          <a:solidFill>
                            <a:schemeClr val="tx1"/>
                          </a:solidFill>
                          <a:latin typeface="Arial" panose="020B0604020202020204" pitchFamily="34" charset="0"/>
                          <a:ea typeface="+mn-ea"/>
                          <a:cs typeface="Arial" panose="020B0604020202020204" pitchFamily="34" charset="0"/>
                        </a:rPr>
                        <a:t>≥15%</a:t>
                      </a: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17537">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kern="1200" dirty="0" smtClean="0">
                        <a:solidFill>
                          <a:schemeClr val="tx1"/>
                        </a:solidFill>
                        <a:latin typeface="Arial" panose="020B0604020202020204" pitchFamily="34" charset="0"/>
                        <a:ea typeface="+mn-ea"/>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900" b="0" i="0" kern="1200" baseline="0" dirty="0">
                          <a:solidFill>
                            <a:schemeClr val="tx1"/>
                          </a:solidFill>
                          <a:latin typeface="Arial" panose="020B0604020202020204" pitchFamily="34" charset="0"/>
                          <a:ea typeface="+mn-ea"/>
                          <a:cs typeface="Arial" panose="020B0604020202020204" pitchFamily="34" charset="0"/>
                        </a:rPr>
                        <a:t>Total percentage of unfilled positions from its current headcount (Including temporary employees)</a:t>
                      </a:r>
                    </a:p>
                  </a:txBody>
                  <a:tcPr marL="0" marR="0" marT="0" marB="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smtClean="0">
                          <a:solidFill>
                            <a:schemeClr val="tx1"/>
                          </a:solidFill>
                          <a:latin typeface="Arial" panose="020B0604020202020204" pitchFamily="34" charset="0"/>
                          <a:ea typeface="ＭＳ Ｐゴシック"/>
                          <a:cs typeface="Arial" panose="020B0604020202020204" pitchFamily="34" charset="0"/>
                        </a:rPr>
                        <a:t>5.77%</a:t>
                      </a:r>
                      <a:endParaRPr lang="es-PR" sz="900" b="1" kern="1200" dirty="0">
                        <a:solidFill>
                          <a:schemeClr val="tx1"/>
                        </a:solidFill>
                        <a:latin typeface="Arial" panose="020B0604020202020204" pitchFamily="34" charset="0"/>
                        <a:ea typeface="ＭＳ Ｐゴシック"/>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ＭＳ Ｐゴシック"/>
                          <a:cs typeface="Arial" panose="020B0604020202020204" pitchFamily="34" charset="0"/>
                        </a:rPr>
                        <a:t>4.17%</a:t>
                      </a:r>
                    </a:p>
                  </a:txBody>
                  <a:tcPr marL="0" marR="0" marT="0" marB="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ＭＳ Ｐゴシック"/>
                          <a:cs typeface="Arial" panose="020B0604020202020204" pitchFamily="34" charset="0"/>
                        </a:rPr>
                        <a:t>6.01%</a:t>
                      </a:r>
                    </a:p>
                  </a:txBody>
                  <a:tcPr marL="0" marR="0" marT="0" marB="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dirty="0">
                          <a:solidFill>
                            <a:schemeClr val="tx1"/>
                          </a:solidFill>
                          <a:latin typeface="Arial" panose="020B0604020202020204" pitchFamily="34" charset="0"/>
                          <a:ea typeface="+mn-ea"/>
                          <a:cs typeface="Arial" panose="020B0604020202020204" pitchFamily="34" charset="0"/>
                        </a:rPr>
                        <a:t>≥3.00%</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dirty="0">
                          <a:solidFill>
                            <a:schemeClr val="tx1"/>
                          </a:solidFill>
                          <a:latin typeface="Arial" panose="020B0604020202020204" pitchFamily="34" charset="0"/>
                          <a:ea typeface="+mn-ea"/>
                          <a:cs typeface="Arial" panose="020B0604020202020204" pitchFamily="34" charset="0"/>
                        </a:rPr>
                        <a:t>≥5.10%</a:t>
                      </a: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1753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457200" rtl="0" eaLnBrk="1" fontAlgn="ctr" latinLnBrk="0" hangingPunct="1"/>
                      <a:r>
                        <a:rPr lang="en-US" sz="900" b="0" i="0" kern="1200" baseline="0" dirty="0">
                          <a:solidFill>
                            <a:schemeClr val="tx1"/>
                          </a:solidFill>
                          <a:latin typeface="Arial" panose="020B0604020202020204" pitchFamily="34" charset="0"/>
                          <a:ea typeface="+mn-ea"/>
                          <a:cs typeface="Arial" panose="020B0604020202020204" pitchFamily="34" charset="0"/>
                        </a:rPr>
                        <a:t>Level of Concentration in High Risk Vendors to Total Tier 1 Vendors</a:t>
                      </a:r>
                    </a:p>
                  </a:txBody>
                  <a:tcPr marL="0" marR="0" marT="0" marB="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smtClean="0">
                          <a:solidFill>
                            <a:schemeClr val="tx1"/>
                          </a:solidFill>
                          <a:latin typeface="Arial" panose="020B0604020202020204" pitchFamily="34" charset="0"/>
                          <a:ea typeface="ＭＳ Ｐゴシック"/>
                          <a:cs typeface="Arial" panose="020B0604020202020204" pitchFamily="34" charset="0"/>
                        </a:rPr>
                        <a:t>59%</a:t>
                      </a:r>
                      <a:endParaRPr lang="es-PR" sz="900" b="1" kern="1200" dirty="0">
                        <a:solidFill>
                          <a:schemeClr val="tx1"/>
                        </a:solidFill>
                        <a:latin typeface="Arial" panose="020B0604020202020204" pitchFamily="34" charset="0"/>
                        <a:ea typeface="ＭＳ Ｐゴシック"/>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ＭＳ Ｐゴシック"/>
                          <a:cs typeface="Arial" panose="020B0604020202020204" pitchFamily="34" charset="0"/>
                        </a:rPr>
                        <a:t>57%</a:t>
                      </a:r>
                    </a:p>
                  </a:txBody>
                  <a:tcPr marL="0" marR="0" marT="0" marB="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ＭＳ Ｐゴシック"/>
                          <a:cs typeface="Arial" panose="020B0604020202020204" pitchFamily="34" charset="0"/>
                        </a:rPr>
                        <a:t>45%</a:t>
                      </a:r>
                    </a:p>
                  </a:txBody>
                  <a:tcPr marL="0" marR="0" marT="0" marB="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dirty="0">
                          <a:solidFill>
                            <a:schemeClr val="tx1"/>
                          </a:solidFill>
                          <a:latin typeface="Arial" panose="020B0604020202020204" pitchFamily="34" charset="0"/>
                          <a:ea typeface="+mn-ea"/>
                          <a:cs typeface="Arial" panose="020B0604020202020204" pitchFamily="34" charset="0"/>
                        </a:rPr>
                        <a:t>≥46%</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dirty="0">
                          <a:solidFill>
                            <a:schemeClr val="tx1"/>
                          </a:solidFill>
                          <a:latin typeface="Arial" panose="020B0604020202020204" pitchFamily="34" charset="0"/>
                          <a:ea typeface="+mn-ea"/>
                          <a:cs typeface="Arial" panose="020B0604020202020204" pitchFamily="34" charset="0"/>
                        </a:rPr>
                        <a:t>≥60%</a:t>
                      </a: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1753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457200" rtl="0" eaLnBrk="1" fontAlgn="ctr" latinLnBrk="0" hangingPunct="1"/>
                      <a:r>
                        <a:rPr lang="en-US" sz="900" b="0" i="0" kern="1200" baseline="0" dirty="0">
                          <a:solidFill>
                            <a:schemeClr val="tx1"/>
                          </a:solidFill>
                          <a:latin typeface="Arial" panose="020B0604020202020204" pitchFamily="34" charset="0"/>
                          <a:ea typeface="+mn-ea"/>
                          <a:cs typeface="Arial" panose="020B0604020202020204" pitchFamily="34" charset="0"/>
                        </a:rPr>
                        <a:t> Percentage of Tier 1 vendors without required documentation for evaluation</a:t>
                      </a:r>
                    </a:p>
                  </a:txBody>
                  <a:tcPr marL="0" marR="0" marT="0" marB="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smtClean="0">
                          <a:solidFill>
                            <a:schemeClr val="tx1"/>
                          </a:solidFill>
                          <a:latin typeface="Arial" panose="020B0604020202020204" pitchFamily="34" charset="0"/>
                          <a:ea typeface="ＭＳ Ｐゴシック"/>
                          <a:cs typeface="Arial" panose="020B0604020202020204" pitchFamily="34" charset="0"/>
                        </a:rPr>
                        <a:t>3%</a:t>
                      </a:r>
                      <a:endParaRPr lang="es-PR" sz="900" b="1" kern="1200" dirty="0">
                        <a:solidFill>
                          <a:schemeClr val="tx1"/>
                        </a:solidFill>
                        <a:latin typeface="Arial" panose="020B0604020202020204" pitchFamily="34" charset="0"/>
                        <a:ea typeface="ＭＳ Ｐゴシック"/>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ＭＳ Ｐゴシック"/>
                          <a:cs typeface="Arial" panose="020B0604020202020204" pitchFamily="34" charset="0"/>
                        </a:rPr>
                        <a:t>3%</a:t>
                      </a:r>
                    </a:p>
                  </a:txBody>
                  <a:tcPr marL="0" marR="0" marT="0" marB="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ＭＳ Ｐゴシック"/>
                          <a:cs typeface="Arial" panose="020B0604020202020204" pitchFamily="34" charset="0"/>
                        </a:rPr>
                        <a:t>0%</a:t>
                      </a:r>
                    </a:p>
                  </a:txBody>
                  <a:tcPr marL="0" marR="0" marT="0" marB="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dirty="0">
                          <a:solidFill>
                            <a:schemeClr val="tx1"/>
                          </a:solidFill>
                          <a:latin typeface="Arial" panose="020B0604020202020204" pitchFamily="34" charset="0"/>
                          <a:ea typeface="+mn-ea"/>
                          <a:cs typeface="Arial" panose="020B0604020202020204" pitchFamily="34" charset="0"/>
                        </a:rPr>
                        <a:t>≥11%</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dirty="0">
                          <a:solidFill>
                            <a:schemeClr val="tx1"/>
                          </a:solidFill>
                          <a:latin typeface="Arial" panose="020B0604020202020204" pitchFamily="34" charset="0"/>
                          <a:ea typeface="+mn-ea"/>
                          <a:cs typeface="Arial" panose="020B0604020202020204" pitchFamily="34" charset="0"/>
                        </a:rPr>
                        <a:t>≥51%</a:t>
                      </a: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1753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457200" rtl="0" eaLnBrk="1" fontAlgn="ctr" latinLnBrk="0" hangingPunct="1"/>
                      <a:r>
                        <a:rPr lang="en-US" sz="900" b="0" i="0" kern="1200" baseline="0" dirty="0">
                          <a:solidFill>
                            <a:schemeClr val="tx1"/>
                          </a:solidFill>
                          <a:latin typeface="Arial" panose="020B0604020202020204" pitchFamily="34" charset="0"/>
                          <a:ea typeface="+mn-ea"/>
                          <a:cs typeface="Arial" panose="020B0604020202020204" pitchFamily="34" charset="0"/>
                        </a:rPr>
                        <a:t>Number of critical systems that did not comply with SLA requirements in any given time during the month</a:t>
                      </a:r>
                    </a:p>
                  </a:txBody>
                  <a:tcPr marL="0" marR="0" marT="0" marB="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0</a:t>
                      </a: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0</a:t>
                      </a: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0</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a:solidFill>
                            <a:schemeClr val="tx1"/>
                          </a:solidFill>
                          <a:latin typeface="Arial" panose="020B0604020202020204" pitchFamily="34" charset="0"/>
                          <a:ea typeface="+mn-ea"/>
                          <a:cs typeface="Arial" panose="020B0604020202020204" pitchFamily="34" charset="0"/>
                        </a:rPr>
                        <a:t>-</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dirty="0">
                          <a:solidFill>
                            <a:schemeClr val="tx1"/>
                          </a:solidFill>
                          <a:latin typeface="Arial" panose="020B0604020202020204" pitchFamily="34" charset="0"/>
                          <a:ea typeface="+mn-ea"/>
                          <a:cs typeface="Arial" panose="020B0604020202020204" pitchFamily="34" charset="0"/>
                        </a:rPr>
                        <a:t>≥1</a:t>
                      </a: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bl>
          </a:graphicData>
        </a:graphic>
      </p:graphicFrame>
      <p:sp>
        <p:nvSpPr>
          <p:cNvPr id="5" name="TextBox 4"/>
          <p:cNvSpPr txBox="1"/>
          <p:nvPr/>
        </p:nvSpPr>
        <p:spPr>
          <a:xfrm>
            <a:off x="254000" y="248488"/>
            <a:ext cx="8890000" cy="461665"/>
          </a:xfrm>
          <a:prstGeom prst="rect">
            <a:avLst/>
          </a:prstGeom>
          <a:noFill/>
        </p:spPr>
        <p:txBody>
          <a:bodyPr wrap="square" rtlCol="0">
            <a:spAutoFit/>
          </a:bodyPr>
          <a:lstStyle/>
          <a:p>
            <a:r>
              <a:rPr lang="en-US" b="1" dirty="0"/>
              <a:t>4</a:t>
            </a:r>
            <a:r>
              <a:rPr lang="en-US" b="1" dirty="0" smtClean="0"/>
              <a:t>. </a:t>
            </a:r>
            <a:r>
              <a:rPr lang="en-US" b="1" dirty="0"/>
              <a:t>BSPR Risk Scorecard – Amber and Red metrics</a:t>
            </a:r>
          </a:p>
        </p:txBody>
      </p:sp>
      <p:sp>
        <p:nvSpPr>
          <p:cNvPr id="4" name="Slide Number Placeholder 3"/>
          <p:cNvSpPr txBox="1">
            <a:spLocks/>
          </p:cNvSpPr>
          <p:nvPr/>
        </p:nvSpPr>
        <p:spPr>
          <a:xfrm>
            <a:off x="8149015" y="99783"/>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44</a:t>
            </a:fld>
            <a:endParaRPr lang="es-ES_tradnl" sz="1200" b="1" dirty="0">
              <a:solidFill>
                <a:srgbClr val="FF0000"/>
              </a:solidFill>
              <a:latin typeface="Arial"/>
              <a:cs typeface="Arial"/>
            </a:endParaRPr>
          </a:p>
        </p:txBody>
      </p:sp>
    </p:spTree>
    <p:extLst>
      <p:ext uri="{BB962C8B-B14F-4D97-AF65-F5344CB8AC3E}">
        <p14:creationId xmlns:p14="http://schemas.microsoft.com/office/powerpoint/2010/main" val="94290090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467191309"/>
              </p:ext>
            </p:extLst>
          </p:nvPr>
        </p:nvGraphicFramePr>
        <p:xfrm>
          <a:off x="316986" y="463881"/>
          <a:ext cx="8260278" cy="4400360"/>
        </p:xfrm>
        <a:graphic>
          <a:graphicData uri="http://schemas.openxmlformats.org/drawingml/2006/table">
            <a:tbl>
              <a:tblPr firstRow="1" bandRow="1"/>
              <a:tblGrid>
                <a:gridCol w="787419"/>
                <a:gridCol w="831273"/>
                <a:gridCol w="2043793"/>
                <a:gridCol w="919083"/>
                <a:gridCol w="919083"/>
                <a:gridCol w="919083"/>
                <a:gridCol w="919083"/>
                <a:gridCol w="921461"/>
              </a:tblGrid>
              <a:tr h="340653">
                <a:tc gridSpan="8">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45720" marR="45720" anchor="ctr">
                    <a:lnL>
                      <a:noFill/>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indent="0" algn="ctr" defTabSz="457200" rtl="0" eaLnBrk="1" latinLnBrk="0" hangingPunct="1">
                        <a:buFont typeface="Arial" panose="020B0604020202020204" pitchFamily="34" charset="0"/>
                        <a:buNone/>
                      </a:pP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indent="0" algn="ctr" defTabSz="457200" rtl="0" eaLnBrk="1" latinLnBrk="0" hangingPunct="1">
                        <a:buFont typeface="Arial" panose="020B0604020202020204" pitchFamily="34" charset="0"/>
                        <a:buNone/>
                      </a:pPr>
                      <a:endParaRPr lang="en-US" sz="9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r>
              <a:tr h="36537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900" b="1" dirty="0" smtClean="0">
                          <a:solidFill>
                            <a:srgbClr val="FF0000"/>
                          </a:solidFill>
                          <a:latin typeface="Arial" panose="020B0604020202020204" pitchFamily="34" charset="0"/>
                          <a:cs typeface="Arial" panose="020B0604020202020204" pitchFamily="34" charset="0"/>
                        </a:rPr>
                        <a:t>Entity</a:t>
                      </a:r>
                      <a:r>
                        <a:rPr lang="en-US" sz="900" b="1" baseline="0" dirty="0" smtClean="0">
                          <a:solidFill>
                            <a:srgbClr val="FF0000"/>
                          </a:solidFill>
                          <a:latin typeface="Arial" panose="020B0604020202020204" pitchFamily="34" charset="0"/>
                          <a:cs typeface="Arial" panose="020B0604020202020204" pitchFamily="34" charset="0"/>
                        </a:rPr>
                        <a:t> / </a:t>
                      </a:r>
                      <a:r>
                        <a:rPr lang="en-US" sz="900" b="1" dirty="0" smtClean="0">
                          <a:solidFill>
                            <a:srgbClr val="FF0000"/>
                          </a:solidFill>
                          <a:latin typeface="Arial" panose="020B0604020202020204" pitchFamily="34" charset="0"/>
                          <a:cs typeface="Arial" panose="020B0604020202020204" pitchFamily="34" charset="0"/>
                        </a:rPr>
                        <a:t>portfolio</a:t>
                      </a:r>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a:no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900" b="1" dirty="0" smtClean="0">
                          <a:solidFill>
                            <a:srgbClr val="FF0000"/>
                          </a:solidFill>
                          <a:latin typeface="Arial" panose="020B0604020202020204" pitchFamily="34" charset="0"/>
                          <a:cs typeface="Arial" panose="020B0604020202020204" pitchFamily="34" charset="0"/>
                        </a:rPr>
                        <a:t>Risk Type</a:t>
                      </a:r>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r>
                        <a:rPr lang="en-US" sz="900" b="1" dirty="0" smtClean="0">
                          <a:solidFill>
                            <a:srgbClr val="FF0000"/>
                          </a:solidFill>
                          <a:latin typeface="Arial" panose="020B0604020202020204" pitchFamily="34" charset="0"/>
                          <a:cs typeface="Arial" panose="020B0604020202020204" pitchFamily="34" charset="0"/>
                        </a:rPr>
                        <a:t>Metrics</a:t>
                      </a:r>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baseline="0" dirty="0" smtClean="0">
                          <a:solidFill>
                            <a:schemeClr val="tx1"/>
                          </a:solidFill>
                          <a:latin typeface="Arial" panose="020B0604020202020204" pitchFamily="34" charset="0"/>
                          <a:ea typeface="+mn-ea"/>
                          <a:cs typeface="Arial" panose="020B0604020202020204" pitchFamily="34" charset="0"/>
                        </a:rPr>
                        <a:t>Jun 16</a:t>
                      </a:r>
                      <a:r>
                        <a:rPr lang="en-US" sz="900" b="1" kern="1200" dirty="0" smtClean="0">
                          <a:solidFill>
                            <a:schemeClr val="tx1"/>
                          </a:solidFill>
                          <a:latin typeface="Arial" panose="020B0604020202020204" pitchFamily="34" charset="0"/>
                          <a:ea typeface="+mn-ea"/>
                          <a:cs typeface="Arial" panose="020B0604020202020204" pitchFamily="34" charset="0"/>
                        </a:rPr>
                        <a:t> </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baseline="0" dirty="0" smtClean="0">
                          <a:solidFill>
                            <a:schemeClr val="tx1"/>
                          </a:solidFill>
                          <a:latin typeface="Arial" panose="020B0604020202020204" pitchFamily="34" charset="0"/>
                          <a:ea typeface="+mn-ea"/>
                          <a:cs typeface="Arial" panose="020B0604020202020204" pitchFamily="34" charset="0"/>
                        </a:rPr>
                        <a:t>May 16</a:t>
                      </a:r>
                      <a:r>
                        <a:rPr lang="en-US" sz="900" b="1" kern="1200" dirty="0" smtClean="0">
                          <a:solidFill>
                            <a:schemeClr val="tx1"/>
                          </a:solidFill>
                          <a:latin typeface="Arial" panose="020B0604020202020204" pitchFamily="34" charset="0"/>
                          <a:ea typeface="+mn-ea"/>
                          <a:cs typeface="Arial" panose="020B0604020202020204" pitchFamily="34" charset="0"/>
                        </a:rPr>
                        <a:t> </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dirty="0" smtClean="0">
                          <a:solidFill>
                            <a:schemeClr val="tx1"/>
                          </a:solidFill>
                          <a:latin typeface="Arial" panose="020B0604020202020204" pitchFamily="34" charset="0"/>
                          <a:ea typeface="+mn-ea"/>
                          <a:cs typeface="Arial" panose="020B0604020202020204" pitchFamily="34" charset="0"/>
                        </a:rPr>
                        <a:t>Apr 16</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lumMod val="95000"/>
                        </a:sysClr>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tx1"/>
                          </a:solidFill>
                          <a:latin typeface="Arial" panose="020B0604020202020204" pitchFamily="34" charset="0"/>
                          <a:ea typeface="+mn-ea"/>
                          <a:cs typeface="Arial" panose="020B0604020202020204" pitchFamily="34" charset="0"/>
                        </a:rPr>
                        <a:t>Amber Limit</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bg1"/>
                          </a:solidFill>
                          <a:latin typeface="Arial" panose="020B0604020202020204" pitchFamily="34" charset="0"/>
                          <a:ea typeface="+mn-ea"/>
                          <a:cs typeface="Arial" panose="020B0604020202020204" pitchFamily="34" charset="0"/>
                        </a:rPr>
                        <a:t>Red Limit</a:t>
                      </a:r>
                      <a:endParaRPr lang="en-US" sz="9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41753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BSPR</a:t>
                      </a: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1" dirty="0" smtClean="0">
                          <a:solidFill>
                            <a:schemeClr val="tx1"/>
                          </a:solidFill>
                          <a:latin typeface="Arial" panose="020B0604020202020204" pitchFamily="34" charset="0"/>
                          <a:cs typeface="Arial" panose="020B0604020202020204" pitchFamily="34" charset="0"/>
                        </a:rPr>
                        <a:t>Operational Risk</a:t>
                      </a:r>
                    </a:p>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ln>
                          <a:solidFill>
                            <a:schemeClr val="bg1">
                              <a:lumMod val="95000"/>
                            </a:schemeClr>
                          </a:solidFill>
                        </a:ln>
                        <a:solidFill>
                          <a:schemeClr val="bg1">
                            <a:lumMod val="95000"/>
                          </a:schemeClr>
                        </a:solidFill>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900" b="0" i="0" kern="1200" baseline="0" dirty="0">
                          <a:solidFill>
                            <a:schemeClr val="tx1"/>
                          </a:solidFill>
                          <a:latin typeface="Arial" panose="020B0604020202020204" pitchFamily="34" charset="0"/>
                          <a:ea typeface="+mn-ea"/>
                          <a:cs typeface="Arial" panose="020B0604020202020204" pitchFamily="34" charset="0"/>
                        </a:rPr>
                        <a:t>Total Number of T1 Vendors that did not comply with the expected levels of satisfaction in the annual vendor review </a:t>
                      </a:r>
                    </a:p>
                  </a:txBody>
                  <a:tcPr marL="0" marR="0" marT="0" marB="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0</a:t>
                      </a:r>
                    </a:p>
                  </a:txBody>
                  <a:tcPr marL="45720" marR="4572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0</a:t>
                      </a:r>
                    </a:p>
                  </a:txBody>
                  <a:tcPr marL="45720" marR="4572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0</a:t>
                      </a:r>
                    </a:p>
                  </a:txBody>
                  <a:tcPr marL="45720" marR="4572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dirty="0">
                          <a:solidFill>
                            <a:schemeClr val="tx1"/>
                          </a:solidFill>
                          <a:latin typeface="Arial" panose="020B0604020202020204" pitchFamily="34" charset="0"/>
                          <a:ea typeface="+mn-ea"/>
                          <a:cs typeface="Arial" panose="020B0604020202020204" pitchFamily="34" charset="0"/>
                        </a:rPr>
                        <a:t>-</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dirty="0">
                          <a:solidFill>
                            <a:schemeClr val="tx1"/>
                          </a:solidFill>
                          <a:latin typeface="Arial" panose="020B0604020202020204" pitchFamily="34" charset="0"/>
                          <a:ea typeface="+mn-ea"/>
                          <a:cs typeface="Arial" panose="020B0604020202020204" pitchFamily="34" charset="0"/>
                        </a:rPr>
                        <a:t>≥1</a:t>
                      </a: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1753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1" dirty="0" smtClean="0">
                          <a:solidFill>
                            <a:schemeClr val="tx1"/>
                          </a:solidFill>
                          <a:latin typeface="Arial" panose="020B0604020202020204" pitchFamily="34" charset="0"/>
                          <a:cs typeface="Arial" panose="020B0604020202020204" pitchFamily="34" charset="0"/>
                        </a:rPr>
                        <a:t>Model</a:t>
                      </a:r>
                      <a:r>
                        <a:rPr lang="en-US" sz="900" b="1" baseline="0" dirty="0" smtClean="0">
                          <a:solidFill>
                            <a:schemeClr val="tx1"/>
                          </a:solidFill>
                          <a:latin typeface="Arial" panose="020B0604020202020204" pitchFamily="34" charset="0"/>
                          <a:cs typeface="Arial" panose="020B0604020202020204" pitchFamily="34" charset="0"/>
                        </a:rPr>
                        <a:t> </a:t>
                      </a:r>
                      <a:r>
                        <a:rPr lang="en-US" sz="900" b="1" dirty="0" smtClean="0">
                          <a:solidFill>
                            <a:schemeClr val="tx1"/>
                          </a:solidFill>
                          <a:latin typeface="Arial" panose="020B0604020202020204" pitchFamily="34" charset="0"/>
                          <a:cs typeface="Arial" panose="020B0604020202020204" pitchFamily="34" charset="0"/>
                        </a:rPr>
                        <a:t>Risk</a:t>
                      </a:r>
                    </a:p>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ln w="28575">
                          <a:solidFill>
                            <a:schemeClr val="bg1">
                              <a:lumMod val="85000"/>
                            </a:schemeClr>
                          </a:solidFill>
                        </a:ln>
                        <a:solidFill>
                          <a:schemeClr val="tx1"/>
                        </a:solidFill>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900" b="0" i="0" kern="1200" baseline="0" dirty="0">
                          <a:solidFill>
                            <a:schemeClr val="tx1"/>
                          </a:solidFill>
                          <a:latin typeface="Arial" panose="020B0604020202020204" pitchFamily="34" charset="0"/>
                          <a:ea typeface="+mn-ea"/>
                          <a:cs typeface="Arial" panose="020B0604020202020204" pitchFamily="34" charset="0"/>
                        </a:rPr>
                        <a:t>Recommendations Resulting from Model Validation Process that are Past Due</a:t>
                      </a:r>
                    </a:p>
                  </a:txBody>
                  <a:tcPr marL="0" marR="0" marT="0" marB="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0</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0</a:t>
                      </a:r>
                    </a:p>
                  </a:txBody>
                  <a:tcPr marL="0" marR="0" marT="0" marB="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0</a:t>
                      </a:r>
                    </a:p>
                  </a:txBody>
                  <a:tcPr marL="0" marR="0" marT="0" marB="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dirty="0">
                          <a:solidFill>
                            <a:schemeClr val="tx1"/>
                          </a:solidFill>
                          <a:latin typeface="Arial" panose="020B0604020202020204" pitchFamily="34" charset="0"/>
                          <a:ea typeface="+mn-ea"/>
                          <a:cs typeface="Arial" panose="020B0604020202020204" pitchFamily="34" charset="0"/>
                        </a:rPr>
                        <a:t>-</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dirty="0">
                          <a:solidFill>
                            <a:schemeClr val="tx1"/>
                          </a:solidFill>
                          <a:latin typeface="Arial" panose="020B0604020202020204" pitchFamily="34" charset="0"/>
                          <a:ea typeface="+mn-ea"/>
                          <a:cs typeface="Arial" panose="020B0604020202020204" pitchFamily="34" charset="0"/>
                        </a:rPr>
                        <a:t>≥1</a:t>
                      </a: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68580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457200" rtl="0" eaLnBrk="1" fontAlgn="ctr" latinLnBrk="0" hangingPunct="1"/>
                      <a:r>
                        <a:rPr lang="en-US" sz="900" b="0" i="0" kern="1200" baseline="0" dirty="0">
                          <a:solidFill>
                            <a:schemeClr val="tx1"/>
                          </a:solidFill>
                          <a:latin typeface="Arial" panose="020B0604020202020204" pitchFamily="34" charset="0"/>
                          <a:ea typeface="+mn-ea"/>
                          <a:cs typeface="Arial" panose="020B0604020202020204" pitchFamily="34" charset="0"/>
                        </a:rPr>
                        <a:t>Model recommendations due within 30 days with risk of noncompliance</a:t>
                      </a:r>
                    </a:p>
                  </a:txBody>
                  <a:tcPr marL="0" marR="0" marT="0" marB="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0</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0</a:t>
                      </a:r>
                    </a:p>
                  </a:txBody>
                  <a:tcPr marL="0" marR="0" marT="0" marB="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0</a:t>
                      </a:r>
                    </a:p>
                  </a:txBody>
                  <a:tcPr marL="0" marR="0" marT="0" marB="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dirty="0">
                          <a:solidFill>
                            <a:schemeClr val="tx1"/>
                          </a:solidFill>
                          <a:latin typeface="Arial" panose="020B0604020202020204" pitchFamily="34" charset="0"/>
                          <a:ea typeface="+mn-ea"/>
                          <a:cs typeface="Arial" panose="020B0604020202020204" pitchFamily="34" charset="0"/>
                        </a:rPr>
                        <a:t>-</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dirty="0">
                          <a:solidFill>
                            <a:schemeClr val="tx1"/>
                          </a:solidFill>
                          <a:latin typeface="Arial" panose="020B0604020202020204" pitchFamily="34" charset="0"/>
                          <a:ea typeface="+mn-ea"/>
                          <a:cs typeface="Arial" panose="020B0604020202020204" pitchFamily="34" charset="0"/>
                        </a:rPr>
                        <a:t>≥1</a:t>
                      </a: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1753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rowSpan="5">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1" dirty="0" smtClean="0">
                          <a:solidFill>
                            <a:schemeClr val="tx1"/>
                          </a:solidFill>
                          <a:latin typeface="Arial" panose="020B0604020202020204" pitchFamily="34" charset="0"/>
                          <a:cs typeface="Arial" panose="020B0604020202020204" pitchFamily="34" charset="0"/>
                        </a:rPr>
                        <a:t>Compliance</a:t>
                      </a:r>
                      <a:r>
                        <a:rPr lang="en-US" sz="900" b="1" baseline="0" dirty="0" smtClean="0">
                          <a:solidFill>
                            <a:schemeClr val="tx1"/>
                          </a:solidFill>
                          <a:latin typeface="Arial" panose="020B0604020202020204" pitchFamily="34" charset="0"/>
                          <a:cs typeface="Arial" panose="020B0604020202020204" pitchFamily="34" charset="0"/>
                        </a:rPr>
                        <a:t> &amp; Reputational</a:t>
                      </a:r>
                      <a:r>
                        <a:rPr lang="en-US" sz="900" b="1" dirty="0" smtClean="0">
                          <a:solidFill>
                            <a:schemeClr val="tx1"/>
                          </a:solidFill>
                          <a:latin typeface="Arial" panose="020B0604020202020204" pitchFamily="34" charset="0"/>
                          <a:cs typeface="Arial" panose="020B0604020202020204" pitchFamily="34" charset="0"/>
                        </a:rPr>
                        <a:t> Risk</a:t>
                      </a:r>
                    </a:p>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900" b="0" i="0" kern="1200" baseline="0" dirty="0">
                          <a:solidFill>
                            <a:schemeClr val="tx1"/>
                          </a:solidFill>
                          <a:latin typeface="Arial" panose="020B0604020202020204" pitchFamily="34" charset="0"/>
                          <a:ea typeface="+mn-ea"/>
                          <a:cs typeface="Arial" panose="020B0604020202020204" pitchFamily="34" charset="0"/>
                        </a:rPr>
                        <a:t>Percentage Of Employees Who Have Completed The Compliance Training Program On A Yearly Basis</a:t>
                      </a:r>
                    </a:p>
                  </a:txBody>
                  <a:tcPr marL="0" marR="0" marT="0" marB="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smtClean="0">
                          <a:solidFill>
                            <a:schemeClr val="tx1"/>
                          </a:solidFill>
                          <a:latin typeface="Arial" panose="020B0604020202020204" pitchFamily="34" charset="0"/>
                          <a:ea typeface="ＭＳ Ｐゴシック"/>
                          <a:cs typeface="Arial" panose="020B0604020202020204" pitchFamily="34" charset="0"/>
                        </a:rPr>
                        <a:t>97.51%</a:t>
                      </a:r>
                      <a:endParaRPr lang="es-PR" sz="900" b="1" kern="1200" dirty="0">
                        <a:solidFill>
                          <a:schemeClr val="tx1"/>
                        </a:solidFill>
                        <a:latin typeface="Arial" panose="020B0604020202020204" pitchFamily="34" charset="0"/>
                        <a:ea typeface="ＭＳ Ｐゴシック"/>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ＭＳ Ｐゴシック"/>
                          <a:cs typeface="Arial" panose="020B0604020202020204" pitchFamily="34" charset="0"/>
                        </a:rPr>
                        <a:t>97.51%</a:t>
                      </a:r>
                    </a:p>
                  </a:txBody>
                  <a:tcPr marL="0" marR="0" marT="0" marB="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ＭＳ Ｐゴシック"/>
                          <a:cs typeface="Arial" panose="020B0604020202020204" pitchFamily="34" charset="0"/>
                        </a:rPr>
                        <a:t>97.21%</a:t>
                      </a:r>
                    </a:p>
                  </a:txBody>
                  <a:tcPr marL="0" marR="0" marT="0" marB="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dirty="0">
                          <a:solidFill>
                            <a:schemeClr val="tx1"/>
                          </a:solidFill>
                          <a:latin typeface="Arial" panose="020B0604020202020204" pitchFamily="34" charset="0"/>
                          <a:ea typeface="+mn-ea"/>
                          <a:cs typeface="Arial" panose="020B0604020202020204" pitchFamily="34" charset="0"/>
                        </a:rPr>
                        <a:t>≤98.00%</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dirty="0">
                          <a:solidFill>
                            <a:schemeClr val="tx1"/>
                          </a:solidFill>
                          <a:latin typeface="Arial" panose="020B0604020202020204" pitchFamily="34" charset="0"/>
                          <a:ea typeface="+mn-ea"/>
                          <a:cs typeface="Arial" panose="020B0604020202020204" pitchFamily="34" charset="0"/>
                        </a:rPr>
                        <a:t>≤95.00%</a:t>
                      </a: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1753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900" b="0" i="0" kern="1200" baseline="0" dirty="0">
                          <a:solidFill>
                            <a:schemeClr val="tx1"/>
                          </a:solidFill>
                          <a:latin typeface="Arial" panose="020B0604020202020204" pitchFamily="34" charset="0"/>
                          <a:ea typeface="+mn-ea"/>
                          <a:cs typeface="Arial" panose="020B0604020202020204" pitchFamily="34" charset="0"/>
                        </a:rPr>
                        <a:t>Past Due Remediation Plans To Supervisory Findings</a:t>
                      </a:r>
                    </a:p>
                  </a:txBody>
                  <a:tcPr marL="0" marR="0" marT="0" marB="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smtClean="0">
                          <a:solidFill>
                            <a:schemeClr val="tx1"/>
                          </a:solidFill>
                          <a:latin typeface="Arial" panose="020B0604020202020204" pitchFamily="34" charset="0"/>
                          <a:ea typeface="ＭＳ Ｐゴシック"/>
                          <a:cs typeface="Arial" panose="020B0604020202020204" pitchFamily="34" charset="0"/>
                        </a:rPr>
                        <a:t>0</a:t>
                      </a:r>
                      <a:endParaRPr lang="es-PR" sz="900" b="1" kern="1200" dirty="0">
                        <a:solidFill>
                          <a:schemeClr val="tx1"/>
                        </a:solidFill>
                        <a:latin typeface="Arial" panose="020B0604020202020204" pitchFamily="34" charset="0"/>
                        <a:ea typeface="ＭＳ Ｐゴシック"/>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ＭＳ Ｐゴシック"/>
                          <a:cs typeface="Arial" panose="020B0604020202020204" pitchFamily="34" charset="0"/>
                        </a:rPr>
                        <a:t>0</a:t>
                      </a:r>
                    </a:p>
                  </a:txBody>
                  <a:tcPr marL="0" marR="0" marT="0" marB="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ＭＳ Ｐゴシック"/>
                          <a:cs typeface="Arial" panose="020B0604020202020204" pitchFamily="34" charset="0"/>
                        </a:rPr>
                        <a:t>0</a:t>
                      </a:r>
                    </a:p>
                  </a:txBody>
                  <a:tcPr marL="0" marR="0" marT="0" marB="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a:solidFill>
                            <a:schemeClr val="tx1"/>
                          </a:solidFill>
                          <a:latin typeface="Arial" panose="020B0604020202020204" pitchFamily="34" charset="0"/>
                          <a:ea typeface="+mn-ea"/>
                          <a:cs typeface="Arial" panose="020B0604020202020204" pitchFamily="34" charset="0"/>
                        </a:rPr>
                        <a:t>-</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dirty="0">
                          <a:solidFill>
                            <a:schemeClr val="tx1"/>
                          </a:solidFill>
                          <a:latin typeface="Arial" panose="020B0604020202020204" pitchFamily="34" charset="0"/>
                          <a:ea typeface="+mn-ea"/>
                          <a:cs typeface="Arial" panose="020B0604020202020204" pitchFamily="34" charset="0"/>
                        </a:rPr>
                        <a:t>≥1</a:t>
                      </a: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1753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900" b="0" i="0" kern="1200" baseline="0" dirty="0">
                          <a:solidFill>
                            <a:schemeClr val="tx1"/>
                          </a:solidFill>
                          <a:latin typeface="Arial" panose="020B0604020202020204" pitchFamily="34" charset="0"/>
                          <a:ea typeface="+mn-ea"/>
                          <a:cs typeface="Arial" panose="020B0604020202020204" pitchFamily="34" charset="0"/>
                        </a:rPr>
                        <a:t>Total number of formal complaints (monthly </a:t>
                      </a:r>
                      <a:r>
                        <a:rPr lang="en-US" sz="900" b="0" i="0" kern="1200" baseline="0" dirty="0" smtClean="0">
                          <a:solidFill>
                            <a:schemeClr val="tx1"/>
                          </a:solidFill>
                          <a:latin typeface="Arial" panose="020B0604020202020204" pitchFamily="34" charset="0"/>
                          <a:ea typeface="+mn-ea"/>
                          <a:cs typeface="Arial" panose="020B0604020202020204" pitchFamily="34" charset="0"/>
                        </a:rPr>
                        <a:t>complaints)</a:t>
                      </a:r>
                      <a:r>
                        <a:rPr lang="en-US" sz="900" b="0" i="0" kern="1200" baseline="30000" dirty="0" smtClean="0">
                          <a:solidFill>
                            <a:schemeClr val="tx1"/>
                          </a:solidFill>
                          <a:latin typeface="Arial" panose="020B0604020202020204" pitchFamily="34" charset="0"/>
                          <a:ea typeface="+mn-ea"/>
                          <a:cs typeface="Arial" panose="020B0604020202020204" pitchFamily="34" charset="0"/>
                        </a:rPr>
                        <a:t>1</a:t>
                      </a:r>
                      <a:endParaRPr lang="en-US" sz="900" b="0" i="0" kern="1200" baseline="0" dirty="0">
                        <a:solidFill>
                          <a:schemeClr val="tx1"/>
                        </a:solidFill>
                        <a:latin typeface="Arial" panose="020B0604020202020204" pitchFamily="34" charset="0"/>
                        <a:ea typeface="+mn-ea"/>
                        <a:cs typeface="Arial" panose="020B0604020202020204" pitchFamily="34" charset="0"/>
                      </a:endParaRPr>
                    </a:p>
                  </a:txBody>
                  <a:tcPr marL="0" marR="0" marT="0" marB="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smtClean="0">
                          <a:solidFill>
                            <a:schemeClr val="tx1"/>
                          </a:solidFill>
                          <a:latin typeface="Arial" panose="020B0604020202020204" pitchFamily="34" charset="0"/>
                          <a:ea typeface="ＭＳ Ｐゴシック"/>
                          <a:cs typeface="Arial" panose="020B0604020202020204" pitchFamily="34" charset="0"/>
                        </a:rPr>
                        <a:t>41</a:t>
                      </a:r>
                      <a:endParaRPr lang="es-PR" sz="900" b="1" kern="1200" dirty="0">
                        <a:solidFill>
                          <a:schemeClr val="tx1"/>
                        </a:solidFill>
                        <a:latin typeface="Arial" panose="020B0604020202020204" pitchFamily="34" charset="0"/>
                        <a:ea typeface="ＭＳ Ｐゴシック"/>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smtClean="0">
                          <a:solidFill>
                            <a:schemeClr val="tx1"/>
                          </a:solidFill>
                          <a:latin typeface="Arial" panose="020B0604020202020204" pitchFamily="34" charset="0"/>
                          <a:ea typeface="ＭＳ Ｐゴシック"/>
                          <a:cs typeface="Arial" panose="020B0604020202020204" pitchFamily="34" charset="0"/>
                        </a:rPr>
                        <a:t>51</a:t>
                      </a:r>
                      <a:endParaRPr lang="es-PR" sz="900" b="1" kern="1200" dirty="0">
                        <a:solidFill>
                          <a:schemeClr val="tx1"/>
                        </a:solidFill>
                        <a:latin typeface="Arial" panose="020B0604020202020204" pitchFamily="34" charset="0"/>
                        <a:ea typeface="ＭＳ Ｐゴシック"/>
                        <a:cs typeface="Arial" panose="020B0604020202020204" pitchFamily="34" charset="0"/>
                      </a:endParaRPr>
                    </a:p>
                  </a:txBody>
                  <a:tcPr marL="0" marR="0" marT="0" marB="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ＭＳ Ｐゴシック"/>
                          <a:cs typeface="Arial" panose="020B0604020202020204" pitchFamily="34" charset="0"/>
                        </a:rPr>
                        <a:t>36</a:t>
                      </a:r>
                    </a:p>
                  </a:txBody>
                  <a:tcPr marL="0" marR="0" marT="0" marB="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a:solidFill>
                            <a:schemeClr val="tx1"/>
                          </a:solidFill>
                          <a:latin typeface="Arial" panose="020B0604020202020204" pitchFamily="34" charset="0"/>
                          <a:ea typeface="+mn-ea"/>
                          <a:cs typeface="Arial" panose="020B0604020202020204" pitchFamily="34" charset="0"/>
                        </a:rPr>
                        <a:t>≥50</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dirty="0">
                          <a:solidFill>
                            <a:schemeClr val="tx1"/>
                          </a:solidFill>
                          <a:latin typeface="Arial" panose="020B0604020202020204" pitchFamily="34" charset="0"/>
                          <a:ea typeface="+mn-ea"/>
                          <a:cs typeface="Arial" panose="020B0604020202020204" pitchFamily="34" charset="0"/>
                        </a:rPr>
                        <a:t>≥59</a:t>
                      </a: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1753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s-PR" sz="900" b="0" i="0" kern="1200" baseline="0" dirty="0">
                          <a:solidFill>
                            <a:schemeClr val="tx1"/>
                          </a:solidFill>
                          <a:latin typeface="Arial" panose="020B0604020202020204" pitchFamily="34" charset="0"/>
                          <a:ea typeface="+mn-ea"/>
                          <a:cs typeface="Arial" panose="020B0604020202020204" pitchFamily="34" charset="0"/>
                        </a:rPr>
                        <a:t>Compliance recommendations past due</a:t>
                      </a:r>
                    </a:p>
                  </a:txBody>
                  <a:tcPr marL="0" marR="0" marT="0" marB="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smtClean="0">
                          <a:solidFill>
                            <a:schemeClr val="tx1"/>
                          </a:solidFill>
                          <a:latin typeface="Arial" panose="020B0604020202020204" pitchFamily="34" charset="0"/>
                          <a:ea typeface="ＭＳ Ｐゴシック"/>
                          <a:cs typeface="Arial" panose="020B0604020202020204" pitchFamily="34" charset="0"/>
                        </a:rPr>
                        <a:t>0</a:t>
                      </a:r>
                      <a:endParaRPr lang="es-PR" sz="900" b="1" kern="1200" dirty="0">
                        <a:solidFill>
                          <a:schemeClr val="tx1"/>
                        </a:solidFill>
                        <a:latin typeface="Arial" panose="020B0604020202020204" pitchFamily="34" charset="0"/>
                        <a:ea typeface="ＭＳ Ｐゴシック"/>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ＭＳ Ｐゴシック"/>
                          <a:cs typeface="Arial" panose="020B0604020202020204" pitchFamily="34" charset="0"/>
                        </a:rPr>
                        <a:t>2</a:t>
                      </a:r>
                    </a:p>
                  </a:txBody>
                  <a:tcPr marL="0" marR="0" marT="0" marB="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ＭＳ Ｐゴシック"/>
                          <a:cs typeface="Arial" panose="020B0604020202020204" pitchFamily="34" charset="0"/>
                        </a:rPr>
                        <a:t>0</a:t>
                      </a:r>
                    </a:p>
                  </a:txBody>
                  <a:tcPr marL="0" marR="0" marT="0" marB="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a:solidFill>
                            <a:schemeClr val="tx1"/>
                          </a:solidFill>
                          <a:latin typeface="Arial" panose="020B0604020202020204" pitchFamily="34" charset="0"/>
                          <a:ea typeface="+mn-ea"/>
                          <a:cs typeface="Arial" panose="020B0604020202020204" pitchFamily="34" charset="0"/>
                        </a:rPr>
                        <a:t> - </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dirty="0">
                          <a:solidFill>
                            <a:schemeClr val="tx1"/>
                          </a:solidFill>
                          <a:latin typeface="Arial" panose="020B0604020202020204" pitchFamily="34" charset="0"/>
                          <a:ea typeface="+mn-ea"/>
                          <a:cs typeface="Arial" panose="020B0604020202020204" pitchFamily="34" charset="0"/>
                        </a:rPr>
                        <a:t>≥1</a:t>
                      </a: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1753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457200" rtl="0" eaLnBrk="1" fontAlgn="ctr" latinLnBrk="0" hangingPunct="1"/>
                      <a:r>
                        <a:rPr lang="en-US" sz="900" b="0" i="0" kern="1200" baseline="0" dirty="0">
                          <a:solidFill>
                            <a:schemeClr val="tx1"/>
                          </a:solidFill>
                          <a:latin typeface="Arial" panose="020B0604020202020204" pitchFamily="34" charset="0"/>
                          <a:ea typeface="+mn-ea"/>
                          <a:cs typeface="Arial" panose="020B0604020202020204" pitchFamily="34" charset="0"/>
                        </a:rPr>
                        <a:t>Compliance recommendations past due (Violations of law)</a:t>
                      </a:r>
                    </a:p>
                  </a:txBody>
                  <a:tcPr marL="0" marR="0" marT="0" marB="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smtClean="0">
                          <a:solidFill>
                            <a:schemeClr val="tx1"/>
                          </a:solidFill>
                          <a:latin typeface="Arial" panose="020B0604020202020204" pitchFamily="34" charset="0"/>
                          <a:ea typeface="ＭＳ Ｐゴシック"/>
                          <a:cs typeface="Arial" panose="020B0604020202020204" pitchFamily="34" charset="0"/>
                        </a:rPr>
                        <a:t>0</a:t>
                      </a:r>
                      <a:endParaRPr lang="es-PR" sz="900" b="1" kern="1200" dirty="0">
                        <a:solidFill>
                          <a:schemeClr val="tx1"/>
                        </a:solidFill>
                        <a:latin typeface="Arial" panose="020B0604020202020204" pitchFamily="34" charset="0"/>
                        <a:ea typeface="ＭＳ Ｐゴシック"/>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ＭＳ Ｐゴシック"/>
                          <a:cs typeface="Arial" panose="020B0604020202020204" pitchFamily="34" charset="0"/>
                        </a:rPr>
                        <a:t>0</a:t>
                      </a:r>
                    </a:p>
                  </a:txBody>
                  <a:tcPr marL="0" marR="0" marT="0" marB="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ＭＳ Ｐゴシック"/>
                          <a:cs typeface="Arial" panose="020B0604020202020204" pitchFamily="34" charset="0"/>
                        </a:rPr>
                        <a:t>0</a:t>
                      </a:r>
                    </a:p>
                  </a:txBody>
                  <a:tcPr marL="0" marR="0" marT="0" marB="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a:solidFill>
                            <a:schemeClr val="tx1"/>
                          </a:solidFill>
                          <a:latin typeface="Arial" panose="020B0604020202020204" pitchFamily="34" charset="0"/>
                          <a:ea typeface="+mn-ea"/>
                          <a:cs typeface="Arial" panose="020B0604020202020204" pitchFamily="34" charset="0"/>
                        </a:rPr>
                        <a:t> - </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dirty="0">
                          <a:solidFill>
                            <a:schemeClr val="tx1"/>
                          </a:solidFill>
                          <a:latin typeface="Arial" panose="020B0604020202020204" pitchFamily="34" charset="0"/>
                          <a:ea typeface="+mn-ea"/>
                          <a:cs typeface="Arial" panose="020B0604020202020204" pitchFamily="34" charset="0"/>
                        </a:rPr>
                        <a:t>≥1</a:t>
                      </a: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bl>
          </a:graphicData>
        </a:graphic>
      </p:graphicFrame>
      <p:sp>
        <p:nvSpPr>
          <p:cNvPr id="5" name="TextBox 4"/>
          <p:cNvSpPr txBox="1"/>
          <p:nvPr/>
        </p:nvSpPr>
        <p:spPr>
          <a:xfrm>
            <a:off x="254000" y="248488"/>
            <a:ext cx="8890000" cy="461665"/>
          </a:xfrm>
          <a:prstGeom prst="rect">
            <a:avLst/>
          </a:prstGeom>
          <a:noFill/>
        </p:spPr>
        <p:txBody>
          <a:bodyPr wrap="square" rtlCol="0">
            <a:spAutoFit/>
          </a:bodyPr>
          <a:lstStyle/>
          <a:p>
            <a:r>
              <a:rPr lang="en-US" b="1" dirty="0"/>
              <a:t>4</a:t>
            </a:r>
            <a:r>
              <a:rPr lang="en-US" b="1" dirty="0" smtClean="0"/>
              <a:t>. </a:t>
            </a:r>
            <a:r>
              <a:rPr lang="en-US" b="1" dirty="0"/>
              <a:t>BSPR Risk Scorecard – Amber and Red metrics</a:t>
            </a:r>
          </a:p>
        </p:txBody>
      </p:sp>
      <p:sp>
        <p:nvSpPr>
          <p:cNvPr id="4" name="Footnote"/>
          <p:cNvSpPr/>
          <p:nvPr/>
        </p:nvSpPr>
        <p:spPr bwMode="auto">
          <a:xfrm>
            <a:off x="360948" y="6187940"/>
            <a:ext cx="847825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0" lvl="1"/>
            <a:r>
              <a:rPr lang="en-US" sz="800" baseline="30000" dirty="0" smtClean="0">
                <a:solidFill>
                  <a:schemeClr val="tx1">
                    <a:lumMod val="65000"/>
                    <a:lumOff val="35000"/>
                  </a:schemeClr>
                </a:solidFill>
                <a:latin typeface="Arial" panose="020B0604020202020204" pitchFamily="34" charset="0"/>
                <a:cs typeface="Arial" panose="020B0604020202020204" pitchFamily="34" charset="0"/>
                <a:sym typeface="Arial"/>
              </a:rPr>
              <a:t>1</a:t>
            </a:r>
            <a:r>
              <a:rPr lang="en-US" sz="800" dirty="0" smtClean="0">
                <a:solidFill>
                  <a:schemeClr val="tx1">
                    <a:lumMod val="65000"/>
                    <a:lumOff val="35000"/>
                  </a:schemeClr>
                </a:solidFill>
                <a:latin typeface="Arial" panose="020B0604020202020204" pitchFamily="34" charset="0"/>
                <a:cs typeface="Arial" panose="020B0604020202020204" pitchFamily="34" charset="0"/>
                <a:sym typeface="Arial"/>
              </a:rPr>
              <a:t> Re-assessment by Risk Owner for the month of May 2016 from 50 to 51.</a:t>
            </a:r>
          </a:p>
        </p:txBody>
      </p:sp>
      <p:sp>
        <p:nvSpPr>
          <p:cNvPr id="6" name="Slide Number Placeholder 3"/>
          <p:cNvSpPr txBox="1">
            <a:spLocks/>
          </p:cNvSpPr>
          <p:nvPr/>
        </p:nvSpPr>
        <p:spPr>
          <a:xfrm>
            <a:off x="8149015" y="99783"/>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45</a:t>
            </a:fld>
            <a:endParaRPr lang="es-ES_tradnl" sz="1200" b="1" dirty="0">
              <a:solidFill>
                <a:srgbClr val="FF0000"/>
              </a:solidFill>
              <a:latin typeface="Arial"/>
              <a:cs typeface="Arial"/>
            </a:endParaRPr>
          </a:p>
        </p:txBody>
      </p:sp>
    </p:spTree>
    <p:extLst>
      <p:ext uri="{BB962C8B-B14F-4D97-AF65-F5344CB8AC3E}">
        <p14:creationId xmlns:p14="http://schemas.microsoft.com/office/powerpoint/2010/main" val="214558692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3970053260"/>
              </p:ext>
            </p:extLst>
          </p:nvPr>
        </p:nvGraphicFramePr>
        <p:xfrm>
          <a:off x="316986" y="463877"/>
          <a:ext cx="8260278" cy="5271904"/>
        </p:xfrm>
        <a:graphic>
          <a:graphicData uri="http://schemas.openxmlformats.org/drawingml/2006/table">
            <a:tbl>
              <a:tblPr firstRow="1" bandRow="1"/>
              <a:tblGrid>
                <a:gridCol w="739918"/>
                <a:gridCol w="866899"/>
                <a:gridCol w="2055668"/>
                <a:gridCol w="919083"/>
                <a:gridCol w="919083"/>
                <a:gridCol w="919083"/>
                <a:gridCol w="919083"/>
                <a:gridCol w="921461"/>
              </a:tblGrid>
              <a:tr h="402282">
                <a:tc gridSpan="8">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45720" marR="45720" anchor="ctr">
                    <a:lnL>
                      <a:noFill/>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indent="0" algn="ctr" defTabSz="457200" rtl="0" eaLnBrk="1" latinLnBrk="0" hangingPunct="1">
                        <a:buFont typeface="Arial" panose="020B0604020202020204" pitchFamily="34" charset="0"/>
                        <a:buNone/>
                      </a:pP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indent="0" algn="ctr" defTabSz="457200" rtl="0" eaLnBrk="1" latinLnBrk="0" hangingPunct="1">
                        <a:buFont typeface="Arial" panose="020B0604020202020204" pitchFamily="34" charset="0"/>
                        <a:buNone/>
                      </a:pPr>
                      <a:endParaRPr lang="en-US" sz="9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r>
              <a:tr h="43193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l" defTabSz="914400" rtl="0" eaLnBrk="1" latinLnBrk="0" hangingPunct="1"/>
                      <a:r>
                        <a:rPr lang="en-US" sz="900" b="1" kern="1200" dirty="0" smtClean="0">
                          <a:solidFill>
                            <a:srgbClr val="FF0000"/>
                          </a:solidFill>
                          <a:latin typeface="Arial" panose="020B0604020202020204" pitchFamily="34" charset="0"/>
                          <a:ea typeface="+mn-ea"/>
                          <a:cs typeface="Arial" panose="020B0604020202020204" pitchFamily="34" charset="0"/>
                        </a:rPr>
                        <a:t>Entity / portfolio</a:t>
                      </a:r>
                      <a:endParaRPr lang="en-US" sz="900" b="1" kern="1200" dirty="0">
                        <a:solidFill>
                          <a:srgbClr val="FF0000"/>
                        </a:solidFill>
                        <a:latin typeface="Arial" panose="020B0604020202020204" pitchFamily="34" charset="0"/>
                        <a:ea typeface="+mn-ea"/>
                        <a:cs typeface="Arial" panose="020B0604020202020204" pitchFamily="34" charset="0"/>
                      </a:endParaRPr>
                    </a:p>
                  </a:txBody>
                  <a:tcPr marL="45720" marR="45720" anchor="ctr">
                    <a:lnL>
                      <a:no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l" defTabSz="914400" rtl="0" eaLnBrk="1" latinLnBrk="0" hangingPunct="1"/>
                      <a:r>
                        <a:rPr lang="en-US" sz="900" b="1" kern="1200" dirty="0" smtClean="0">
                          <a:solidFill>
                            <a:srgbClr val="FF0000"/>
                          </a:solidFill>
                          <a:latin typeface="Arial" panose="020B0604020202020204" pitchFamily="34" charset="0"/>
                          <a:ea typeface="+mn-ea"/>
                          <a:cs typeface="Arial" panose="020B0604020202020204" pitchFamily="34" charset="0"/>
                        </a:rPr>
                        <a:t>Risk Type</a:t>
                      </a:r>
                      <a:endParaRPr lang="en-US" sz="900" b="1" kern="1200" dirty="0">
                        <a:solidFill>
                          <a:srgbClr val="FF0000"/>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l" defTabSz="914400" rtl="0" eaLnBrk="1" latinLnBrk="0" hangingPunct="1"/>
                      <a:r>
                        <a:rPr lang="en-US" sz="900" b="1" kern="1200" dirty="0" smtClean="0">
                          <a:solidFill>
                            <a:srgbClr val="FF0000"/>
                          </a:solidFill>
                          <a:latin typeface="Arial" panose="020B0604020202020204" pitchFamily="34" charset="0"/>
                          <a:ea typeface="+mn-ea"/>
                          <a:cs typeface="Arial" panose="020B0604020202020204" pitchFamily="34" charset="0"/>
                        </a:rPr>
                        <a:t>Metrics</a:t>
                      </a:r>
                      <a:endParaRPr lang="en-US" sz="900" b="1" kern="1200" dirty="0">
                        <a:solidFill>
                          <a:srgbClr val="FF0000"/>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baseline="0" dirty="0" smtClean="0">
                          <a:solidFill>
                            <a:schemeClr val="tx1"/>
                          </a:solidFill>
                          <a:latin typeface="Arial" panose="020B0604020202020204" pitchFamily="34" charset="0"/>
                          <a:ea typeface="+mn-ea"/>
                          <a:cs typeface="Arial" panose="020B0604020202020204" pitchFamily="34" charset="0"/>
                        </a:rPr>
                        <a:t>Jun 16</a:t>
                      </a:r>
                      <a:r>
                        <a:rPr lang="en-US" sz="900" b="1" kern="1200" dirty="0" smtClean="0">
                          <a:solidFill>
                            <a:schemeClr val="tx1"/>
                          </a:solidFill>
                          <a:latin typeface="Arial" panose="020B0604020202020204" pitchFamily="34" charset="0"/>
                          <a:ea typeface="+mn-ea"/>
                          <a:cs typeface="Arial" panose="020B0604020202020204" pitchFamily="34" charset="0"/>
                        </a:rPr>
                        <a:t> </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baseline="0" dirty="0" smtClean="0">
                          <a:solidFill>
                            <a:schemeClr val="tx1"/>
                          </a:solidFill>
                          <a:latin typeface="Arial" panose="020B0604020202020204" pitchFamily="34" charset="0"/>
                          <a:ea typeface="+mn-ea"/>
                          <a:cs typeface="Arial" panose="020B0604020202020204" pitchFamily="34" charset="0"/>
                        </a:rPr>
                        <a:t>May 16</a:t>
                      </a:r>
                      <a:r>
                        <a:rPr lang="en-US" sz="900" b="1" kern="1200" dirty="0" smtClean="0">
                          <a:solidFill>
                            <a:schemeClr val="tx1"/>
                          </a:solidFill>
                          <a:latin typeface="Arial" panose="020B0604020202020204" pitchFamily="34" charset="0"/>
                          <a:ea typeface="+mn-ea"/>
                          <a:cs typeface="Arial" panose="020B0604020202020204" pitchFamily="34" charset="0"/>
                        </a:rPr>
                        <a:t> </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dirty="0" smtClean="0">
                          <a:solidFill>
                            <a:schemeClr val="tx1"/>
                          </a:solidFill>
                          <a:latin typeface="Arial" panose="020B0604020202020204" pitchFamily="34" charset="0"/>
                          <a:ea typeface="+mn-ea"/>
                          <a:cs typeface="Arial" panose="020B0604020202020204" pitchFamily="34" charset="0"/>
                        </a:rPr>
                        <a:t>Apr</a:t>
                      </a:r>
                      <a:r>
                        <a:rPr lang="en-US" sz="900" b="1" kern="1200" baseline="0" dirty="0" smtClean="0">
                          <a:solidFill>
                            <a:schemeClr val="tx1"/>
                          </a:solidFill>
                          <a:latin typeface="Arial" panose="020B0604020202020204" pitchFamily="34" charset="0"/>
                          <a:ea typeface="+mn-ea"/>
                          <a:cs typeface="Arial" panose="020B0604020202020204" pitchFamily="34" charset="0"/>
                        </a:rPr>
                        <a:t> </a:t>
                      </a:r>
                      <a:r>
                        <a:rPr lang="en-US" sz="900" b="1" kern="1200" dirty="0" smtClean="0">
                          <a:solidFill>
                            <a:schemeClr val="tx1"/>
                          </a:solidFill>
                          <a:latin typeface="Arial" panose="020B0604020202020204" pitchFamily="34" charset="0"/>
                          <a:ea typeface="+mn-ea"/>
                          <a:cs typeface="Arial" panose="020B0604020202020204" pitchFamily="34" charset="0"/>
                        </a:rPr>
                        <a:t>16</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lumMod val="95000"/>
                        </a:sysClr>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tx1"/>
                          </a:solidFill>
                          <a:latin typeface="Arial" panose="020B0604020202020204" pitchFamily="34" charset="0"/>
                          <a:ea typeface="+mn-ea"/>
                          <a:cs typeface="Arial" panose="020B0604020202020204" pitchFamily="34" charset="0"/>
                        </a:rPr>
                        <a:t>Amber Limit</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bg1"/>
                          </a:solidFill>
                          <a:latin typeface="Arial" panose="020B0604020202020204" pitchFamily="34" charset="0"/>
                          <a:ea typeface="+mn-ea"/>
                          <a:cs typeface="Arial" panose="020B0604020202020204" pitchFamily="34" charset="0"/>
                        </a:rPr>
                        <a:t>Red Limit</a:t>
                      </a:r>
                      <a:endParaRPr lang="en-US" sz="9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49307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BSPR</a:t>
                      </a: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rowSpan="8">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1" dirty="0" smtClean="0">
                          <a:solidFill>
                            <a:sysClr val="windowText" lastClr="000000"/>
                          </a:solidFill>
                          <a:latin typeface="Arial" panose="020B0604020202020204" pitchFamily="34" charset="0"/>
                          <a:cs typeface="Arial" panose="020B0604020202020204" pitchFamily="34" charset="0"/>
                        </a:rPr>
                        <a:t>Compliance</a:t>
                      </a:r>
                      <a:r>
                        <a:rPr lang="en-US" sz="900" b="1" baseline="0" dirty="0" smtClean="0">
                          <a:solidFill>
                            <a:sysClr val="windowText" lastClr="000000"/>
                          </a:solidFill>
                          <a:latin typeface="Arial" panose="020B0604020202020204" pitchFamily="34" charset="0"/>
                          <a:cs typeface="Arial" panose="020B0604020202020204" pitchFamily="34" charset="0"/>
                        </a:rPr>
                        <a:t> &amp; Reputational</a:t>
                      </a:r>
                      <a:r>
                        <a:rPr lang="en-US" sz="900" b="1" dirty="0" smtClean="0">
                          <a:solidFill>
                            <a:sysClr val="windowText" lastClr="000000"/>
                          </a:solidFill>
                          <a:latin typeface="Arial" panose="020B0604020202020204" pitchFamily="34" charset="0"/>
                          <a:cs typeface="Arial" panose="020B0604020202020204" pitchFamily="34" charset="0"/>
                        </a:rPr>
                        <a:t> Risk</a:t>
                      </a:r>
                    </a:p>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ysClr val="windowText" lastClr="000000"/>
                        </a:solidFill>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457200" rtl="0" eaLnBrk="1" fontAlgn="ctr" latinLnBrk="0" hangingPunct="1"/>
                      <a:r>
                        <a:rPr lang="es-PR" sz="900" b="0" i="0" kern="1200" baseline="0" dirty="0">
                          <a:solidFill>
                            <a:schemeClr val="tx1"/>
                          </a:solidFill>
                          <a:latin typeface="Arial" panose="020B0604020202020204" pitchFamily="34" charset="0"/>
                          <a:ea typeface="+mn-ea"/>
                          <a:cs typeface="Arial" panose="020B0604020202020204" pitchFamily="34" charset="0"/>
                        </a:rPr>
                        <a:t>Internal Audit recommendations past due</a:t>
                      </a:r>
                    </a:p>
                  </a:txBody>
                  <a:tcPr marL="0" marR="0" marT="0" marB="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smtClean="0">
                          <a:solidFill>
                            <a:schemeClr val="tx1"/>
                          </a:solidFill>
                          <a:latin typeface="Arial" panose="020B0604020202020204" pitchFamily="34" charset="0"/>
                          <a:ea typeface="+mn-ea"/>
                          <a:cs typeface="Arial" panose="020B0604020202020204" pitchFamily="34" charset="0"/>
                        </a:rPr>
                        <a:t>4</a:t>
                      </a:r>
                      <a:endParaRPr lang="es-PR" sz="900" b="1"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mn-ea"/>
                          <a:cs typeface="Arial" panose="020B0604020202020204" pitchFamily="34" charset="0"/>
                        </a:rPr>
                        <a:t>3</a:t>
                      </a:r>
                    </a:p>
                  </a:txBody>
                  <a:tcPr marL="0" marR="0" marT="0" marB="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mn-ea"/>
                          <a:cs typeface="Arial" panose="020B0604020202020204" pitchFamily="34" charset="0"/>
                        </a:rPr>
                        <a:t>3</a:t>
                      </a:r>
                    </a:p>
                  </a:txBody>
                  <a:tcPr marL="0" marR="0" marT="0" marB="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dirty="0">
                          <a:solidFill>
                            <a:schemeClr val="tx1"/>
                          </a:solidFill>
                          <a:latin typeface="Arial" panose="020B0604020202020204" pitchFamily="34" charset="0"/>
                          <a:ea typeface="+mn-ea"/>
                          <a:cs typeface="Arial" panose="020B0604020202020204" pitchFamily="34" charset="0"/>
                        </a:rPr>
                        <a:t> - </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a:solidFill>
                            <a:schemeClr val="tx1"/>
                          </a:solidFill>
                          <a:latin typeface="Arial" panose="020B0604020202020204" pitchFamily="34" charset="0"/>
                          <a:ea typeface="+mn-ea"/>
                          <a:cs typeface="Arial" panose="020B0604020202020204" pitchFamily="34" charset="0"/>
                        </a:rPr>
                        <a:t>≥1</a:t>
                      </a: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9307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457200" rtl="0" eaLnBrk="1" fontAlgn="ctr" latinLnBrk="0" hangingPunct="1"/>
                      <a:r>
                        <a:rPr lang="es-PR" sz="900" b="0" i="0" kern="1200" baseline="0" dirty="0">
                          <a:solidFill>
                            <a:schemeClr val="tx1"/>
                          </a:solidFill>
                          <a:latin typeface="Arial" panose="020B0604020202020204" pitchFamily="34" charset="0"/>
                          <a:ea typeface="+mn-ea"/>
                          <a:cs typeface="Arial" panose="020B0604020202020204" pitchFamily="34" charset="0"/>
                        </a:rPr>
                        <a:t>External Audit recommendations past due</a:t>
                      </a:r>
                    </a:p>
                  </a:txBody>
                  <a:tcPr marL="0" marR="0" marT="0" marB="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smtClean="0">
                          <a:solidFill>
                            <a:schemeClr val="tx1"/>
                          </a:solidFill>
                          <a:latin typeface="Arial" panose="020B0604020202020204" pitchFamily="34" charset="0"/>
                          <a:ea typeface="+mn-ea"/>
                          <a:cs typeface="Arial" panose="020B0604020202020204" pitchFamily="34" charset="0"/>
                        </a:rPr>
                        <a:t>0</a:t>
                      </a:r>
                      <a:endParaRPr lang="es-PR" sz="900" b="1"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mn-ea"/>
                          <a:cs typeface="Arial" panose="020B0604020202020204" pitchFamily="34" charset="0"/>
                        </a:rPr>
                        <a:t>0</a:t>
                      </a:r>
                    </a:p>
                  </a:txBody>
                  <a:tcPr marL="0" marR="0" marT="0" marB="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mn-ea"/>
                          <a:cs typeface="Arial" panose="020B0604020202020204" pitchFamily="34" charset="0"/>
                        </a:rPr>
                        <a:t>0</a:t>
                      </a:r>
                    </a:p>
                  </a:txBody>
                  <a:tcPr marL="0" marR="0" marT="0" marB="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dirty="0">
                          <a:solidFill>
                            <a:schemeClr val="tx1"/>
                          </a:solidFill>
                          <a:latin typeface="Arial" panose="020B0604020202020204" pitchFamily="34" charset="0"/>
                          <a:ea typeface="+mn-ea"/>
                          <a:cs typeface="Arial" panose="020B0604020202020204" pitchFamily="34" charset="0"/>
                        </a:rPr>
                        <a:t> - </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dirty="0">
                          <a:solidFill>
                            <a:schemeClr val="tx1"/>
                          </a:solidFill>
                          <a:latin typeface="Arial" panose="020B0604020202020204" pitchFamily="34" charset="0"/>
                          <a:ea typeface="+mn-ea"/>
                          <a:cs typeface="Arial" panose="020B0604020202020204" pitchFamily="34" charset="0"/>
                        </a:rPr>
                        <a:t>≥1</a:t>
                      </a: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9307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457200" rtl="0" eaLnBrk="1" fontAlgn="ctr" latinLnBrk="0" hangingPunct="1"/>
                      <a:r>
                        <a:rPr lang="en-US" sz="900" b="0" i="0" kern="1200" baseline="0" dirty="0">
                          <a:solidFill>
                            <a:schemeClr val="tx1"/>
                          </a:solidFill>
                          <a:latin typeface="Arial" panose="020B0604020202020204" pitchFamily="34" charset="0"/>
                          <a:ea typeface="+mn-ea"/>
                          <a:cs typeface="Arial" panose="020B0604020202020204" pitchFamily="34" charset="0"/>
                        </a:rPr>
                        <a:t>Compliance recommendations due within 30 days with risk of noncompliance</a:t>
                      </a:r>
                    </a:p>
                  </a:txBody>
                  <a:tcPr marL="0" marR="0" marT="0" marB="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smtClean="0">
                          <a:solidFill>
                            <a:schemeClr val="tx1"/>
                          </a:solidFill>
                          <a:latin typeface="Arial" panose="020B0604020202020204" pitchFamily="34" charset="0"/>
                          <a:ea typeface="+mn-ea"/>
                          <a:cs typeface="Arial" panose="020B0604020202020204" pitchFamily="34" charset="0"/>
                        </a:rPr>
                        <a:t>0</a:t>
                      </a:r>
                      <a:endParaRPr lang="es-PR" sz="900" b="1"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mn-ea"/>
                          <a:cs typeface="Arial" panose="020B0604020202020204" pitchFamily="34" charset="0"/>
                        </a:rPr>
                        <a:t>0</a:t>
                      </a:r>
                    </a:p>
                  </a:txBody>
                  <a:tcPr marL="0" marR="0" marT="0" marB="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mn-ea"/>
                          <a:cs typeface="Arial" panose="020B0604020202020204" pitchFamily="34" charset="0"/>
                        </a:rPr>
                        <a:t>0</a:t>
                      </a:r>
                    </a:p>
                  </a:txBody>
                  <a:tcPr marL="0" marR="0" marT="0" marB="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a:solidFill>
                            <a:schemeClr val="tx1"/>
                          </a:solidFill>
                          <a:latin typeface="Arial" panose="020B0604020202020204" pitchFamily="34" charset="0"/>
                          <a:ea typeface="+mn-ea"/>
                          <a:cs typeface="Arial" panose="020B0604020202020204" pitchFamily="34" charset="0"/>
                        </a:rPr>
                        <a:t> - </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dirty="0">
                          <a:solidFill>
                            <a:schemeClr val="tx1"/>
                          </a:solidFill>
                          <a:latin typeface="Arial" panose="020B0604020202020204" pitchFamily="34" charset="0"/>
                          <a:ea typeface="+mn-ea"/>
                          <a:cs typeface="Arial" panose="020B0604020202020204" pitchFamily="34" charset="0"/>
                        </a:rPr>
                        <a:t>≥1</a:t>
                      </a: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9307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457200" rtl="0" eaLnBrk="1" fontAlgn="ctr" latinLnBrk="0" hangingPunct="1"/>
                      <a:r>
                        <a:rPr lang="en-US" sz="900" b="0" i="0" kern="1200" baseline="0" dirty="0">
                          <a:solidFill>
                            <a:schemeClr val="tx1"/>
                          </a:solidFill>
                          <a:latin typeface="Arial" panose="020B0604020202020204" pitchFamily="34" charset="0"/>
                          <a:ea typeface="+mn-ea"/>
                          <a:cs typeface="Arial" panose="020B0604020202020204" pitchFamily="34" charset="0"/>
                        </a:rPr>
                        <a:t>Internal Audit recommendations due within 30 days with risk of noncompliance</a:t>
                      </a:r>
                    </a:p>
                  </a:txBody>
                  <a:tcPr marL="0" marR="0" marT="0" marB="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smtClean="0">
                          <a:solidFill>
                            <a:schemeClr val="tx1"/>
                          </a:solidFill>
                          <a:latin typeface="Arial" panose="020B0604020202020204" pitchFamily="34" charset="0"/>
                          <a:ea typeface="+mn-ea"/>
                          <a:cs typeface="Arial" panose="020B0604020202020204" pitchFamily="34" charset="0"/>
                        </a:rPr>
                        <a:t>0</a:t>
                      </a:r>
                      <a:endParaRPr lang="es-PR" sz="900" b="1"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mn-ea"/>
                          <a:cs typeface="Arial" panose="020B0604020202020204" pitchFamily="34" charset="0"/>
                        </a:rPr>
                        <a:t>0</a:t>
                      </a:r>
                    </a:p>
                  </a:txBody>
                  <a:tcPr marL="0" marR="0" marT="0" marB="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mn-ea"/>
                          <a:cs typeface="Arial" panose="020B0604020202020204" pitchFamily="34" charset="0"/>
                        </a:rPr>
                        <a:t>0</a:t>
                      </a:r>
                    </a:p>
                  </a:txBody>
                  <a:tcPr marL="0" marR="0" marT="0" marB="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a:solidFill>
                            <a:schemeClr val="tx1"/>
                          </a:solidFill>
                          <a:latin typeface="Arial" panose="020B0604020202020204" pitchFamily="34" charset="0"/>
                          <a:ea typeface="+mn-ea"/>
                          <a:cs typeface="Arial" panose="020B0604020202020204" pitchFamily="34" charset="0"/>
                        </a:rPr>
                        <a:t> - </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dirty="0">
                          <a:solidFill>
                            <a:schemeClr val="tx1"/>
                          </a:solidFill>
                          <a:latin typeface="Arial" panose="020B0604020202020204" pitchFamily="34" charset="0"/>
                          <a:ea typeface="+mn-ea"/>
                          <a:cs typeface="Arial" panose="020B0604020202020204" pitchFamily="34" charset="0"/>
                        </a:rPr>
                        <a:t>≥1</a:t>
                      </a: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9307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457200" rtl="0" eaLnBrk="1" fontAlgn="ctr" latinLnBrk="0" hangingPunct="1"/>
                      <a:r>
                        <a:rPr lang="en-US" sz="900" b="0" i="0" kern="1200" baseline="0" dirty="0">
                          <a:solidFill>
                            <a:schemeClr val="tx1"/>
                          </a:solidFill>
                          <a:latin typeface="Arial" panose="020B0604020202020204" pitchFamily="34" charset="0"/>
                          <a:ea typeface="+mn-ea"/>
                          <a:cs typeface="Arial" panose="020B0604020202020204" pitchFamily="34" charset="0"/>
                        </a:rPr>
                        <a:t>External Audit recommendations due within 30 days with risk of noncompliance</a:t>
                      </a:r>
                    </a:p>
                  </a:txBody>
                  <a:tcPr marL="0" marR="0" marT="0" marB="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smtClean="0">
                          <a:solidFill>
                            <a:schemeClr val="tx1"/>
                          </a:solidFill>
                          <a:latin typeface="Arial" panose="020B0604020202020204" pitchFamily="34" charset="0"/>
                          <a:ea typeface="+mn-ea"/>
                          <a:cs typeface="Arial" panose="020B0604020202020204" pitchFamily="34" charset="0"/>
                        </a:rPr>
                        <a:t>0</a:t>
                      </a:r>
                      <a:endParaRPr lang="es-PR" sz="900" b="1"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mn-ea"/>
                          <a:cs typeface="Arial" panose="020B0604020202020204" pitchFamily="34" charset="0"/>
                        </a:rPr>
                        <a:t>0</a:t>
                      </a:r>
                    </a:p>
                  </a:txBody>
                  <a:tcPr marL="0" marR="0" marT="0" marB="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mn-ea"/>
                          <a:cs typeface="Arial" panose="020B0604020202020204" pitchFamily="34" charset="0"/>
                        </a:rPr>
                        <a:t>0</a:t>
                      </a:r>
                    </a:p>
                  </a:txBody>
                  <a:tcPr marL="0" marR="0" marT="0" marB="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a:solidFill>
                            <a:schemeClr val="tx1"/>
                          </a:solidFill>
                          <a:latin typeface="Arial" panose="020B0604020202020204" pitchFamily="34" charset="0"/>
                          <a:ea typeface="+mn-ea"/>
                          <a:cs typeface="Arial" panose="020B0604020202020204" pitchFamily="34" charset="0"/>
                        </a:rPr>
                        <a:t> - </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dirty="0">
                          <a:solidFill>
                            <a:schemeClr val="tx1"/>
                          </a:solidFill>
                          <a:latin typeface="Arial" panose="020B0604020202020204" pitchFamily="34" charset="0"/>
                          <a:ea typeface="+mn-ea"/>
                          <a:cs typeface="Arial" panose="020B0604020202020204" pitchFamily="34" charset="0"/>
                        </a:rPr>
                        <a:t>≥1</a:t>
                      </a: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9307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457200" rtl="0" eaLnBrk="1" fontAlgn="ctr" latinLnBrk="0" hangingPunct="1"/>
                      <a:r>
                        <a:rPr lang="en-US" sz="900" b="0" i="0" kern="1200" baseline="0" dirty="0">
                          <a:solidFill>
                            <a:schemeClr val="tx1"/>
                          </a:solidFill>
                          <a:latin typeface="Arial" panose="020B0604020202020204" pitchFamily="34" charset="0"/>
                          <a:ea typeface="+mn-ea"/>
                          <a:cs typeface="Arial" panose="020B0604020202020204" pitchFamily="34" charset="0"/>
                        </a:rPr>
                        <a:t>Loan Review incidences past due</a:t>
                      </a:r>
                    </a:p>
                  </a:txBody>
                  <a:tcPr marL="0" marR="0" marT="0" marB="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smtClean="0">
                          <a:solidFill>
                            <a:schemeClr val="tx1"/>
                          </a:solidFill>
                          <a:latin typeface="Arial" panose="020B0604020202020204" pitchFamily="34" charset="0"/>
                          <a:ea typeface="+mn-ea"/>
                          <a:cs typeface="Arial" panose="020B0604020202020204" pitchFamily="34" charset="0"/>
                        </a:rPr>
                        <a:t>11</a:t>
                      </a:r>
                      <a:endParaRPr lang="es-PR" sz="900" b="1"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mn-ea"/>
                          <a:cs typeface="Arial" panose="020B0604020202020204" pitchFamily="34" charset="0"/>
                        </a:rPr>
                        <a:t>9</a:t>
                      </a:r>
                    </a:p>
                  </a:txBody>
                  <a:tcPr marL="0" marR="0" marT="0" marB="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mn-ea"/>
                          <a:cs typeface="Arial" panose="020B0604020202020204" pitchFamily="34" charset="0"/>
                        </a:rPr>
                        <a:t>9</a:t>
                      </a:r>
                    </a:p>
                  </a:txBody>
                  <a:tcPr marL="0" marR="0" marT="0" marB="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a:solidFill>
                            <a:schemeClr val="tx1"/>
                          </a:solidFill>
                          <a:latin typeface="Arial" panose="020B0604020202020204" pitchFamily="34" charset="0"/>
                          <a:ea typeface="+mn-ea"/>
                          <a:cs typeface="Arial" panose="020B0604020202020204" pitchFamily="34" charset="0"/>
                        </a:rPr>
                        <a:t> - </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dirty="0">
                          <a:solidFill>
                            <a:schemeClr val="tx1"/>
                          </a:solidFill>
                          <a:latin typeface="Arial" panose="020B0604020202020204" pitchFamily="34" charset="0"/>
                          <a:ea typeface="+mn-ea"/>
                          <a:cs typeface="Arial" panose="020B0604020202020204" pitchFamily="34" charset="0"/>
                        </a:rPr>
                        <a:t>≥1</a:t>
                      </a: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9307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457200" rtl="0" eaLnBrk="1" fontAlgn="ctr" latinLnBrk="0" hangingPunct="1"/>
                      <a:r>
                        <a:rPr lang="en-US" sz="900" b="0" i="0" kern="1200" baseline="0" dirty="0">
                          <a:solidFill>
                            <a:schemeClr val="tx1"/>
                          </a:solidFill>
                          <a:latin typeface="Arial" panose="020B0604020202020204" pitchFamily="34" charset="0"/>
                          <a:ea typeface="+mn-ea"/>
                          <a:cs typeface="Arial" panose="020B0604020202020204" pitchFamily="34" charset="0"/>
                        </a:rPr>
                        <a:t>Loan Review incidences without an action plan after 30 days</a:t>
                      </a:r>
                    </a:p>
                  </a:txBody>
                  <a:tcPr marL="0" marR="0" marT="0" marB="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smtClean="0">
                          <a:solidFill>
                            <a:schemeClr val="tx1"/>
                          </a:solidFill>
                          <a:latin typeface="Arial" panose="020B0604020202020204" pitchFamily="34" charset="0"/>
                          <a:ea typeface="+mn-ea"/>
                          <a:cs typeface="Arial" panose="020B0604020202020204" pitchFamily="34" charset="0"/>
                        </a:rPr>
                        <a:t>0</a:t>
                      </a:r>
                      <a:endParaRPr lang="es-PR" sz="900" b="1"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mn-ea"/>
                          <a:cs typeface="Arial" panose="020B0604020202020204" pitchFamily="34" charset="0"/>
                        </a:rPr>
                        <a:t>0</a:t>
                      </a:r>
                    </a:p>
                  </a:txBody>
                  <a:tcPr marL="0" marR="0" marT="0" marB="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chemeClr val="tx1"/>
                          </a:solidFill>
                          <a:latin typeface="Arial" panose="020B0604020202020204" pitchFamily="34" charset="0"/>
                          <a:ea typeface="+mn-ea"/>
                          <a:cs typeface="Arial" panose="020B0604020202020204" pitchFamily="34" charset="0"/>
                        </a:rPr>
                        <a:t>0</a:t>
                      </a:r>
                    </a:p>
                  </a:txBody>
                  <a:tcPr marL="0" marR="0" marT="0" marB="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a:solidFill>
                            <a:schemeClr val="tx1"/>
                          </a:solidFill>
                          <a:latin typeface="Arial" panose="020B0604020202020204" pitchFamily="34" charset="0"/>
                          <a:ea typeface="+mn-ea"/>
                          <a:cs typeface="Arial" panose="020B0604020202020204" pitchFamily="34" charset="0"/>
                        </a:rPr>
                        <a:t> - </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dirty="0">
                          <a:solidFill>
                            <a:schemeClr val="tx1"/>
                          </a:solidFill>
                          <a:latin typeface="Arial" panose="020B0604020202020204" pitchFamily="34" charset="0"/>
                          <a:ea typeface="+mn-ea"/>
                          <a:cs typeface="Arial" panose="020B0604020202020204" pitchFamily="34" charset="0"/>
                        </a:rPr>
                        <a:t>≥1</a:t>
                      </a: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9307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ysClr val="windowText" lastClr="000000"/>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457200" rtl="0" eaLnBrk="1" fontAlgn="ctr" latinLnBrk="0" hangingPunct="1"/>
                      <a:r>
                        <a:rPr lang="en-US" sz="900" b="0" i="0" kern="1200" baseline="0" dirty="0">
                          <a:solidFill>
                            <a:sysClr val="windowText" lastClr="000000"/>
                          </a:solidFill>
                          <a:latin typeface="Arial" panose="020B0604020202020204" pitchFamily="34" charset="0"/>
                          <a:ea typeface="+mn-ea"/>
                          <a:cs typeface="Arial" panose="020B0604020202020204" pitchFamily="34" charset="0"/>
                        </a:rPr>
                        <a:t>Branches with need of immediate improvement grading in internal controls for BSA / AML / OFAC</a:t>
                      </a:r>
                    </a:p>
                  </a:txBody>
                  <a:tcPr marL="0" marR="0" marT="0" marB="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smtClean="0">
                          <a:solidFill>
                            <a:sysClr val="windowText" lastClr="000000"/>
                          </a:solidFill>
                          <a:latin typeface="Arial" panose="020B0604020202020204" pitchFamily="34" charset="0"/>
                          <a:ea typeface="+mn-ea"/>
                          <a:cs typeface="Arial" panose="020B0604020202020204" pitchFamily="34" charset="0"/>
                        </a:rPr>
                        <a:t>0%</a:t>
                      </a:r>
                      <a:endParaRPr lang="es-PR" sz="900" b="1" kern="1200" dirty="0">
                        <a:solidFill>
                          <a:sysClr val="windowText" lastClr="000000"/>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ysClr val="windowText" lastClr="000000"/>
                          </a:solidFill>
                          <a:latin typeface="Arial" panose="020B0604020202020204" pitchFamily="34" charset="0"/>
                          <a:ea typeface="+mn-ea"/>
                          <a:cs typeface="Arial" panose="020B0604020202020204" pitchFamily="34" charset="0"/>
                        </a:rPr>
                        <a:t>0%</a:t>
                      </a:r>
                    </a:p>
                  </a:txBody>
                  <a:tcPr marL="0" marR="0" marT="0" marB="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b="1" kern="1200" dirty="0">
                          <a:solidFill>
                            <a:sysClr val="windowText" lastClr="000000"/>
                          </a:solidFill>
                          <a:latin typeface="Arial" panose="020B0604020202020204" pitchFamily="34" charset="0"/>
                          <a:ea typeface="+mn-ea"/>
                          <a:cs typeface="Arial" panose="020B0604020202020204" pitchFamily="34" charset="0"/>
                        </a:rPr>
                        <a:t>0%</a:t>
                      </a:r>
                    </a:p>
                  </a:txBody>
                  <a:tcPr marL="0" marR="0" marT="0" marB="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dirty="0">
                          <a:solidFill>
                            <a:sysClr val="windowText" lastClr="000000"/>
                          </a:solidFill>
                          <a:latin typeface="Arial" panose="020B0604020202020204" pitchFamily="34" charset="0"/>
                          <a:ea typeface="+mn-ea"/>
                          <a:cs typeface="Arial" panose="020B0604020202020204" pitchFamily="34" charset="0"/>
                        </a:rPr>
                        <a:t>≥1%</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dirty="0">
                          <a:solidFill>
                            <a:sysClr val="windowText" lastClr="000000"/>
                          </a:solidFill>
                          <a:latin typeface="Arial" panose="020B0604020202020204" pitchFamily="34" charset="0"/>
                          <a:ea typeface="+mn-ea"/>
                          <a:cs typeface="Arial" panose="020B0604020202020204" pitchFamily="34" charset="0"/>
                        </a:rPr>
                        <a:t>≥5%</a:t>
                      </a: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9307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ysClr val="windowText" lastClr="000000"/>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ysClr val="windowText" lastClr="000000"/>
                        </a:solidFill>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900" b="0" i="0" kern="1200" baseline="0" dirty="0">
                          <a:solidFill>
                            <a:sysClr val="windowText" lastClr="000000"/>
                          </a:solidFill>
                          <a:latin typeface="Arial" panose="020B0604020202020204" pitchFamily="34" charset="0"/>
                          <a:ea typeface="+mn-ea"/>
                          <a:cs typeface="Arial" panose="020B0604020202020204" pitchFamily="34" charset="0"/>
                        </a:rPr>
                        <a:t>Regulators recommendations due within 30 days with risk of noncompliance</a:t>
                      </a:r>
                    </a:p>
                  </a:txBody>
                  <a:tcPr marL="0" marR="0" marT="0" marB="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smtClean="0">
                          <a:solidFill>
                            <a:sysClr val="windowText" lastClr="000000"/>
                          </a:solidFill>
                          <a:latin typeface="Arial" panose="020B0604020202020204" pitchFamily="34" charset="0"/>
                          <a:ea typeface="+mn-ea"/>
                          <a:cs typeface="Arial" panose="020B0604020202020204" pitchFamily="34" charset="0"/>
                        </a:rPr>
                        <a:t>0</a:t>
                      </a:r>
                      <a:endParaRPr lang="es-PR" sz="900" b="1" kern="1200" dirty="0">
                        <a:solidFill>
                          <a:sysClr val="windowText" lastClr="000000"/>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smtClean="0">
                          <a:solidFill>
                            <a:sysClr val="windowText" lastClr="000000"/>
                          </a:solidFill>
                          <a:latin typeface="Arial" panose="020B0604020202020204" pitchFamily="34" charset="0"/>
                          <a:ea typeface="+mn-ea"/>
                          <a:cs typeface="Arial" panose="020B0604020202020204" pitchFamily="34" charset="0"/>
                        </a:rPr>
                        <a:t>0</a:t>
                      </a:r>
                      <a:endParaRPr lang="es-PR" sz="900" b="1" kern="1200" dirty="0">
                        <a:solidFill>
                          <a:sysClr val="windowText" lastClr="000000"/>
                        </a:solidFill>
                        <a:latin typeface="Arial" panose="020B0604020202020204" pitchFamily="34" charset="0"/>
                        <a:ea typeface="+mn-ea"/>
                        <a:cs typeface="Arial" panose="020B0604020202020204" pitchFamily="34" charset="0"/>
                      </a:endParaRPr>
                    </a:p>
                  </a:txBody>
                  <a:tcPr marL="0" marR="0" marT="0" marB="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smtClean="0">
                          <a:solidFill>
                            <a:sysClr val="windowText" lastClr="000000"/>
                          </a:solidFill>
                          <a:latin typeface="Arial" panose="020B0604020202020204" pitchFamily="34" charset="0"/>
                          <a:ea typeface="+mn-ea"/>
                          <a:cs typeface="Arial" panose="020B0604020202020204" pitchFamily="34" charset="0"/>
                        </a:rPr>
                        <a:t>0</a:t>
                      </a:r>
                      <a:endParaRPr lang="es-PR" sz="900" b="1" kern="1200" dirty="0">
                        <a:solidFill>
                          <a:sysClr val="windowText" lastClr="000000"/>
                        </a:solidFill>
                        <a:latin typeface="Arial" panose="020B0604020202020204" pitchFamily="34" charset="0"/>
                        <a:ea typeface="+mn-ea"/>
                        <a:cs typeface="Arial" panose="020B0604020202020204" pitchFamily="34" charset="0"/>
                      </a:endParaRPr>
                    </a:p>
                  </a:txBody>
                  <a:tcPr marL="0" marR="0" marT="0" marB="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dirty="0">
                          <a:solidFill>
                            <a:sysClr val="windowText" lastClr="000000"/>
                          </a:solidFill>
                          <a:latin typeface="Arial" panose="020B0604020202020204" pitchFamily="34" charset="0"/>
                          <a:ea typeface="+mn-ea"/>
                          <a:cs typeface="Arial" panose="020B0604020202020204" pitchFamily="34" charset="0"/>
                        </a:rPr>
                        <a:t> - </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R" sz="900" kern="1200" dirty="0" smtClean="0">
                          <a:solidFill>
                            <a:sysClr val="windowText" lastClr="000000"/>
                          </a:solidFill>
                          <a:latin typeface="Arial" panose="020B0604020202020204" pitchFamily="34" charset="0"/>
                          <a:ea typeface="+mn-ea"/>
                          <a:cs typeface="Arial" panose="020B0604020202020204" pitchFamily="34" charset="0"/>
                        </a:rPr>
                        <a:t>≥1</a:t>
                      </a:r>
                      <a:endParaRPr lang="es-PR" sz="900" kern="1200" dirty="0">
                        <a:solidFill>
                          <a:sysClr val="windowText" lastClr="000000"/>
                        </a:solidFill>
                        <a:latin typeface="Arial" panose="020B0604020202020204" pitchFamily="34" charset="0"/>
                        <a:ea typeface="+mn-ea"/>
                        <a:cs typeface="Arial" panose="020B0604020202020204" pitchFamily="34" charset="0"/>
                      </a:endParaRP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bl>
          </a:graphicData>
        </a:graphic>
      </p:graphicFrame>
      <p:sp>
        <p:nvSpPr>
          <p:cNvPr id="9" name="TextBox 8"/>
          <p:cNvSpPr txBox="1"/>
          <p:nvPr/>
        </p:nvSpPr>
        <p:spPr>
          <a:xfrm>
            <a:off x="254000" y="248488"/>
            <a:ext cx="8890000" cy="461665"/>
          </a:xfrm>
          <a:prstGeom prst="rect">
            <a:avLst/>
          </a:prstGeom>
          <a:noFill/>
        </p:spPr>
        <p:txBody>
          <a:bodyPr wrap="square" rtlCol="0">
            <a:spAutoFit/>
          </a:bodyPr>
          <a:lstStyle/>
          <a:p>
            <a:r>
              <a:rPr lang="en-US" b="1" dirty="0"/>
              <a:t>4</a:t>
            </a:r>
            <a:r>
              <a:rPr lang="en-US" b="1" dirty="0" smtClean="0"/>
              <a:t>. </a:t>
            </a:r>
            <a:r>
              <a:rPr lang="en-US" b="1" dirty="0"/>
              <a:t>BSPR Risk Scorecard – Amber and Red </a:t>
            </a:r>
            <a:r>
              <a:rPr lang="en-US" b="1" dirty="0" smtClean="0"/>
              <a:t>metrics</a:t>
            </a:r>
            <a:endParaRPr lang="en-US" b="1" dirty="0"/>
          </a:p>
        </p:txBody>
      </p:sp>
      <p:sp>
        <p:nvSpPr>
          <p:cNvPr id="4" name="Slide Number Placeholder 3"/>
          <p:cNvSpPr txBox="1">
            <a:spLocks/>
          </p:cNvSpPr>
          <p:nvPr/>
        </p:nvSpPr>
        <p:spPr>
          <a:xfrm>
            <a:off x="8149015" y="99783"/>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46</a:t>
            </a:fld>
            <a:endParaRPr lang="es-ES_tradnl" sz="1200" b="1" dirty="0">
              <a:solidFill>
                <a:srgbClr val="FF0000"/>
              </a:solidFill>
              <a:latin typeface="Arial"/>
              <a:cs typeface="Arial"/>
            </a:endParaRPr>
          </a:p>
        </p:txBody>
      </p:sp>
    </p:spTree>
    <p:extLst>
      <p:ext uri="{BB962C8B-B14F-4D97-AF65-F5344CB8AC3E}">
        <p14:creationId xmlns:p14="http://schemas.microsoft.com/office/powerpoint/2010/main" val="158649587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2999109614"/>
              </p:ext>
            </p:extLst>
          </p:nvPr>
        </p:nvGraphicFramePr>
        <p:xfrm>
          <a:off x="316986" y="463877"/>
          <a:ext cx="8284088" cy="4857573"/>
        </p:xfrm>
        <a:graphic>
          <a:graphicData uri="http://schemas.openxmlformats.org/drawingml/2006/table">
            <a:tbl>
              <a:tblPr firstRow="1" bandRow="1"/>
              <a:tblGrid>
                <a:gridCol w="834952"/>
                <a:gridCol w="978242"/>
                <a:gridCol w="2319695"/>
                <a:gridCol w="1037129"/>
                <a:gridCol w="1037129"/>
                <a:gridCol w="1037129"/>
                <a:gridCol w="1039812"/>
              </a:tblGrid>
              <a:tr h="402282">
                <a:tc gridSpan="7">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45720" marR="45720" anchor="ctr">
                    <a:lnL>
                      <a:noFill/>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indent="0" algn="ctr" defTabSz="457200" rtl="0" eaLnBrk="1" latinLnBrk="0" hangingPunct="1">
                        <a:buFont typeface="Arial" panose="020B0604020202020204" pitchFamily="34" charset="0"/>
                        <a:buNone/>
                      </a:pP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indent="0" algn="ctr" defTabSz="457200" rtl="0" eaLnBrk="1" latinLnBrk="0" hangingPunct="1">
                        <a:buFont typeface="Arial" panose="020B0604020202020204" pitchFamily="34" charset="0"/>
                        <a:buNone/>
                      </a:pPr>
                      <a:endParaRPr lang="en-US" sz="9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r>
              <a:tr h="43193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l" defTabSz="914400" rtl="0" eaLnBrk="1" latinLnBrk="0" hangingPunct="1"/>
                      <a:r>
                        <a:rPr lang="en-US" sz="900" b="1" kern="1200" dirty="0" smtClean="0">
                          <a:solidFill>
                            <a:srgbClr val="FF0000"/>
                          </a:solidFill>
                          <a:latin typeface="Arial" panose="020B0604020202020204" pitchFamily="34" charset="0"/>
                          <a:ea typeface="+mn-ea"/>
                          <a:cs typeface="Arial" panose="020B0604020202020204" pitchFamily="34" charset="0"/>
                        </a:rPr>
                        <a:t>Entity / portfolio</a:t>
                      </a:r>
                      <a:endParaRPr lang="en-US" sz="900" b="1" kern="1200" dirty="0">
                        <a:solidFill>
                          <a:srgbClr val="FF0000"/>
                        </a:solidFill>
                        <a:latin typeface="Arial" panose="020B0604020202020204" pitchFamily="34" charset="0"/>
                        <a:ea typeface="+mn-ea"/>
                        <a:cs typeface="Arial" panose="020B0604020202020204" pitchFamily="34" charset="0"/>
                      </a:endParaRPr>
                    </a:p>
                  </a:txBody>
                  <a:tcPr marL="45720" marR="45720" anchor="ctr">
                    <a:lnL>
                      <a:no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l" defTabSz="914400" rtl="0" eaLnBrk="1" latinLnBrk="0" hangingPunct="1"/>
                      <a:r>
                        <a:rPr lang="en-US" sz="900" b="1" kern="1200" dirty="0" smtClean="0">
                          <a:solidFill>
                            <a:srgbClr val="FF0000"/>
                          </a:solidFill>
                          <a:latin typeface="Arial" panose="020B0604020202020204" pitchFamily="34" charset="0"/>
                          <a:ea typeface="+mn-ea"/>
                          <a:cs typeface="Arial" panose="020B0604020202020204" pitchFamily="34" charset="0"/>
                        </a:rPr>
                        <a:t>Risk Type</a:t>
                      </a:r>
                      <a:endParaRPr lang="en-US" sz="900" b="1" kern="1200" dirty="0">
                        <a:solidFill>
                          <a:srgbClr val="FF0000"/>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l" defTabSz="914400" rtl="0" eaLnBrk="1" latinLnBrk="0" hangingPunct="1"/>
                      <a:r>
                        <a:rPr lang="en-US" sz="900" b="1" kern="1200" dirty="0" smtClean="0">
                          <a:solidFill>
                            <a:srgbClr val="FF0000"/>
                          </a:solidFill>
                          <a:latin typeface="Arial" panose="020B0604020202020204" pitchFamily="34" charset="0"/>
                          <a:ea typeface="+mn-ea"/>
                          <a:cs typeface="Arial" panose="020B0604020202020204" pitchFamily="34" charset="0"/>
                        </a:rPr>
                        <a:t>Metrics</a:t>
                      </a:r>
                      <a:endParaRPr lang="en-US" sz="900" b="1" kern="1200" dirty="0">
                        <a:solidFill>
                          <a:srgbClr val="FF0000"/>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baseline="0" dirty="0" smtClean="0">
                          <a:solidFill>
                            <a:schemeClr val="tx1"/>
                          </a:solidFill>
                          <a:latin typeface="Arial" panose="020B0604020202020204" pitchFamily="34" charset="0"/>
                          <a:ea typeface="+mn-ea"/>
                          <a:cs typeface="Arial" panose="020B0604020202020204" pitchFamily="34" charset="0"/>
                        </a:rPr>
                        <a:t>2Q16</a:t>
                      </a:r>
                      <a:r>
                        <a:rPr lang="en-US" sz="900" b="1" kern="1200" dirty="0" smtClean="0">
                          <a:solidFill>
                            <a:schemeClr val="tx1"/>
                          </a:solidFill>
                          <a:latin typeface="Arial" panose="020B0604020202020204" pitchFamily="34" charset="0"/>
                          <a:ea typeface="+mn-ea"/>
                          <a:cs typeface="Arial" panose="020B0604020202020204" pitchFamily="34" charset="0"/>
                        </a:rPr>
                        <a:t> </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dirty="0" smtClean="0">
                          <a:solidFill>
                            <a:schemeClr val="tx1"/>
                          </a:solidFill>
                          <a:latin typeface="Arial" panose="020B0604020202020204" pitchFamily="34" charset="0"/>
                          <a:ea typeface="+mn-ea"/>
                          <a:cs typeface="Arial" panose="020B0604020202020204" pitchFamily="34" charset="0"/>
                        </a:rPr>
                        <a:t>1Q16</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lumMod val="95000"/>
                        </a:sysClr>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tx1"/>
                          </a:solidFill>
                          <a:latin typeface="Arial" panose="020B0604020202020204" pitchFamily="34" charset="0"/>
                          <a:ea typeface="+mn-ea"/>
                          <a:cs typeface="Arial" panose="020B0604020202020204" pitchFamily="34" charset="0"/>
                        </a:rPr>
                        <a:t>Amber Limit</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bg1"/>
                          </a:solidFill>
                          <a:latin typeface="Arial" panose="020B0604020202020204" pitchFamily="34" charset="0"/>
                          <a:ea typeface="+mn-ea"/>
                          <a:cs typeface="Arial" panose="020B0604020202020204" pitchFamily="34" charset="0"/>
                        </a:rPr>
                        <a:t>Red Limit</a:t>
                      </a:r>
                      <a:endParaRPr lang="en-US" sz="9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36576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BSPR</a:t>
                      </a: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rowSpan="3">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1" dirty="0" smtClean="0">
                          <a:solidFill>
                            <a:sysClr val="windowText" lastClr="000000"/>
                          </a:solidFill>
                          <a:latin typeface="Arial" panose="020B0604020202020204" pitchFamily="34" charset="0"/>
                          <a:cs typeface="Arial" panose="020B0604020202020204" pitchFamily="34" charset="0"/>
                        </a:rPr>
                        <a:t>Credit Risk</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457200" rtl="0" eaLnBrk="1" fontAlgn="ctr" latinLnBrk="0" hangingPunct="1"/>
                      <a:r>
                        <a:rPr lang="en-US" sz="900" b="0" i="0" kern="1200" baseline="0" dirty="0" smtClean="0">
                          <a:solidFill>
                            <a:schemeClr val="tx1"/>
                          </a:solidFill>
                          <a:latin typeface="Arial" panose="020B0604020202020204" pitchFamily="34" charset="0"/>
                          <a:ea typeface="+mn-ea"/>
                          <a:cs typeface="Arial" panose="020B0604020202020204" pitchFamily="34" charset="0"/>
                        </a:rPr>
                        <a:t>Cost of Credit</a:t>
                      </a:r>
                      <a:endParaRPr lang="es-PR" sz="900" b="0" i="0" kern="1200" baseline="0" dirty="0">
                        <a:solidFill>
                          <a:schemeClr val="tx1"/>
                        </a:solidFill>
                        <a:latin typeface="Arial" panose="020B0604020202020204" pitchFamily="34" charset="0"/>
                        <a:ea typeface="+mn-ea"/>
                        <a:cs typeface="Arial" panose="020B0604020202020204" pitchFamily="34" charset="0"/>
                      </a:endParaRPr>
                    </a:p>
                  </a:txBody>
                  <a:tcPr marL="0" marR="0" marT="0" marB="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smtClean="0">
                          <a:solidFill>
                            <a:schemeClr val="tx1"/>
                          </a:solidFill>
                          <a:latin typeface="Arial" panose="020B0604020202020204" pitchFamily="34" charset="0"/>
                          <a:ea typeface="+mn-ea"/>
                          <a:cs typeface="Arial" panose="020B0604020202020204" pitchFamily="34" charset="0"/>
                        </a:rPr>
                        <a:t>1.81%</a:t>
                      </a:r>
                      <a:endParaRPr lang="es-PR" sz="900" b="1"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Arial" panose="020B0604020202020204" pitchFamily="34" charset="0"/>
                          <a:ea typeface="+mn-ea"/>
                          <a:cs typeface="Arial" panose="020B0604020202020204" pitchFamily="34" charset="0"/>
                        </a:rPr>
                        <a:t>1.78%</a:t>
                      </a:r>
                    </a:p>
                  </a:txBody>
                  <a:tcPr marL="0" marR="0" marT="0" marB="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kern="1200" smtClean="0">
                          <a:solidFill>
                            <a:schemeClr val="tx1"/>
                          </a:solidFill>
                          <a:latin typeface="Arial" panose="020B0604020202020204" pitchFamily="34" charset="0"/>
                          <a:ea typeface="+mn-ea"/>
                          <a:cs typeface="Arial" panose="020B0604020202020204" pitchFamily="34" charset="0"/>
                        </a:rPr>
                        <a:t>TBD</a:t>
                      </a:r>
                      <a:endParaRPr lang="es-PR" sz="90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kern="1200" smtClean="0">
                          <a:solidFill>
                            <a:schemeClr val="tx1"/>
                          </a:solidFill>
                          <a:latin typeface="Arial" panose="020B0604020202020204" pitchFamily="34" charset="0"/>
                          <a:ea typeface="+mn-ea"/>
                          <a:cs typeface="Arial" panose="020B0604020202020204" pitchFamily="34" charset="0"/>
                        </a:rPr>
                        <a:t>TBD</a:t>
                      </a:r>
                      <a:endParaRPr lang="es-PR" sz="90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657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457200" rtl="0" eaLnBrk="1" fontAlgn="ctr" latinLnBrk="0" hangingPunct="1"/>
                      <a:r>
                        <a:rPr lang="en-US" sz="900" b="0" i="0" kern="1200" baseline="0" dirty="0" smtClean="0">
                          <a:solidFill>
                            <a:schemeClr val="tx1"/>
                          </a:solidFill>
                          <a:latin typeface="Arial" panose="020B0604020202020204" pitchFamily="34" charset="0"/>
                          <a:ea typeface="+mn-ea"/>
                          <a:cs typeface="Arial" panose="020B0604020202020204" pitchFamily="34" charset="0"/>
                        </a:rPr>
                        <a:t>NPL Entries (VMG)</a:t>
                      </a:r>
                      <a:endParaRPr lang="es-PR" sz="900" b="0" i="0" kern="1200" baseline="0" dirty="0">
                        <a:solidFill>
                          <a:schemeClr val="tx1"/>
                        </a:solidFill>
                        <a:latin typeface="Arial" panose="020B0604020202020204" pitchFamily="34" charset="0"/>
                        <a:ea typeface="+mn-ea"/>
                        <a:cs typeface="Arial" panose="020B0604020202020204" pitchFamily="34" charset="0"/>
                      </a:endParaRPr>
                    </a:p>
                  </a:txBody>
                  <a:tcPr marL="0" marR="0" marT="0" marB="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smtClean="0">
                          <a:solidFill>
                            <a:schemeClr val="tx1"/>
                          </a:solidFill>
                          <a:latin typeface="Arial" panose="020B0604020202020204" pitchFamily="34" charset="0"/>
                          <a:ea typeface="+mn-ea"/>
                          <a:cs typeface="Arial" panose="020B0604020202020204" pitchFamily="34" charset="0"/>
                        </a:rPr>
                        <a:t>4.2%</a:t>
                      </a:r>
                      <a:endParaRPr lang="es-PR" sz="900" b="1"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Arial" panose="020B0604020202020204" pitchFamily="34" charset="0"/>
                          <a:ea typeface="+mn-ea"/>
                          <a:cs typeface="Arial" panose="020B0604020202020204" pitchFamily="34" charset="0"/>
                        </a:rPr>
                        <a:t>4.4%</a:t>
                      </a:r>
                    </a:p>
                  </a:txBody>
                  <a:tcPr marL="0" marR="0" marT="0" marB="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kern="1200" smtClean="0">
                          <a:solidFill>
                            <a:schemeClr val="tx1"/>
                          </a:solidFill>
                          <a:latin typeface="Arial" panose="020B0604020202020204" pitchFamily="34" charset="0"/>
                          <a:ea typeface="+mn-ea"/>
                          <a:cs typeface="Arial" panose="020B0604020202020204" pitchFamily="34" charset="0"/>
                        </a:rPr>
                        <a:t>TBD</a:t>
                      </a:r>
                      <a:endParaRPr lang="es-PR" sz="90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kern="1200" smtClean="0">
                          <a:solidFill>
                            <a:schemeClr val="tx1"/>
                          </a:solidFill>
                          <a:latin typeface="Arial" panose="020B0604020202020204" pitchFamily="34" charset="0"/>
                          <a:ea typeface="+mn-ea"/>
                          <a:cs typeface="Arial" panose="020B0604020202020204" pitchFamily="34" charset="0"/>
                        </a:rPr>
                        <a:t>TBD</a:t>
                      </a:r>
                      <a:endParaRPr lang="es-PR" sz="90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657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457200" rtl="0" eaLnBrk="1" fontAlgn="ctr" latinLnBrk="0" hangingPunct="1"/>
                      <a:r>
                        <a:rPr lang="en-US" sz="900" b="0" i="0" kern="1200" baseline="0" dirty="0" smtClean="0">
                          <a:solidFill>
                            <a:schemeClr val="tx1"/>
                          </a:solidFill>
                          <a:latin typeface="Arial" panose="020B0604020202020204" pitchFamily="34" charset="0"/>
                          <a:ea typeface="+mn-ea"/>
                          <a:cs typeface="Arial" panose="020B0604020202020204" pitchFamily="34" charset="0"/>
                        </a:rPr>
                        <a:t>NPL Coverage Ratio (%)</a:t>
                      </a:r>
                      <a:endParaRPr lang="es-PR" sz="900" b="0" i="0" kern="1200" baseline="0" dirty="0">
                        <a:solidFill>
                          <a:schemeClr val="tx1"/>
                        </a:solidFill>
                        <a:latin typeface="Arial" panose="020B0604020202020204" pitchFamily="34" charset="0"/>
                        <a:ea typeface="+mn-ea"/>
                        <a:cs typeface="Arial" panose="020B0604020202020204" pitchFamily="34" charset="0"/>
                      </a:endParaRPr>
                    </a:p>
                  </a:txBody>
                  <a:tcPr marL="0" marR="0" marT="0" marB="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smtClean="0">
                          <a:solidFill>
                            <a:schemeClr val="tx1"/>
                          </a:solidFill>
                          <a:latin typeface="Arial" panose="020B0604020202020204" pitchFamily="34" charset="0"/>
                          <a:ea typeface="+mn-ea"/>
                          <a:cs typeface="Arial" panose="020B0604020202020204" pitchFamily="34" charset="0"/>
                        </a:rPr>
                        <a:t>41.8%</a:t>
                      </a:r>
                      <a:endParaRPr lang="es-PR" sz="900" b="1"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Arial" panose="020B0604020202020204" pitchFamily="34" charset="0"/>
                          <a:ea typeface="+mn-ea"/>
                          <a:cs typeface="Arial" panose="020B0604020202020204" pitchFamily="34" charset="0"/>
                        </a:rPr>
                        <a:t>40.9%</a:t>
                      </a:r>
                    </a:p>
                  </a:txBody>
                  <a:tcPr marL="0" marR="0" marT="0" marB="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kern="1200" smtClean="0">
                          <a:solidFill>
                            <a:schemeClr val="tx1"/>
                          </a:solidFill>
                          <a:latin typeface="Arial" panose="020B0604020202020204" pitchFamily="34" charset="0"/>
                          <a:ea typeface="+mn-ea"/>
                          <a:cs typeface="Arial" panose="020B0604020202020204" pitchFamily="34" charset="0"/>
                        </a:rPr>
                        <a:t>TBD</a:t>
                      </a:r>
                      <a:endParaRPr lang="es-PR" sz="90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kern="1200" smtClean="0">
                          <a:solidFill>
                            <a:schemeClr val="tx1"/>
                          </a:solidFill>
                          <a:latin typeface="Arial" panose="020B0604020202020204" pitchFamily="34" charset="0"/>
                          <a:ea typeface="+mn-ea"/>
                          <a:cs typeface="Arial" panose="020B0604020202020204" pitchFamily="34" charset="0"/>
                        </a:rPr>
                        <a:t>TBD</a:t>
                      </a:r>
                      <a:endParaRPr lang="es-PR" sz="90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657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rowSpan="8">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1" dirty="0" smtClean="0">
                          <a:solidFill>
                            <a:sysClr val="windowText" lastClr="000000"/>
                          </a:solidFill>
                          <a:latin typeface="Arial" panose="020B0604020202020204" pitchFamily="34" charset="0"/>
                          <a:cs typeface="Arial" panose="020B0604020202020204" pitchFamily="34" charset="0"/>
                        </a:rPr>
                        <a:t>Operational</a:t>
                      </a:r>
                    </a:p>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1" dirty="0" smtClean="0">
                          <a:solidFill>
                            <a:sysClr val="windowText" lastClr="000000"/>
                          </a:solidFill>
                          <a:latin typeface="Arial" panose="020B0604020202020204" pitchFamily="34" charset="0"/>
                          <a:cs typeface="Arial" panose="020B0604020202020204" pitchFamily="34" charset="0"/>
                        </a:rPr>
                        <a:t>Risk</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457200" rtl="0" eaLnBrk="1" fontAlgn="ctr" latinLnBrk="0" hangingPunct="1"/>
                      <a:r>
                        <a:rPr lang="en-US" sz="900" b="0" i="0" kern="1200" baseline="0" dirty="0" smtClean="0">
                          <a:solidFill>
                            <a:schemeClr val="tx1"/>
                          </a:solidFill>
                          <a:latin typeface="Arial" panose="020B0604020202020204" pitchFamily="34" charset="0"/>
                          <a:ea typeface="+mn-ea"/>
                          <a:cs typeface="Arial" panose="020B0604020202020204" pitchFamily="34" charset="0"/>
                        </a:rPr>
                        <a:t>Relevant or Event R1(number)</a:t>
                      </a:r>
                      <a:endParaRPr lang="en-US" sz="900" b="0" i="0" kern="1200" baseline="0" dirty="0">
                        <a:solidFill>
                          <a:schemeClr val="tx1"/>
                        </a:solidFill>
                        <a:latin typeface="Arial" panose="020B0604020202020204" pitchFamily="34" charset="0"/>
                        <a:ea typeface="+mn-ea"/>
                        <a:cs typeface="Arial" panose="020B0604020202020204" pitchFamily="34" charset="0"/>
                      </a:endParaRPr>
                    </a:p>
                  </a:txBody>
                  <a:tcPr marL="0" marR="0" marT="0" marB="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smtClean="0">
                          <a:solidFill>
                            <a:schemeClr val="tx1"/>
                          </a:solidFill>
                          <a:latin typeface="Arial" panose="020B0604020202020204" pitchFamily="34" charset="0"/>
                          <a:ea typeface="+mn-ea"/>
                          <a:cs typeface="Arial" panose="020B0604020202020204" pitchFamily="34" charset="0"/>
                        </a:rPr>
                        <a:t>0</a:t>
                      </a:r>
                      <a:endParaRPr lang="es-PR" sz="900" b="1"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Arial" panose="020B0604020202020204" pitchFamily="34" charset="0"/>
                          <a:ea typeface="+mn-ea"/>
                          <a:cs typeface="Arial" panose="020B0604020202020204" pitchFamily="34" charset="0"/>
                        </a:rPr>
                        <a:t>0</a:t>
                      </a:r>
                    </a:p>
                  </a:txBody>
                  <a:tcPr marL="0" marR="0" marT="0" marB="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kern="1200" smtClean="0">
                          <a:solidFill>
                            <a:schemeClr val="tx1"/>
                          </a:solidFill>
                          <a:latin typeface="Arial" panose="020B0604020202020204" pitchFamily="34" charset="0"/>
                          <a:ea typeface="+mn-ea"/>
                          <a:cs typeface="Arial" panose="020B0604020202020204" pitchFamily="34" charset="0"/>
                        </a:rPr>
                        <a:t>TBD</a:t>
                      </a:r>
                      <a:endParaRPr lang="es-PR" sz="90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kern="1200" dirty="0" smtClean="0">
                          <a:solidFill>
                            <a:schemeClr val="tx1"/>
                          </a:solidFill>
                          <a:latin typeface="Arial" panose="020B0604020202020204" pitchFamily="34" charset="0"/>
                          <a:ea typeface="+mn-ea"/>
                          <a:cs typeface="Arial" panose="020B0604020202020204" pitchFamily="34" charset="0"/>
                        </a:rPr>
                        <a:t>TBD</a:t>
                      </a:r>
                      <a:endParaRPr lang="es-PR" sz="90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657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457200" rtl="0" eaLnBrk="1" fontAlgn="ctr" latinLnBrk="0" hangingPunct="1"/>
                      <a:r>
                        <a:rPr lang="en-US" sz="900" b="0" i="0" kern="1200" baseline="0" dirty="0" smtClean="0">
                          <a:solidFill>
                            <a:schemeClr val="tx1"/>
                          </a:solidFill>
                          <a:latin typeface="Arial" panose="020B0604020202020204" pitchFamily="34" charset="0"/>
                          <a:ea typeface="+mn-ea"/>
                          <a:cs typeface="Arial" panose="020B0604020202020204" pitchFamily="34" charset="0"/>
                        </a:rPr>
                        <a:t>Credit Card # Fraud Ratio</a:t>
                      </a:r>
                      <a:endParaRPr lang="en-US" sz="900" b="0" i="0" kern="1200" baseline="0" dirty="0">
                        <a:solidFill>
                          <a:schemeClr val="tx1"/>
                        </a:solidFill>
                        <a:latin typeface="Arial" panose="020B0604020202020204" pitchFamily="34" charset="0"/>
                        <a:ea typeface="+mn-ea"/>
                        <a:cs typeface="Arial" panose="020B0604020202020204" pitchFamily="34" charset="0"/>
                      </a:endParaRPr>
                    </a:p>
                  </a:txBody>
                  <a:tcPr marL="0" marR="0" marT="0" marB="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smtClean="0">
                          <a:solidFill>
                            <a:schemeClr val="tx1"/>
                          </a:solidFill>
                          <a:latin typeface="Arial" panose="020B0604020202020204" pitchFamily="34" charset="0"/>
                          <a:ea typeface="+mn-ea"/>
                          <a:cs typeface="Arial" panose="020B0604020202020204" pitchFamily="34" charset="0"/>
                        </a:rPr>
                        <a:t>0.1%</a:t>
                      </a:r>
                      <a:endParaRPr lang="es-PR" sz="900" b="1"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Arial" panose="020B0604020202020204" pitchFamily="34" charset="0"/>
                          <a:ea typeface="+mn-ea"/>
                          <a:cs typeface="Arial" panose="020B0604020202020204" pitchFamily="34" charset="0"/>
                        </a:rPr>
                        <a:t>0.1%</a:t>
                      </a:r>
                    </a:p>
                  </a:txBody>
                  <a:tcPr marL="0" marR="0" marT="0" marB="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kern="1200" smtClean="0">
                          <a:solidFill>
                            <a:schemeClr val="tx1"/>
                          </a:solidFill>
                          <a:latin typeface="Arial" panose="020B0604020202020204" pitchFamily="34" charset="0"/>
                          <a:ea typeface="+mn-ea"/>
                          <a:cs typeface="Arial" panose="020B0604020202020204" pitchFamily="34" charset="0"/>
                        </a:rPr>
                        <a:t>TBD</a:t>
                      </a:r>
                      <a:endParaRPr lang="es-PR" sz="90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kern="1200" smtClean="0">
                          <a:solidFill>
                            <a:schemeClr val="tx1"/>
                          </a:solidFill>
                          <a:latin typeface="Arial" panose="020B0604020202020204" pitchFamily="34" charset="0"/>
                          <a:ea typeface="+mn-ea"/>
                          <a:cs typeface="Arial" panose="020B0604020202020204" pitchFamily="34" charset="0"/>
                        </a:rPr>
                        <a:t>TBD</a:t>
                      </a:r>
                      <a:endParaRPr lang="es-PR" sz="90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657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457200" rtl="0" eaLnBrk="1" fontAlgn="ctr" latinLnBrk="0" hangingPunct="1"/>
                      <a:r>
                        <a:rPr lang="en-US" sz="900" b="0" i="0" kern="1200" baseline="0" dirty="0" smtClean="0">
                          <a:solidFill>
                            <a:schemeClr val="tx1"/>
                          </a:solidFill>
                          <a:latin typeface="Arial" panose="020B0604020202020204" pitchFamily="34" charset="0"/>
                          <a:ea typeface="+mn-ea"/>
                          <a:cs typeface="Arial" panose="020B0604020202020204" pitchFamily="34" charset="0"/>
                        </a:rPr>
                        <a:t>Credit Card $ Fraud Ratio</a:t>
                      </a:r>
                      <a:endParaRPr lang="en-US" sz="900" b="0" i="0" kern="1200" baseline="0" dirty="0">
                        <a:solidFill>
                          <a:schemeClr val="tx1"/>
                        </a:solidFill>
                        <a:latin typeface="Arial" panose="020B0604020202020204" pitchFamily="34" charset="0"/>
                        <a:ea typeface="+mn-ea"/>
                        <a:cs typeface="Arial" panose="020B0604020202020204" pitchFamily="34" charset="0"/>
                      </a:endParaRPr>
                    </a:p>
                  </a:txBody>
                  <a:tcPr marL="0" marR="0" marT="0" marB="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smtClean="0">
                          <a:solidFill>
                            <a:schemeClr val="tx1"/>
                          </a:solidFill>
                          <a:latin typeface="Arial" panose="020B0604020202020204" pitchFamily="34" charset="0"/>
                          <a:ea typeface="+mn-ea"/>
                          <a:cs typeface="Arial" panose="020B0604020202020204" pitchFamily="34" charset="0"/>
                        </a:rPr>
                        <a:t>0.4%</a:t>
                      </a:r>
                      <a:endParaRPr lang="es-PR" sz="900" b="1"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Arial" panose="020B0604020202020204" pitchFamily="34" charset="0"/>
                          <a:ea typeface="+mn-ea"/>
                          <a:cs typeface="Arial" panose="020B0604020202020204" pitchFamily="34" charset="0"/>
                        </a:rPr>
                        <a:t>0.6%</a:t>
                      </a:r>
                    </a:p>
                  </a:txBody>
                  <a:tcPr marL="0" marR="0" marT="0" marB="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kern="1200" smtClean="0">
                          <a:solidFill>
                            <a:schemeClr val="tx1"/>
                          </a:solidFill>
                          <a:latin typeface="Arial" panose="020B0604020202020204" pitchFamily="34" charset="0"/>
                          <a:ea typeface="+mn-ea"/>
                          <a:cs typeface="Arial" panose="020B0604020202020204" pitchFamily="34" charset="0"/>
                        </a:rPr>
                        <a:t>TBD</a:t>
                      </a:r>
                      <a:endParaRPr lang="es-PR" sz="90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kern="1200" smtClean="0">
                          <a:solidFill>
                            <a:schemeClr val="tx1"/>
                          </a:solidFill>
                          <a:latin typeface="Arial" panose="020B0604020202020204" pitchFamily="34" charset="0"/>
                          <a:ea typeface="+mn-ea"/>
                          <a:cs typeface="Arial" panose="020B0604020202020204" pitchFamily="34" charset="0"/>
                        </a:rPr>
                        <a:t>TBD</a:t>
                      </a:r>
                      <a:endParaRPr lang="es-PR" sz="90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657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ysClr val="windowText" lastClr="000000"/>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457200" rtl="0" eaLnBrk="1" fontAlgn="ctr" latinLnBrk="0" hangingPunct="1"/>
                      <a:r>
                        <a:rPr lang="en-US" sz="900" b="0" i="0" kern="1200" baseline="0" dirty="0" smtClean="0">
                          <a:solidFill>
                            <a:sysClr val="windowText" lastClr="000000"/>
                          </a:solidFill>
                          <a:latin typeface="Arial" panose="020B0604020202020204" pitchFamily="34" charset="0"/>
                          <a:ea typeface="+mn-ea"/>
                          <a:cs typeface="Arial" panose="020B0604020202020204" pitchFamily="34" charset="0"/>
                        </a:rPr>
                        <a:t>Debit Card # Fraud Ratio</a:t>
                      </a:r>
                      <a:endParaRPr lang="en-US" sz="900" b="0" i="0" kern="1200" baseline="0" dirty="0">
                        <a:solidFill>
                          <a:sysClr val="windowText" lastClr="000000"/>
                        </a:solidFill>
                        <a:latin typeface="Arial" panose="020B0604020202020204" pitchFamily="34" charset="0"/>
                        <a:ea typeface="+mn-ea"/>
                        <a:cs typeface="Arial" panose="020B0604020202020204" pitchFamily="34" charset="0"/>
                      </a:endParaRPr>
                    </a:p>
                  </a:txBody>
                  <a:tcPr marL="0" marR="0" marT="0" marB="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smtClean="0">
                          <a:solidFill>
                            <a:sysClr val="windowText" lastClr="000000"/>
                          </a:solidFill>
                          <a:latin typeface="Arial" panose="020B0604020202020204" pitchFamily="34" charset="0"/>
                          <a:ea typeface="+mn-ea"/>
                          <a:cs typeface="Arial" panose="020B0604020202020204" pitchFamily="34" charset="0"/>
                        </a:rPr>
                        <a:t>0.2%</a:t>
                      </a:r>
                      <a:endParaRPr lang="es-PR" sz="900" b="1" kern="1200" dirty="0">
                        <a:solidFill>
                          <a:sysClr val="windowText" lastClr="000000"/>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Arial" panose="020B0604020202020204" pitchFamily="34" charset="0"/>
                          <a:ea typeface="+mn-ea"/>
                          <a:cs typeface="Arial" panose="020B0604020202020204" pitchFamily="34" charset="0"/>
                        </a:rPr>
                        <a:t>0.0%</a:t>
                      </a:r>
                    </a:p>
                  </a:txBody>
                  <a:tcPr marL="0" marR="0" marT="0" marB="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kern="1200" smtClean="0">
                          <a:solidFill>
                            <a:schemeClr val="tx1"/>
                          </a:solidFill>
                          <a:latin typeface="Arial" panose="020B0604020202020204" pitchFamily="34" charset="0"/>
                          <a:ea typeface="+mn-ea"/>
                          <a:cs typeface="Arial" panose="020B0604020202020204" pitchFamily="34" charset="0"/>
                        </a:rPr>
                        <a:t>TBD</a:t>
                      </a:r>
                      <a:endParaRPr lang="es-PR" sz="90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kern="1200" smtClean="0">
                          <a:solidFill>
                            <a:schemeClr val="tx1"/>
                          </a:solidFill>
                          <a:latin typeface="Arial" panose="020B0604020202020204" pitchFamily="34" charset="0"/>
                          <a:ea typeface="+mn-ea"/>
                          <a:cs typeface="Arial" panose="020B0604020202020204" pitchFamily="34" charset="0"/>
                        </a:rPr>
                        <a:t>TBD</a:t>
                      </a:r>
                      <a:endParaRPr lang="es-PR" sz="90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657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ysClr val="windowText" lastClr="000000"/>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ysClr val="windowText" lastClr="000000"/>
                        </a:solidFill>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457200" rtl="0" eaLnBrk="1" fontAlgn="ctr" latinLnBrk="0" hangingPunct="1"/>
                      <a:r>
                        <a:rPr lang="en-US" sz="900" b="0" i="0" kern="1200" baseline="0" dirty="0" smtClean="0">
                          <a:solidFill>
                            <a:sysClr val="windowText" lastClr="000000"/>
                          </a:solidFill>
                          <a:latin typeface="Arial" panose="020B0604020202020204" pitchFamily="34" charset="0"/>
                          <a:ea typeface="+mn-ea"/>
                          <a:cs typeface="Arial" panose="020B0604020202020204" pitchFamily="34" charset="0"/>
                        </a:rPr>
                        <a:t>Debit Card $ Fraud Ratio</a:t>
                      </a:r>
                      <a:endParaRPr lang="en-US" sz="900" b="0" i="0" kern="1200" baseline="0" dirty="0">
                        <a:solidFill>
                          <a:sysClr val="windowText" lastClr="000000"/>
                        </a:solidFill>
                        <a:latin typeface="Arial" panose="020B0604020202020204" pitchFamily="34" charset="0"/>
                        <a:ea typeface="+mn-ea"/>
                        <a:cs typeface="Arial" panose="020B0604020202020204" pitchFamily="34" charset="0"/>
                      </a:endParaRPr>
                    </a:p>
                  </a:txBody>
                  <a:tcPr marL="0" marR="0" marT="0" marB="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smtClean="0">
                          <a:solidFill>
                            <a:sysClr val="windowText" lastClr="000000"/>
                          </a:solidFill>
                          <a:latin typeface="Arial" panose="020B0604020202020204" pitchFamily="34" charset="0"/>
                          <a:ea typeface="+mn-ea"/>
                          <a:cs typeface="Arial" panose="020B0604020202020204" pitchFamily="34" charset="0"/>
                        </a:rPr>
                        <a:t>0.1%</a:t>
                      </a:r>
                      <a:endParaRPr lang="es-PR" sz="900" b="1" kern="1200" dirty="0">
                        <a:solidFill>
                          <a:sysClr val="windowText" lastClr="000000"/>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Arial" panose="020B0604020202020204" pitchFamily="34" charset="0"/>
                          <a:ea typeface="+mn-ea"/>
                          <a:cs typeface="Arial" panose="020B0604020202020204" pitchFamily="34" charset="0"/>
                        </a:rPr>
                        <a:t>0.0%</a:t>
                      </a:r>
                    </a:p>
                  </a:txBody>
                  <a:tcPr marL="0" marR="0" marT="0" marB="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kern="1200" smtClean="0">
                          <a:solidFill>
                            <a:schemeClr val="tx1"/>
                          </a:solidFill>
                          <a:latin typeface="Arial" panose="020B0604020202020204" pitchFamily="34" charset="0"/>
                          <a:ea typeface="+mn-ea"/>
                          <a:cs typeface="Arial" panose="020B0604020202020204" pitchFamily="34" charset="0"/>
                        </a:rPr>
                        <a:t>TBD</a:t>
                      </a:r>
                      <a:endParaRPr lang="es-PR" sz="90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kern="1200" smtClean="0">
                          <a:solidFill>
                            <a:schemeClr val="tx1"/>
                          </a:solidFill>
                          <a:latin typeface="Arial" panose="020B0604020202020204" pitchFamily="34" charset="0"/>
                          <a:ea typeface="+mn-ea"/>
                          <a:cs typeface="Arial" panose="020B0604020202020204" pitchFamily="34" charset="0"/>
                        </a:rPr>
                        <a:t>TBD</a:t>
                      </a:r>
                      <a:endParaRPr lang="es-PR" sz="90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657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ysClr val="windowText" lastClr="000000"/>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ysClr val="windowText" lastClr="000000"/>
                        </a:solidFill>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457200" rtl="0" eaLnBrk="1" fontAlgn="ctr" latinLnBrk="0" hangingPunct="1"/>
                      <a:r>
                        <a:rPr lang="en-US" sz="900" b="0" i="0" kern="1200" baseline="0" dirty="0" smtClean="0">
                          <a:solidFill>
                            <a:sysClr val="windowText" lastClr="000000"/>
                          </a:solidFill>
                          <a:latin typeface="Arial" panose="020B0604020202020204" pitchFamily="34" charset="0"/>
                          <a:ea typeface="+mn-ea"/>
                          <a:cs typeface="Arial" panose="020B0604020202020204" pitchFamily="34" charset="0"/>
                        </a:rPr>
                        <a:t>Online Banking Fraud</a:t>
                      </a:r>
                      <a:endParaRPr lang="en-US" sz="900" b="0" i="0" kern="1200" baseline="0" dirty="0">
                        <a:solidFill>
                          <a:sysClr val="windowText" lastClr="000000"/>
                        </a:solidFill>
                        <a:latin typeface="Arial" panose="020B0604020202020204" pitchFamily="34" charset="0"/>
                        <a:ea typeface="+mn-ea"/>
                        <a:cs typeface="Arial" panose="020B0604020202020204" pitchFamily="34" charset="0"/>
                      </a:endParaRPr>
                    </a:p>
                  </a:txBody>
                  <a:tcPr marL="0" marR="0" marT="0" marB="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smtClean="0">
                          <a:solidFill>
                            <a:sysClr val="windowText" lastClr="000000"/>
                          </a:solidFill>
                          <a:latin typeface="Arial" panose="020B0604020202020204" pitchFamily="34" charset="0"/>
                          <a:ea typeface="+mn-ea"/>
                          <a:cs typeface="Arial" panose="020B0604020202020204" pitchFamily="34" charset="0"/>
                        </a:rPr>
                        <a:t>0%</a:t>
                      </a:r>
                      <a:endParaRPr lang="es-PR" sz="900" b="1" kern="1200" dirty="0">
                        <a:solidFill>
                          <a:sysClr val="windowText" lastClr="000000"/>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Arial" panose="020B0604020202020204" pitchFamily="34" charset="0"/>
                          <a:ea typeface="+mn-ea"/>
                          <a:cs typeface="Arial" panose="020B0604020202020204" pitchFamily="34" charset="0"/>
                        </a:rPr>
                        <a:t>0%</a:t>
                      </a:r>
                    </a:p>
                  </a:txBody>
                  <a:tcPr marL="0" marR="0" marT="0" marB="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kern="1200" smtClean="0">
                          <a:solidFill>
                            <a:schemeClr val="tx1"/>
                          </a:solidFill>
                          <a:latin typeface="Arial" panose="020B0604020202020204" pitchFamily="34" charset="0"/>
                          <a:ea typeface="+mn-ea"/>
                          <a:cs typeface="Arial" panose="020B0604020202020204" pitchFamily="34" charset="0"/>
                        </a:rPr>
                        <a:t>TBD</a:t>
                      </a:r>
                      <a:endParaRPr lang="es-PR" sz="90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kern="1200" smtClean="0">
                          <a:solidFill>
                            <a:schemeClr val="tx1"/>
                          </a:solidFill>
                          <a:latin typeface="Arial" panose="020B0604020202020204" pitchFamily="34" charset="0"/>
                          <a:ea typeface="+mn-ea"/>
                          <a:cs typeface="Arial" panose="020B0604020202020204" pitchFamily="34" charset="0"/>
                        </a:rPr>
                        <a:t>TBD</a:t>
                      </a:r>
                      <a:endParaRPr lang="es-PR" sz="90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657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ysClr val="windowText" lastClr="000000"/>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s-PR"/>
                    </a:p>
                  </a:txBody>
                  <a:tcPr/>
                </a:tc>
                <a:tc>
                  <a:txBody>
                    <a:bodyPr/>
                    <a:lstStyle/>
                    <a:p>
                      <a:pPr marL="0" algn="l" defTabSz="457200" rtl="0" eaLnBrk="1" fontAlgn="ctr" latinLnBrk="0" hangingPunct="1"/>
                      <a:r>
                        <a:rPr lang="en-US" sz="900" b="0" i="0" kern="1200" baseline="0" dirty="0" smtClean="0">
                          <a:solidFill>
                            <a:sysClr val="windowText" lastClr="000000"/>
                          </a:solidFill>
                          <a:latin typeface="Arial" panose="020B0604020202020204" pitchFamily="34" charset="0"/>
                          <a:ea typeface="+mn-ea"/>
                          <a:cs typeface="Arial" panose="020B0604020202020204" pitchFamily="34" charset="0"/>
                        </a:rPr>
                        <a:t>IT Relevant Incidents</a:t>
                      </a:r>
                      <a:endParaRPr lang="en-US" sz="900" b="0" i="0" kern="1200" baseline="0" dirty="0">
                        <a:solidFill>
                          <a:sysClr val="windowText" lastClr="000000"/>
                        </a:solidFill>
                        <a:latin typeface="Arial" panose="020B0604020202020204" pitchFamily="34" charset="0"/>
                        <a:ea typeface="+mn-ea"/>
                        <a:cs typeface="Arial" panose="020B0604020202020204" pitchFamily="34" charset="0"/>
                      </a:endParaRPr>
                    </a:p>
                  </a:txBody>
                  <a:tcPr marL="0" marR="0" marT="0" marB="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smtClean="0">
                          <a:solidFill>
                            <a:sysClr val="windowText" lastClr="000000"/>
                          </a:solidFill>
                          <a:latin typeface="Arial" panose="020B0604020202020204" pitchFamily="34" charset="0"/>
                          <a:ea typeface="+mn-ea"/>
                          <a:cs typeface="Arial" panose="020B0604020202020204" pitchFamily="34" charset="0"/>
                        </a:rPr>
                        <a:t>0</a:t>
                      </a:r>
                      <a:endParaRPr lang="es-PR" sz="900" b="1" kern="1200" dirty="0">
                        <a:solidFill>
                          <a:sysClr val="windowText" lastClr="000000"/>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Arial" panose="020B0604020202020204" pitchFamily="34" charset="0"/>
                          <a:ea typeface="+mn-ea"/>
                          <a:cs typeface="Arial" panose="020B0604020202020204" pitchFamily="34" charset="0"/>
                        </a:rPr>
                        <a:t>0</a:t>
                      </a:r>
                    </a:p>
                  </a:txBody>
                  <a:tcPr marL="0" marR="0" marT="0" marB="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kern="1200" smtClean="0">
                          <a:solidFill>
                            <a:schemeClr val="tx1"/>
                          </a:solidFill>
                          <a:latin typeface="Arial" panose="020B0604020202020204" pitchFamily="34" charset="0"/>
                          <a:ea typeface="+mn-ea"/>
                          <a:cs typeface="Arial" panose="020B0604020202020204" pitchFamily="34" charset="0"/>
                        </a:rPr>
                        <a:t>TBD</a:t>
                      </a:r>
                      <a:endParaRPr lang="es-PR" sz="90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kern="1200" smtClean="0">
                          <a:solidFill>
                            <a:schemeClr val="tx1"/>
                          </a:solidFill>
                          <a:latin typeface="Arial" panose="020B0604020202020204" pitchFamily="34" charset="0"/>
                          <a:ea typeface="+mn-ea"/>
                          <a:cs typeface="Arial" panose="020B0604020202020204" pitchFamily="34" charset="0"/>
                        </a:rPr>
                        <a:t>TBD</a:t>
                      </a:r>
                      <a:endParaRPr lang="es-PR" sz="90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657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ysClr val="windowText" lastClr="000000"/>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s-PR"/>
                    </a:p>
                  </a:txBody>
                  <a:tcPr/>
                </a:tc>
                <a:tc>
                  <a:txBody>
                    <a:bodyPr/>
                    <a:lstStyle/>
                    <a:p>
                      <a:pPr marL="0" algn="l" defTabSz="457200" rtl="0" eaLnBrk="1" fontAlgn="ctr" latinLnBrk="0" hangingPunct="1"/>
                      <a:r>
                        <a:rPr lang="en-US" sz="900" b="0" i="0" kern="1200" baseline="0" dirty="0" smtClean="0">
                          <a:solidFill>
                            <a:sysClr val="windowText" lastClr="000000"/>
                          </a:solidFill>
                          <a:latin typeface="Arial" panose="020B0604020202020204" pitchFamily="34" charset="0"/>
                          <a:ea typeface="+mn-ea"/>
                          <a:cs typeface="Arial" panose="020B0604020202020204" pitchFamily="34" charset="0"/>
                        </a:rPr>
                        <a:t>% IT Systems Availability</a:t>
                      </a:r>
                      <a:endParaRPr lang="en-US" sz="900" b="0" i="0" kern="1200" baseline="0" dirty="0">
                        <a:solidFill>
                          <a:sysClr val="windowText" lastClr="000000"/>
                        </a:solidFill>
                        <a:latin typeface="Arial" panose="020B0604020202020204" pitchFamily="34" charset="0"/>
                        <a:ea typeface="+mn-ea"/>
                        <a:cs typeface="Arial" panose="020B0604020202020204" pitchFamily="34" charset="0"/>
                      </a:endParaRPr>
                    </a:p>
                  </a:txBody>
                  <a:tcPr marL="0" marR="0" marT="0" marB="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smtClean="0">
                          <a:solidFill>
                            <a:sysClr val="windowText" lastClr="000000"/>
                          </a:solidFill>
                          <a:latin typeface="Arial" panose="020B0604020202020204" pitchFamily="34" charset="0"/>
                          <a:ea typeface="+mn-ea"/>
                          <a:cs typeface="Arial" panose="020B0604020202020204" pitchFamily="34" charset="0"/>
                        </a:rPr>
                        <a:t>100%</a:t>
                      </a:r>
                      <a:endParaRPr lang="es-PR" sz="900" b="1" kern="1200" dirty="0">
                        <a:solidFill>
                          <a:sysClr val="windowText" lastClr="000000"/>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Arial" panose="020B0604020202020204" pitchFamily="34" charset="0"/>
                          <a:ea typeface="+mn-ea"/>
                          <a:cs typeface="Arial" panose="020B0604020202020204" pitchFamily="34" charset="0"/>
                        </a:rPr>
                        <a:t>100%</a:t>
                      </a:r>
                    </a:p>
                  </a:txBody>
                  <a:tcPr marL="0" marR="0" marT="0" marB="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kern="1200" dirty="0" smtClean="0">
                          <a:solidFill>
                            <a:schemeClr val="tx1"/>
                          </a:solidFill>
                          <a:latin typeface="Arial" panose="020B0604020202020204" pitchFamily="34" charset="0"/>
                          <a:ea typeface="+mn-ea"/>
                          <a:cs typeface="Arial" panose="020B0604020202020204" pitchFamily="34" charset="0"/>
                        </a:rPr>
                        <a:t>TBD</a:t>
                      </a:r>
                      <a:endParaRPr lang="es-PR" sz="90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kern="1200" dirty="0" smtClean="0">
                          <a:solidFill>
                            <a:schemeClr val="tx1"/>
                          </a:solidFill>
                          <a:latin typeface="Arial" panose="020B0604020202020204" pitchFamily="34" charset="0"/>
                          <a:ea typeface="+mn-ea"/>
                          <a:cs typeface="Arial" panose="020B0604020202020204" pitchFamily="34" charset="0"/>
                        </a:rPr>
                        <a:t>TBD</a:t>
                      </a:r>
                      <a:endParaRPr lang="es-PR" sz="90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bl>
          </a:graphicData>
        </a:graphic>
      </p:graphicFrame>
      <p:sp>
        <p:nvSpPr>
          <p:cNvPr id="9" name="TextBox 8"/>
          <p:cNvSpPr txBox="1"/>
          <p:nvPr/>
        </p:nvSpPr>
        <p:spPr>
          <a:xfrm>
            <a:off x="254000" y="248488"/>
            <a:ext cx="8890000" cy="461665"/>
          </a:xfrm>
          <a:prstGeom prst="rect">
            <a:avLst/>
          </a:prstGeom>
          <a:noFill/>
        </p:spPr>
        <p:txBody>
          <a:bodyPr wrap="square" rtlCol="0">
            <a:spAutoFit/>
          </a:bodyPr>
          <a:lstStyle/>
          <a:p>
            <a:r>
              <a:rPr lang="en-US" b="1" dirty="0" smtClean="0"/>
              <a:t>5. </a:t>
            </a:r>
            <a:r>
              <a:rPr lang="en-US" b="1" dirty="0"/>
              <a:t>BSPR </a:t>
            </a:r>
            <a:r>
              <a:rPr lang="en-US" b="1" dirty="0" smtClean="0"/>
              <a:t>Additional Metrics – </a:t>
            </a:r>
            <a:r>
              <a:rPr lang="en-US" b="1" dirty="0"/>
              <a:t>Amber and Red </a:t>
            </a:r>
            <a:r>
              <a:rPr lang="en-US" b="1" dirty="0" smtClean="0"/>
              <a:t>metrics</a:t>
            </a:r>
            <a:endParaRPr lang="en-US" b="1" dirty="0"/>
          </a:p>
        </p:txBody>
      </p:sp>
      <p:sp>
        <p:nvSpPr>
          <p:cNvPr id="5" name="Footnote"/>
          <p:cNvSpPr/>
          <p:nvPr/>
        </p:nvSpPr>
        <p:spPr bwMode="auto">
          <a:xfrm>
            <a:off x="360948" y="6187290"/>
            <a:ext cx="847825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0" lvl="1"/>
            <a:r>
              <a:rPr lang="en-US" sz="800" dirty="0" smtClean="0">
                <a:solidFill>
                  <a:schemeClr val="tx1">
                    <a:lumMod val="65000"/>
                    <a:lumOff val="35000"/>
                  </a:schemeClr>
                </a:solidFill>
                <a:latin typeface="Arial" panose="020B0604020202020204" pitchFamily="34" charset="0"/>
                <a:cs typeface="Arial" panose="020B0604020202020204" pitchFamily="34" charset="0"/>
                <a:sym typeface="Arial"/>
              </a:rPr>
              <a:t>*Thresholds are being calibrated by SHUSA, thus no tendencies are reflected. </a:t>
            </a:r>
          </a:p>
        </p:txBody>
      </p:sp>
      <p:sp>
        <p:nvSpPr>
          <p:cNvPr id="6" name="Slide Number Placeholder 3"/>
          <p:cNvSpPr txBox="1">
            <a:spLocks/>
          </p:cNvSpPr>
          <p:nvPr/>
        </p:nvSpPr>
        <p:spPr>
          <a:xfrm>
            <a:off x="8149015" y="99783"/>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47</a:t>
            </a:fld>
            <a:endParaRPr lang="es-ES_tradnl" sz="1200" b="1" dirty="0">
              <a:solidFill>
                <a:srgbClr val="FF0000"/>
              </a:solidFill>
              <a:latin typeface="Arial"/>
              <a:cs typeface="Arial"/>
            </a:endParaRPr>
          </a:p>
        </p:txBody>
      </p:sp>
    </p:spTree>
    <p:extLst>
      <p:ext uri="{BB962C8B-B14F-4D97-AF65-F5344CB8AC3E}">
        <p14:creationId xmlns:p14="http://schemas.microsoft.com/office/powerpoint/2010/main" val="240556544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3442516192"/>
              </p:ext>
            </p:extLst>
          </p:nvPr>
        </p:nvGraphicFramePr>
        <p:xfrm>
          <a:off x="316986" y="463877"/>
          <a:ext cx="8284088" cy="2297253"/>
        </p:xfrm>
        <a:graphic>
          <a:graphicData uri="http://schemas.openxmlformats.org/drawingml/2006/table">
            <a:tbl>
              <a:tblPr firstRow="1" bandRow="1"/>
              <a:tblGrid>
                <a:gridCol w="834952"/>
                <a:gridCol w="978242"/>
                <a:gridCol w="2319695"/>
                <a:gridCol w="1037129"/>
                <a:gridCol w="1037129"/>
                <a:gridCol w="1037129"/>
                <a:gridCol w="1039812"/>
              </a:tblGrid>
              <a:tr h="402282">
                <a:tc gridSpan="7">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45720" marR="45720" anchor="ctr">
                    <a:lnL>
                      <a:noFill/>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endParaRPr lang="en-US" sz="900" b="1" dirty="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algn="ctr" defTabSz="457200" rtl="0" eaLnBrk="1" latinLnBrk="0" hangingPunct="1"/>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indent="0" algn="ctr" defTabSz="457200" rtl="0" eaLnBrk="1" latinLnBrk="0" hangingPunct="1">
                        <a:buFont typeface="Arial" panose="020B0604020202020204" pitchFamily="34" charset="0"/>
                        <a:buNone/>
                      </a:pP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hMerge="1">
                  <a:txBody>
                    <a:bodyPr/>
                    <a:lstStyle/>
                    <a:p>
                      <a:pPr marL="0" indent="0" algn="ctr" defTabSz="457200" rtl="0" eaLnBrk="1" latinLnBrk="0" hangingPunct="1">
                        <a:buFont typeface="Arial" panose="020B0604020202020204" pitchFamily="34" charset="0"/>
                        <a:buNone/>
                      </a:pPr>
                      <a:endParaRPr lang="en-US" sz="9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r>
              <a:tr h="43193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l" defTabSz="914400" rtl="0" eaLnBrk="1" latinLnBrk="0" hangingPunct="1"/>
                      <a:r>
                        <a:rPr lang="en-US" sz="900" b="1" kern="1200" dirty="0" smtClean="0">
                          <a:solidFill>
                            <a:srgbClr val="FF0000"/>
                          </a:solidFill>
                          <a:latin typeface="Arial" panose="020B0604020202020204" pitchFamily="34" charset="0"/>
                          <a:ea typeface="+mn-ea"/>
                          <a:cs typeface="Arial" panose="020B0604020202020204" pitchFamily="34" charset="0"/>
                        </a:rPr>
                        <a:t>Entity / portfolio</a:t>
                      </a:r>
                      <a:endParaRPr lang="en-US" sz="900" b="1" kern="1200" dirty="0">
                        <a:solidFill>
                          <a:srgbClr val="FF0000"/>
                        </a:solidFill>
                        <a:latin typeface="Arial" panose="020B0604020202020204" pitchFamily="34" charset="0"/>
                        <a:ea typeface="+mn-ea"/>
                        <a:cs typeface="Arial" panose="020B0604020202020204" pitchFamily="34" charset="0"/>
                      </a:endParaRPr>
                    </a:p>
                  </a:txBody>
                  <a:tcPr marL="45720" marR="45720" anchor="ctr">
                    <a:lnL>
                      <a:no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l" defTabSz="914400" rtl="0" eaLnBrk="1" latinLnBrk="0" hangingPunct="1"/>
                      <a:r>
                        <a:rPr lang="en-US" sz="900" b="1" kern="1200" dirty="0" smtClean="0">
                          <a:solidFill>
                            <a:srgbClr val="FF0000"/>
                          </a:solidFill>
                          <a:latin typeface="Arial" panose="020B0604020202020204" pitchFamily="34" charset="0"/>
                          <a:ea typeface="+mn-ea"/>
                          <a:cs typeface="Arial" panose="020B0604020202020204" pitchFamily="34" charset="0"/>
                        </a:rPr>
                        <a:t>Risk Type</a:t>
                      </a:r>
                      <a:endParaRPr lang="en-US" sz="900" b="1" kern="1200" dirty="0">
                        <a:solidFill>
                          <a:srgbClr val="FF0000"/>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l" defTabSz="914400" rtl="0" eaLnBrk="1" latinLnBrk="0" hangingPunct="1"/>
                      <a:r>
                        <a:rPr lang="en-US" sz="900" b="1" kern="1200" dirty="0" smtClean="0">
                          <a:solidFill>
                            <a:srgbClr val="FF0000"/>
                          </a:solidFill>
                          <a:latin typeface="Arial" panose="020B0604020202020204" pitchFamily="34" charset="0"/>
                          <a:ea typeface="+mn-ea"/>
                          <a:cs typeface="Arial" panose="020B0604020202020204" pitchFamily="34" charset="0"/>
                        </a:rPr>
                        <a:t>Metrics</a:t>
                      </a:r>
                      <a:endParaRPr lang="en-US" sz="900" b="1" kern="1200" dirty="0">
                        <a:solidFill>
                          <a:srgbClr val="FF0000"/>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baseline="0" dirty="0" smtClean="0">
                          <a:solidFill>
                            <a:schemeClr val="tx1"/>
                          </a:solidFill>
                          <a:latin typeface="Arial" panose="020B0604020202020204" pitchFamily="34" charset="0"/>
                          <a:ea typeface="+mn-ea"/>
                          <a:cs typeface="Arial" panose="020B0604020202020204" pitchFamily="34" charset="0"/>
                        </a:rPr>
                        <a:t>2Q16</a:t>
                      </a:r>
                      <a:r>
                        <a:rPr lang="en-US" sz="900" b="1" kern="1200" dirty="0" smtClean="0">
                          <a:solidFill>
                            <a:schemeClr val="tx1"/>
                          </a:solidFill>
                          <a:latin typeface="Arial" panose="020B0604020202020204" pitchFamily="34" charset="0"/>
                          <a:ea typeface="+mn-ea"/>
                          <a:cs typeface="Arial" panose="020B0604020202020204" pitchFamily="34" charset="0"/>
                        </a:rPr>
                        <a:t> </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457200" rtl="0" eaLnBrk="1" latinLnBrk="0" hangingPunct="1"/>
                      <a:r>
                        <a:rPr lang="en-US" sz="900" b="1" kern="1200" dirty="0" smtClean="0">
                          <a:solidFill>
                            <a:schemeClr val="tx1"/>
                          </a:solidFill>
                          <a:latin typeface="Arial" panose="020B0604020202020204" pitchFamily="34" charset="0"/>
                          <a:ea typeface="+mn-ea"/>
                          <a:cs typeface="Arial" panose="020B0604020202020204" pitchFamily="34" charset="0"/>
                        </a:rPr>
                        <a:t>1Q16</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ysClr val="window" lastClr="FFFFFF">
                          <a:lumMod val="95000"/>
                        </a:sysClr>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tx1"/>
                          </a:solidFill>
                          <a:latin typeface="Arial" panose="020B0604020202020204" pitchFamily="34" charset="0"/>
                          <a:ea typeface="+mn-ea"/>
                          <a:cs typeface="Arial" panose="020B0604020202020204" pitchFamily="34" charset="0"/>
                        </a:rPr>
                        <a:t>Amber Limit</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defTabSz="457200" rtl="0" eaLnBrk="1" latinLnBrk="0" hangingPunct="1">
                        <a:buFont typeface="Arial" panose="020B0604020202020204" pitchFamily="34" charset="0"/>
                        <a:buNone/>
                      </a:pPr>
                      <a:r>
                        <a:rPr lang="en-US" sz="900" b="1" kern="1200" dirty="0" smtClean="0">
                          <a:solidFill>
                            <a:schemeClr val="bg1"/>
                          </a:solidFill>
                          <a:latin typeface="Arial" panose="020B0604020202020204" pitchFamily="34" charset="0"/>
                          <a:ea typeface="+mn-ea"/>
                          <a:cs typeface="Arial" panose="020B0604020202020204" pitchFamily="34" charset="0"/>
                        </a:rPr>
                        <a:t>Red Limit</a:t>
                      </a:r>
                      <a:endParaRPr lang="en-US" sz="9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3657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BSPR</a:t>
                      </a: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rowSpan="4">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1" dirty="0" smtClean="0">
                          <a:solidFill>
                            <a:sysClr val="windowText" lastClr="000000"/>
                          </a:solidFill>
                          <a:latin typeface="Arial" panose="020B0604020202020204" pitchFamily="34" charset="0"/>
                          <a:cs typeface="Arial" panose="020B0604020202020204" pitchFamily="34" charset="0"/>
                        </a:rPr>
                        <a:t>Operational</a:t>
                      </a:r>
                    </a:p>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1" dirty="0" smtClean="0">
                          <a:solidFill>
                            <a:sysClr val="windowText" lastClr="000000"/>
                          </a:solidFill>
                          <a:latin typeface="Arial" panose="020B0604020202020204" pitchFamily="34" charset="0"/>
                          <a:cs typeface="Arial" panose="020B0604020202020204" pitchFamily="34" charset="0"/>
                        </a:rPr>
                        <a:t>Risk</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900" b="0" i="0" kern="1200" baseline="0" dirty="0" smtClean="0">
                          <a:solidFill>
                            <a:sysClr val="windowText" lastClr="000000"/>
                          </a:solidFill>
                          <a:latin typeface="Arial" panose="020B0604020202020204" pitchFamily="34" charset="0"/>
                          <a:ea typeface="+mn-ea"/>
                          <a:cs typeface="Arial" panose="020B0604020202020204" pitchFamily="34" charset="0"/>
                        </a:rPr>
                        <a:t>% Servers with Obsolete Operating Systems</a:t>
                      </a:r>
                      <a:r>
                        <a:rPr lang="en-US" sz="900" b="0" i="0" kern="1200" baseline="30000" dirty="0" smtClean="0">
                          <a:solidFill>
                            <a:sysClr val="windowText" lastClr="000000"/>
                          </a:solidFill>
                          <a:latin typeface="Arial" panose="020B0604020202020204" pitchFamily="34" charset="0"/>
                          <a:ea typeface="+mn-ea"/>
                          <a:cs typeface="Arial" panose="020B0604020202020204" pitchFamily="34" charset="0"/>
                        </a:rPr>
                        <a:t>1</a:t>
                      </a:r>
                      <a:endParaRPr lang="en-US" sz="900" b="0" i="0" kern="1200" baseline="0" dirty="0">
                        <a:solidFill>
                          <a:sysClr val="windowText" lastClr="000000"/>
                        </a:solidFill>
                        <a:latin typeface="Arial" panose="020B0604020202020204" pitchFamily="34" charset="0"/>
                        <a:ea typeface="+mn-ea"/>
                        <a:cs typeface="Arial" panose="020B0604020202020204" pitchFamily="34" charset="0"/>
                      </a:endParaRPr>
                    </a:p>
                  </a:txBody>
                  <a:tcPr marL="0" marR="0" marT="0" marB="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N/Avail</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N/Avail</a:t>
                      </a:r>
                    </a:p>
                  </a:txBody>
                  <a:tcPr marL="0" marR="0" marT="0" marB="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kern="1200" dirty="0" smtClean="0">
                          <a:solidFill>
                            <a:schemeClr val="tx1"/>
                          </a:solidFill>
                          <a:latin typeface="Arial" panose="020B0604020202020204" pitchFamily="34" charset="0"/>
                          <a:ea typeface="+mn-ea"/>
                          <a:cs typeface="Arial" panose="020B0604020202020204" pitchFamily="34" charset="0"/>
                        </a:rPr>
                        <a:t>TBD</a:t>
                      </a:r>
                      <a:endParaRPr lang="es-PR" sz="90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kern="1200" dirty="0" smtClean="0">
                          <a:solidFill>
                            <a:schemeClr val="tx1"/>
                          </a:solidFill>
                          <a:latin typeface="Arial" panose="020B0604020202020204" pitchFamily="34" charset="0"/>
                          <a:ea typeface="+mn-ea"/>
                          <a:cs typeface="Arial" panose="020B0604020202020204" pitchFamily="34" charset="0"/>
                        </a:rPr>
                        <a:t>TBD</a:t>
                      </a:r>
                      <a:endParaRPr lang="es-PR" sz="90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657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US"/>
                    </a:p>
                  </a:txBody>
                  <a:tcPr/>
                </a:tc>
                <a:tc>
                  <a:txBody>
                    <a:bodyPr/>
                    <a:lstStyle/>
                    <a:p>
                      <a:pPr marL="0" algn="l" defTabSz="457200" rtl="0" eaLnBrk="1" fontAlgn="ctr" latinLnBrk="0" hangingPunct="1"/>
                      <a:r>
                        <a:rPr lang="en-US" sz="900" b="0" i="0" kern="1200" baseline="0" dirty="0" smtClean="0">
                          <a:solidFill>
                            <a:schemeClr val="tx1"/>
                          </a:solidFill>
                          <a:latin typeface="Arial" panose="020B0604020202020204" pitchFamily="34" charset="0"/>
                          <a:ea typeface="+mn-ea"/>
                          <a:cs typeface="Arial" panose="020B0604020202020204" pitchFamily="34" charset="0"/>
                        </a:rPr>
                        <a:t>Ethical hacking vulnerabilities</a:t>
                      </a:r>
                      <a:r>
                        <a:rPr lang="en-US" sz="900" b="0" i="0" kern="1200" baseline="30000" dirty="0" smtClean="0">
                          <a:solidFill>
                            <a:schemeClr val="tx1"/>
                          </a:solidFill>
                          <a:latin typeface="Arial" panose="020B0604020202020204" pitchFamily="34" charset="0"/>
                          <a:ea typeface="+mn-ea"/>
                          <a:cs typeface="Arial" panose="020B0604020202020204" pitchFamily="34" charset="0"/>
                        </a:rPr>
                        <a:t>1</a:t>
                      </a:r>
                      <a:endParaRPr lang="en-US" sz="900" b="0" i="0" kern="1200" baseline="0" dirty="0">
                        <a:solidFill>
                          <a:schemeClr val="tx1"/>
                        </a:solidFill>
                        <a:latin typeface="Arial" panose="020B0604020202020204" pitchFamily="34" charset="0"/>
                        <a:ea typeface="+mn-ea"/>
                        <a:cs typeface="Arial" panose="020B0604020202020204" pitchFamily="34" charset="0"/>
                      </a:endParaRPr>
                    </a:p>
                  </a:txBody>
                  <a:tcPr marL="0" marR="0" marT="0" marB="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N/Avail</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N/Avail</a:t>
                      </a:r>
                    </a:p>
                  </a:txBody>
                  <a:tcPr marL="0" marR="0" marT="0" marB="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kern="1200" dirty="0" smtClean="0">
                          <a:solidFill>
                            <a:schemeClr val="tx1"/>
                          </a:solidFill>
                          <a:latin typeface="Arial" panose="020B0604020202020204" pitchFamily="34" charset="0"/>
                          <a:ea typeface="+mn-ea"/>
                          <a:cs typeface="Arial" panose="020B0604020202020204" pitchFamily="34" charset="0"/>
                        </a:rPr>
                        <a:t>TBD</a:t>
                      </a:r>
                      <a:endParaRPr lang="es-PR" sz="90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kern="1200" dirty="0" smtClean="0">
                          <a:solidFill>
                            <a:schemeClr val="tx1"/>
                          </a:solidFill>
                          <a:latin typeface="Arial" panose="020B0604020202020204" pitchFamily="34" charset="0"/>
                          <a:ea typeface="+mn-ea"/>
                          <a:cs typeface="Arial" panose="020B0604020202020204" pitchFamily="34" charset="0"/>
                        </a:rPr>
                        <a:t>TBD</a:t>
                      </a:r>
                      <a:endParaRPr lang="es-PR" sz="90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657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457200" rtl="0" eaLnBrk="1" fontAlgn="ctr" latinLnBrk="0" hangingPunct="1"/>
                      <a:r>
                        <a:rPr lang="en-US" sz="900" b="0" i="0" kern="1200" baseline="0" dirty="0" smtClean="0">
                          <a:solidFill>
                            <a:schemeClr val="tx1"/>
                          </a:solidFill>
                          <a:latin typeface="Arial" panose="020B0604020202020204" pitchFamily="34" charset="0"/>
                          <a:ea typeface="+mn-ea"/>
                          <a:cs typeface="Arial" panose="020B0604020202020204" pitchFamily="34" charset="0"/>
                        </a:rPr>
                        <a:t>Servers with Security Complaint Operating Systems</a:t>
                      </a:r>
                      <a:r>
                        <a:rPr lang="en-US" sz="900" b="0" i="0" kern="1200" baseline="30000" dirty="0" smtClean="0">
                          <a:solidFill>
                            <a:schemeClr val="tx1"/>
                          </a:solidFill>
                          <a:latin typeface="Arial" panose="020B0604020202020204" pitchFamily="34" charset="0"/>
                          <a:ea typeface="+mn-ea"/>
                          <a:cs typeface="Arial" panose="020B0604020202020204" pitchFamily="34" charset="0"/>
                        </a:rPr>
                        <a:t>1</a:t>
                      </a:r>
                      <a:endParaRPr lang="en-US" sz="900" b="0" i="0" kern="1200" baseline="0" dirty="0">
                        <a:solidFill>
                          <a:schemeClr val="tx1"/>
                        </a:solidFill>
                        <a:latin typeface="Arial" panose="020B0604020202020204" pitchFamily="34" charset="0"/>
                        <a:ea typeface="+mn-ea"/>
                        <a:cs typeface="Arial" panose="020B0604020202020204" pitchFamily="34" charset="0"/>
                      </a:endParaRPr>
                    </a:p>
                  </a:txBody>
                  <a:tcPr marL="0" marR="0" marT="0" marB="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N/Avail</a:t>
                      </a: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N/Avail</a:t>
                      </a:r>
                    </a:p>
                  </a:txBody>
                  <a:tcPr marL="0" marR="0" marT="0" marB="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kern="1200" smtClean="0">
                          <a:solidFill>
                            <a:schemeClr val="tx1"/>
                          </a:solidFill>
                          <a:latin typeface="Arial" panose="020B0604020202020204" pitchFamily="34" charset="0"/>
                          <a:ea typeface="+mn-ea"/>
                          <a:cs typeface="Arial" panose="020B0604020202020204" pitchFamily="34" charset="0"/>
                        </a:rPr>
                        <a:t>TBD</a:t>
                      </a:r>
                      <a:endParaRPr lang="es-PR" sz="90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kern="1200" dirty="0" smtClean="0">
                          <a:solidFill>
                            <a:schemeClr val="tx1"/>
                          </a:solidFill>
                          <a:latin typeface="Arial" panose="020B0604020202020204" pitchFamily="34" charset="0"/>
                          <a:ea typeface="+mn-ea"/>
                          <a:cs typeface="Arial" panose="020B0604020202020204" pitchFamily="34" charset="0"/>
                        </a:rPr>
                        <a:t>TBD</a:t>
                      </a:r>
                      <a:endParaRPr lang="es-PR" sz="90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657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900" b="1" dirty="0" smtClean="0">
                        <a:solidFill>
                          <a:schemeClr val="tx1"/>
                        </a:solidFill>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457200" rtl="0" eaLnBrk="1" fontAlgn="ctr" latinLnBrk="0" hangingPunct="1"/>
                      <a:r>
                        <a:rPr lang="en-US" sz="900" b="0" i="0" kern="1200" baseline="0" dirty="0" smtClean="0">
                          <a:solidFill>
                            <a:schemeClr val="tx1"/>
                          </a:solidFill>
                          <a:latin typeface="Arial" panose="020B0604020202020204" pitchFamily="34" charset="0"/>
                          <a:ea typeface="+mn-ea"/>
                          <a:cs typeface="Arial" panose="020B0604020202020204" pitchFamily="34" charset="0"/>
                        </a:rPr>
                        <a:t>Information Leakages: # of Security Incidents with Customer Data Leaks</a:t>
                      </a:r>
                      <a:r>
                        <a:rPr lang="en-US" sz="900" b="0" i="0" kern="1200" baseline="30000" dirty="0" smtClean="0">
                          <a:solidFill>
                            <a:schemeClr val="tx1"/>
                          </a:solidFill>
                          <a:latin typeface="Arial" panose="020B0604020202020204" pitchFamily="34" charset="0"/>
                          <a:ea typeface="+mn-ea"/>
                          <a:cs typeface="Arial" panose="020B0604020202020204" pitchFamily="34" charset="0"/>
                        </a:rPr>
                        <a:t>1</a:t>
                      </a:r>
                      <a:endParaRPr lang="en-US" sz="900" b="0" i="0" kern="1200" baseline="0" dirty="0">
                        <a:solidFill>
                          <a:schemeClr val="tx1"/>
                        </a:solidFill>
                        <a:latin typeface="Arial" panose="020B0604020202020204" pitchFamily="34" charset="0"/>
                        <a:ea typeface="+mn-ea"/>
                        <a:cs typeface="Arial" panose="020B0604020202020204" pitchFamily="34" charset="0"/>
                      </a:endParaRPr>
                    </a:p>
                  </a:txBody>
                  <a:tcPr marL="0" marR="0" marT="0" marB="0" anchor="ctr">
                    <a:lnL w="952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smtClean="0">
                          <a:solidFill>
                            <a:schemeClr val="tx1"/>
                          </a:solidFill>
                          <a:latin typeface="Arial" panose="020B0604020202020204" pitchFamily="34" charset="0"/>
                          <a:cs typeface="Arial" panose="020B0604020202020204" pitchFamily="34" charset="0"/>
                        </a:rPr>
                        <a:t>N/Avail</a:t>
                      </a:r>
                      <a:endParaRPr lang="en-US" sz="900" b="1" dirty="0" smtClean="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N/Avail</a:t>
                      </a:r>
                    </a:p>
                  </a:txBody>
                  <a:tcPr marL="0" marR="0" marT="0" marB="0" anchor="ctr">
                    <a:lnL w="9525" cap="flat" cmpd="sng" algn="ctr">
                      <a:solidFill>
                        <a:sysClr val="window" lastClr="FFFFFF"/>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kern="1200" dirty="0" smtClean="0">
                          <a:solidFill>
                            <a:schemeClr val="tx1"/>
                          </a:solidFill>
                          <a:latin typeface="Arial" panose="020B0604020202020204" pitchFamily="34" charset="0"/>
                          <a:ea typeface="+mn-ea"/>
                          <a:cs typeface="Arial" panose="020B0604020202020204" pitchFamily="34" charset="0"/>
                        </a:rPr>
                        <a:t>TBD</a:t>
                      </a:r>
                      <a:endParaRPr lang="es-PR" sz="90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ysClr val="windowText" lastClr="000000"/>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kern="1200" dirty="0" smtClean="0">
                          <a:solidFill>
                            <a:schemeClr val="tx1"/>
                          </a:solidFill>
                          <a:latin typeface="Arial" panose="020B0604020202020204" pitchFamily="34" charset="0"/>
                          <a:ea typeface="+mn-ea"/>
                          <a:cs typeface="Arial" panose="020B0604020202020204" pitchFamily="34" charset="0"/>
                        </a:rPr>
                        <a:t>TBD</a:t>
                      </a:r>
                      <a:endParaRPr lang="es-PR" sz="90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bl>
          </a:graphicData>
        </a:graphic>
      </p:graphicFrame>
      <p:sp>
        <p:nvSpPr>
          <p:cNvPr id="9" name="TextBox 8"/>
          <p:cNvSpPr txBox="1"/>
          <p:nvPr/>
        </p:nvSpPr>
        <p:spPr>
          <a:xfrm>
            <a:off x="254000" y="248488"/>
            <a:ext cx="8890000" cy="461665"/>
          </a:xfrm>
          <a:prstGeom prst="rect">
            <a:avLst/>
          </a:prstGeom>
          <a:noFill/>
        </p:spPr>
        <p:txBody>
          <a:bodyPr wrap="square" rtlCol="0">
            <a:spAutoFit/>
          </a:bodyPr>
          <a:lstStyle/>
          <a:p>
            <a:r>
              <a:rPr lang="en-US" b="1" dirty="0" smtClean="0"/>
              <a:t>5. </a:t>
            </a:r>
            <a:r>
              <a:rPr lang="en-US" b="1" dirty="0"/>
              <a:t>BSPR </a:t>
            </a:r>
            <a:r>
              <a:rPr lang="en-US" b="1" dirty="0" smtClean="0"/>
              <a:t>Additional Metrics – </a:t>
            </a:r>
            <a:r>
              <a:rPr lang="en-US" b="1" dirty="0"/>
              <a:t>Amber and Red </a:t>
            </a:r>
            <a:r>
              <a:rPr lang="en-US" b="1" dirty="0" smtClean="0"/>
              <a:t>metrics</a:t>
            </a:r>
            <a:endParaRPr lang="en-US" b="1" dirty="0"/>
          </a:p>
        </p:txBody>
      </p:sp>
      <p:sp>
        <p:nvSpPr>
          <p:cNvPr id="4" name="Footnote"/>
          <p:cNvSpPr/>
          <p:nvPr/>
        </p:nvSpPr>
        <p:spPr bwMode="auto">
          <a:xfrm>
            <a:off x="360948" y="6064180"/>
            <a:ext cx="847825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0" lvl="1"/>
            <a:r>
              <a:rPr lang="en-US" sz="800" dirty="0" smtClean="0">
                <a:solidFill>
                  <a:schemeClr val="tx1">
                    <a:lumMod val="65000"/>
                    <a:lumOff val="35000"/>
                  </a:schemeClr>
                </a:solidFill>
                <a:latin typeface="Arial" panose="020B0604020202020204" pitchFamily="34" charset="0"/>
                <a:cs typeface="Arial" panose="020B0604020202020204" pitchFamily="34" charset="0"/>
                <a:sym typeface="Arial"/>
              </a:rPr>
              <a:t>*Thresholds are being calibrated by SHUSA, thus no tendencies are reflected. </a:t>
            </a:r>
          </a:p>
          <a:p>
            <a:pPr marL="0" lvl="1"/>
            <a:r>
              <a:rPr lang="en-US" sz="800" baseline="30000" dirty="0" smtClean="0">
                <a:solidFill>
                  <a:schemeClr val="tx1">
                    <a:lumMod val="65000"/>
                    <a:lumOff val="35000"/>
                  </a:schemeClr>
                </a:solidFill>
                <a:latin typeface="Arial" panose="020B0604020202020204" pitchFamily="34" charset="0"/>
                <a:cs typeface="Arial" panose="020B0604020202020204" pitchFamily="34" charset="0"/>
                <a:sym typeface="Arial"/>
              </a:rPr>
              <a:t>1 </a:t>
            </a:r>
            <a:r>
              <a:rPr lang="en-US" sz="800" dirty="0" smtClean="0">
                <a:solidFill>
                  <a:schemeClr val="tx1">
                    <a:lumMod val="65000"/>
                    <a:lumOff val="35000"/>
                  </a:schemeClr>
                </a:solidFill>
                <a:latin typeface="Arial" panose="020B0604020202020204" pitchFamily="34" charset="0"/>
                <a:cs typeface="Arial" panose="020B0604020202020204" pitchFamily="34" charset="0"/>
                <a:sym typeface="Arial"/>
              </a:rPr>
              <a:t>Results are expected in August 2016 since </a:t>
            </a:r>
            <a:r>
              <a:rPr lang="en-US" sz="800" dirty="0" smtClean="0">
                <a:solidFill>
                  <a:schemeClr val="tx1">
                    <a:lumMod val="65000"/>
                    <a:lumOff val="35000"/>
                  </a:schemeClr>
                </a:solidFill>
                <a:latin typeface="Arial" panose="020B0604020202020204" pitchFamily="34" charset="0"/>
                <a:cs typeface="Arial" panose="020B0604020202020204" pitchFamily="34" charset="0"/>
              </a:rPr>
              <a:t>assets inventory reports are currently being reviewed.</a:t>
            </a:r>
            <a:endParaRPr lang="en-US" sz="800" dirty="0">
              <a:solidFill>
                <a:schemeClr val="tx1">
                  <a:lumMod val="65000"/>
                  <a:lumOff val="35000"/>
                </a:schemeClr>
              </a:solidFill>
              <a:latin typeface="Arial" panose="020B0604020202020204" pitchFamily="34" charset="0"/>
              <a:cs typeface="Arial" panose="020B0604020202020204" pitchFamily="34" charset="0"/>
              <a:sym typeface="Arial"/>
            </a:endParaRPr>
          </a:p>
        </p:txBody>
      </p:sp>
      <p:sp>
        <p:nvSpPr>
          <p:cNvPr id="5" name="Slide Number Placeholder 3"/>
          <p:cNvSpPr txBox="1">
            <a:spLocks/>
          </p:cNvSpPr>
          <p:nvPr/>
        </p:nvSpPr>
        <p:spPr>
          <a:xfrm>
            <a:off x="8149015" y="99783"/>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48</a:t>
            </a:fld>
            <a:endParaRPr lang="es-ES_tradnl" sz="1200" b="1" dirty="0">
              <a:solidFill>
                <a:srgbClr val="FF0000"/>
              </a:solidFill>
              <a:latin typeface="Arial"/>
              <a:cs typeface="Arial"/>
            </a:endParaRPr>
          </a:p>
        </p:txBody>
      </p:sp>
    </p:spTree>
    <p:extLst>
      <p:ext uri="{BB962C8B-B14F-4D97-AF65-F5344CB8AC3E}">
        <p14:creationId xmlns:p14="http://schemas.microsoft.com/office/powerpoint/2010/main" val="410835994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657679"/>
            <a:ext cx="8461375"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 name="Slide Number Placeholder 3"/>
          <p:cNvSpPr txBox="1">
            <a:spLocks/>
          </p:cNvSpPr>
          <p:nvPr/>
        </p:nvSpPr>
        <p:spPr>
          <a:xfrm>
            <a:off x="8149015" y="99783"/>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49</a:t>
            </a:fld>
            <a:endParaRPr lang="es-ES_tradnl" sz="1200" b="1" dirty="0">
              <a:solidFill>
                <a:srgbClr val="FF0000"/>
              </a:solidFill>
              <a:latin typeface="Arial"/>
              <a:cs typeface="Arial"/>
            </a:endParaRPr>
          </a:p>
        </p:txBody>
      </p:sp>
      <p:pic>
        <p:nvPicPr>
          <p:cNvPr id="307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213" y="4416507"/>
            <a:ext cx="578167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2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 y="1221407"/>
            <a:ext cx="8869680" cy="31272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254000" y="248488"/>
            <a:ext cx="8890000" cy="461665"/>
          </a:xfrm>
          <a:prstGeom prst="rect">
            <a:avLst/>
          </a:prstGeom>
          <a:noFill/>
        </p:spPr>
        <p:txBody>
          <a:bodyPr wrap="square" rtlCol="0">
            <a:spAutoFit/>
          </a:bodyPr>
          <a:lstStyle/>
          <a:p>
            <a:r>
              <a:rPr lang="en-US" b="1" dirty="0" smtClean="0"/>
              <a:t>6. </a:t>
            </a:r>
            <a:r>
              <a:rPr lang="en-US" b="1" dirty="0"/>
              <a:t>BSPR </a:t>
            </a:r>
            <a:r>
              <a:rPr lang="en-US" b="1" dirty="0" smtClean="0"/>
              <a:t>Turnover by Area – Six Month Rolling Rate</a:t>
            </a:r>
            <a:endParaRPr lang="en-US" b="1" dirty="0"/>
          </a:p>
        </p:txBody>
      </p:sp>
      <p:sp>
        <p:nvSpPr>
          <p:cNvPr id="3" name="TextBox 2"/>
          <p:cNvSpPr txBox="1"/>
          <p:nvPr/>
        </p:nvSpPr>
        <p:spPr>
          <a:xfrm>
            <a:off x="393700" y="829393"/>
            <a:ext cx="7997542" cy="307777"/>
          </a:xfrm>
          <a:prstGeom prst="rect">
            <a:avLst/>
          </a:prstGeom>
          <a:solidFill>
            <a:schemeClr val="bg1">
              <a:lumMod val="9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r>
              <a:rPr lang="en-US" sz="1400" dirty="0" smtClean="0"/>
              <a:t>There are 7 areas out of 16 (44%) with a breach in limit and one other deteriorating.</a:t>
            </a:r>
            <a:endParaRPr lang="en-US" sz="1400" dirty="0"/>
          </a:p>
        </p:txBody>
      </p:sp>
    </p:spTree>
    <p:extLst>
      <p:ext uri="{BB962C8B-B14F-4D97-AF65-F5344CB8AC3E}">
        <p14:creationId xmlns:p14="http://schemas.microsoft.com/office/powerpoint/2010/main" val="20830916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54000" y="248488"/>
            <a:ext cx="8890000" cy="369332"/>
          </a:xfrm>
          <a:prstGeom prst="rect">
            <a:avLst/>
          </a:prstGeom>
          <a:noFill/>
        </p:spPr>
        <p:txBody>
          <a:bodyPr wrap="square" rtlCol="0">
            <a:spAutoFit/>
          </a:bodyPr>
          <a:lstStyle/>
          <a:p>
            <a:pPr eaLnBrk="1" fontAlgn="auto" hangingPunct="1">
              <a:spcBef>
                <a:spcPts val="0"/>
              </a:spcBef>
              <a:spcAft>
                <a:spcPts val="0"/>
              </a:spcAft>
            </a:pPr>
            <a:r>
              <a:rPr lang="en-US" sz="1800" b="1" dirty="0">
                <a:solidFill>
                  <a:prstClr val="black"/>
                </a:solidFill>
                <a:latin typeface="Calibri"/>
                <a:ea typeface="+mn-ea"/>
              </a:rPr>
              <a:t>1. </a:t>
            </a:r>
            <a:r>
              <a:rPr lang="en-US" sz="1800" b="1" dirty="0" smtClean="0">
                <a:solidFill>
                  <a:prstClr val="black"/>
                </a:solidFill>
                <a:latin typeface="Calibri"/>
                <a:ea typeface="+mn-ea"/>
              </a:rPr>
              <a:t>3 Executive </a:t>
            </a:r>
            <a:r>
              <a:rPr lang="en-US" sz="1800" b="1" dirty="0">
                <a:solidFill>
                  <a:prstClr val="black"/>
                </a:solidFill>
                <a:latin typeface="Calibri"/>
                <a:ea typeface="+mn-ea"/>
              </a:rPr>
              <a:t>Summary – Top </a:t>
            </a:r>
            <a:r>
              <a:rPr lang="en-US" sz="1800" b="1" dirty="0" smtClean="0">
                <a:solidFill>
                  <a:prstClr val="black"/>
                </a:solidFill>
                <a:latin typeface="Calibri"/>
                <a:ea typeface="+mn-ea"/>
              </a:rPr>
              <a:t>Risks (1/3)</a:t>
            </a:r>
            <a:endParaRPr lang="en-US" sz="1800" b="1" dirty="0">
              <a:solidFill>
                <a:prstClr val="black"/>
              </a:solidFill>
              <a:latin typeface="Calibri"/>
              <a:ea typeface="+mn-ea"/>
            </a:endParaRPr>
          </a:p>
        </p:txBody>
      </p:sp>
      <p:graphicFrame>
        <p:nvGraphicFramePr>
          <p:cNvPr id="33" name="247 Tabla"/>
          <p:cNvGraphicFramePr>
            <a:graphicFrameLocks noGrp="1"/>
          </p:cNvGraphicFramePr>
          <p:nvPr>
            <p:extLst>
              <p:ext uri="{D42A27DB-BD31-4B8C-83A1-F6EECF244321}">
                <p14:modId xmlns:p14="http://schemas.microsoft.com/office/powerpoint/2010/main" val="3697623902"/>
              </p:ext>
            </p:extLst>
          </p:nvPr>
        </p:nvGraphicFramePr>
        <p:xfrm>
          <a:off x="304800" y="678073"/>
          <a:ext cx="8772576" cy="5839188"/>
        </p:xfrm>
        <a:graphic>
          <a:graphicData uri="http://schemas.openxmlformats.org/drawingml/2006/table">
            <a:tbl>
              <a:tblPr/>
              <a:tblGrid>
                <a:gridCol w="1219200"/>
                <a:gridCol w="2133600"/>
                <a:gridCol w="2181225"/>
                <a:gridCol w="2066975"/>
                <a:gridCol w="561975"/>
                <a:gridCol w="609601"/>
              </a:tblGrid>
              <a:tr h="345675">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l" defTabSz="914400" rtl="0" eaLnBrk="1" fontAlgn="t" latinLnBrk="0" hangingPunct="1">
                        <a:lnSpc>
                          <a:spcPct val="90000"/>
                        </a:lnSpc>
                        <a:spcBef>
                          <a:spcPts val="0"/>
                        </a:spcBef>
                        <a:spcAft>
                          <a:spcPts val="0"/>
                        </a:spcAft>
                        <a:buClrTx/>
                        <a:buSzTx/>
                        <a:buFontTx/>
                        <a:buNone/>
                        <a:tabLst/>
                        <a:defRPr/>
                      </a:pPr>
                      <a:r>
                        <a:rPr lang="en-GB" sz="1200" b="1" noProof="0" dirty="0" smtClean="0">
                          <a:solidFill>
                            <a:schemeClr val="tx1"/>
                          </a:solidFill>
                          <a:latin typeface="+mn-lt"/>
                        </a:rPr>
                        <a:t>Risk</a:t>
                      </a:r>
                      <a:endParaRPr lang="en-GB" sz="1200" b="0" i="0" u="none" strike="noStrike" kern="1200" noProof="0" dirty="0">
                        <a:solidFill>
                          <a:schemeClr val="tx1"/>
                        </a:solidFill>
                        <a:effectLst/>
                        <a:latin typeface="+mn-lt"/>
                        <a:ea typeface="+mn-ea"/>
                        <a:cs typeface="+mn-cs"/>
                      </a:endParaRPr>
                    </a:p>
                  </a:txBody>
                  <a:tcPr marL="0" marR="0" marT="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ctr" defTabSz="914400" rtl="0" eaLnBrk="1" fontAlgn="b" latinLnBrk="0" hangingPunct="1">
                        <a:lnSpc>
                          <a:spcPct val="90000"/>
                        </a:lnSpc>
                        <a:spcBef>
                          <a:spcPts val="0"/>
                        </a:spcBef>
                        <a:spcAft>
                          <a:spcPts val="0"/>
                        </a:spcAft>
                        <a:buClrTx/>
                        <a:buSzTx/>
                        <a:buFontTx/>
                        <a:buNone/>
                        <a:tabLst/>
                        <a:defRPr/>
                      </a:pPr>
                      <a:r>
                        <a:rPr lang="en-GB" sz="1200" b="1" i="0" u="none" strike="noStrike" kern="1200" noProof="0" dirty="0" smtClean="0">
                          <a:solidFill>
                            <a:schemeClr val="tx1"/>
                          </a:solidFill>
                          <a:effectLst/>
                          <a:latin typeface="+mn-lt"/>
                          <a:ea typeface="+mn-ea"/>
                          <a:cs typeface="+mn-cs"/>
                        </a:rPr>
                        <a:t>Description</a:t>
                      </a:r>
                    </a:p>
                  </a:txBody>
                  <a:tcPr marL="0" marR="0" marT="0" marB="3600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fontAlgn="b"/>
                      <a:r>
                        <a:rPr lang="en-GB" sz="1200" b="1" kern="1200" noProof="0" dirty="0" smtClean="0">
                          <a:solidFill>
                            <a:schemeClr val="tx1"/>
                          </a:solidFill>
                          <a:latin typeface="Calibri"/>
                          <a:ea typeface="+mn-ea"/>
                          <a:cs typeface="+mn-cs"/>
                        </a:rPr>
                        <a:t>Current</a:t>
                      </a:r>
                      <a:r>
                        <a:rPr lang="en-GB" sz="1200" b="1" kern="1200" baseline="0" noProof="0" dirty="0" smtClean="0">
                          <a:solidFill>
                            <a:schemeClr val="tx1"/>
                          </a:solidFill>
                          <a:latin typeface="Calibri"/>
                          <a:ea typeface="+mn-ea"/>
                          <a:cs typeface="+mn-cs"/>
                        </a:rPr>
                        <a:t> </a:t>
                      </a:r>
                      <a:r>
                        <a:rPr lang="en-GB" sz="1200" b="1" kern="1200" noProof="0" dirty="0" smtClean="0">
                          <a:solidFill>
                            <a:schemeClr val="tx1"/>
                          </a:solidFill>
                          <a:latin typeface="Calibri"/>
                          <a:ea typeface="+mn-ea"/>
                          <a:cs typeface="+mn-cs"/>
                        </a:rPr>
                        <a:t>Risk Update/RAS and Metrics</a:t>
                      </a:r>
                      <a:endParaRPr lang="en-GB" sz="1200" b="1" i="0" u="none" strike="noStrike" kern="1200" noProof="0" dirty="0">
                        <a:solidFill>
                          <a:schemeClr val="tx1"/>
                        </a:solidFill>
                        <a:effectLst/>
                        <a:latin typeface="Calibri"/>
                        <a:ea typeface="+mn-ea"/>
                        <a:cs typeface="+mn-cs"/>
                      </a:endParaRPr>
                    </a:p>
                  </a:txBody>
                  <a:tcPr marL="0" marR="0" marT="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b" latinLnBrk="0" hangingPunct="1">
                        <a:lnSpc>
                          <a:spcPct val="90000"/>
                        </a:lnSpc>
                        <a:spcBef>
                          <a:spcPts val="0"/>
                        </a:spcBef>
                        <a:spcAft>
                          <a:spcPts val="0"/>
                        </a:spcAft>
                        <a:buClrTx/>
                        <a:buSzTx/>
                        <a:buFontTx/>
                        <a:buNone/>
                        <a:tabLst/>
                        <a:defRPr/>
                      </a:pPr>
                      <a:r>
                        <a:rPr lang="en-GB" sz="1200" b="1" noProof="0" dirty="0" smtClean="0">
                          <a:solidFill>
                            <a:schemeClr val="tx1"/>
                          </a:solidFill>
                          <a:latin typeface="+mn-lt"/>
                        </a:rPr>
                        <a:t>Action Plan</a:t>
                      </a:r>
                      <a:endParaRPr lang="en-GB" sz="1200" b="1" i="0" u="none" strike="noStrike" noProof="0" dirty="0">
                        <a:solidFill>
                          <a:schemeClr val="tx1"/>
                        </a:solidFill>
                        <a:effectLst/>
                        <a:latin typeface="+mn-lt"/>
                      </a:endParaRPr>
                    </a:p>
                  </a:txBody>
                  <a:tcPr marL="0" marR="0" marT="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defRPr/>
                      </a:pPr>
                      <a:r>
                        <a:rPr lang="en-GB" sz="1200" b="1" kern="0" spc="-90" baseline="0" dirty="0" smtClean="0"/>
                        <a:t>Risk </a:t>
                      </a:r>
                    </a:p>
                    <a:p>
                      <a:pPr algn="ctr">
                        <a:lnSpc>
                          <a:spcPct val="80000"/>
                        </a:lnSpc>
                        <a:defRPr/>
                      </a:pPr>
                      <a:r>
                        <a:rPr lang="en-GB" sz="1200" b="1" kern="0" spc="-90" baseline="0" dirty="0" smtClean="0"/>
                        <a:t>Trend</a:t>
                      </a:r>
                      <a:endParaRPr lang="en-GB" sz="1200" b="1" kern="0" spc="-90" baseline="0" dirty="0"/>
                    </a:p>
                  </a:txBody>
                  <a:tcPr marL="0" marR="0" marT="0" marB="3600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ctr" defTabSz="914400" rtl="0" eaLnBrk="1" fontAlgn="b" latinLnBrk="0" hangingPunct="1">
                        <a:lnSpc>
                          <a:spcPct val="90000"/>
                        </a:lnSpc>
                        <a:spcBef>
                          <a:spcPts val="0"/>
                        </a:spcBef>
                        <a:spcAft>
                          <a:spcPts val="0"/>
                        </a:spcAft>
                        <a:buClrTx/>
                        <a:buSzTx/>
                        <a:buFontTx/>
                        <a:buNone/>
                        <a:tabLst/>
                        <a:defRPr/>
                      </a:pPr>
                      <a:r>
                        <a:rPr lang="en-GB" sz="1200" b="1" i="0" u="none" strike="noStrike" noProof="0" dirty="0" smtClean="0">
                          <a:solidFill>
                            <a:schemeClr val="tx1"/>
                          </a:solidFill>
                          <a:effectLst/>
                          <a:latin typeface="+mn-lt"/>
                        </a:rPr>
                        <a:t>Rem. Status</a:t>
                      </a:r>
                      <a:endParaRPr lang="en-GB" sz="1200" b="1" i="0" u="none" strike="noStrike" noProof="0" dirty="0">
                        <a:solidFill>
                          <a:schemeClr val="tx1"/>
                        </a:solidFill>
                        <a:effectLst/>
                        <a:latin typeface="+mn-lt"/>
                      </a:endParaRPr>
                    </a:p>
                  </a:txBody>
                  <a:tcPr marL="0" marR="0" marT="0" marB="3600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r>
              <a:tr h="1489086">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l" defTabSz="914400" rtl="0" eaLnBrk="1" fontAlgn="t"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srgbClr val="C00000"/>
                          </a:solidFill>
                          <a:effectLst/>
                          <a:uLnTx/>
                          <a:uFillTx/>
                          <a:latin typeface="Calibri"/>
                          <a:ea typeface="Tahoma" panose="020B0604030504040204" pitchFamily="34" charset="0"/>
                          <a:cs typeface="Tahoma" panose="020B0604030504040204" pitchFamily="34" charset="0"/>
                        </a:rPr>
                        <a:t>PR Government Additional Defaults and change in legal framework </a:t>
                      </a:r>
                    </a:p>
                    <a:p>
                      <a:pPr marL="0" marR="0" indent="0" algn="l" defTabSz="914400" rtl="0" eaLnBrk="1" fontAlgn="t" latinLnBrk="0" hangingPunct="1">
                        <a:lnSpc>
                          <a:spcPct val="100000"/>
                        </a:lnSpc>
                        <a:spcBef>
                          <a:spcPts val="0"/>
                        </a:spcBef>
                        <a:spcAft>
                          <a:spcPts val="0"/>
                        </a:spcAft>
                        <a:buClrTx/>
                        <a:buSzTx/>
                        <a:buFontTx/>
                        <a:buNone/>
                        <a:tabLst/>
                        <a:defRPr/>
                      </a:pPr>
                      <a:r>
                        <a:rPr lang="en-US" sz="1000" b="1" noProof="0" dirty="0" smtClean="0">
                          <a:solidFill>
                            <a:schemeClr val="tx1">
                              <a:lumMod val="65000"/>
                              <a:lumOff val="35000"/>
                            </a:schemeClr>
                          </a:solidFill>
                          <a:latin typeface="+mn-lt"/>
                          <a:ea typeface="Tahoma" panose="020B0604030504040204" pitchFamily="34" charset="0"/>
                          <a:cs typeface="Tahoma" panose="020B0604030504040204" pitchFamily="34" charset="0"/>
                        </a:rPr>
                        <a:t>Executive</a:t>
                      </a:r>
                      <a:r>
                        <a:rPr lang="en-US" sz="1000" b="1" baseline="0" noProof="0" dirty="0" smtClean="0">
                          <a:solidFill>
                            <a:schemeClr val="tx1">
                              <a:lumMod val="65000"/>
                              <a:lumOff val="35000"/>
                            </a:schemeClr>
                          </a:solidFill>
                          <a:latin typeface="+mn-lt"/>
                          <a:ea typeface="Tahoma" panose="020B0604030504040204" pitchFamily="34" charset="0"/>
                          <a:cs typeface="Tahoma" panose="020B0604030504040204" pitchFamily="34" charset="0"/>
                        </a:rPr>
                        <a:t> Owner: Angel Varés</a:t>
                      </a:r>
                      <a:endParaRPr lang="en-US" sz="1000" b="1" noProof="0" dirty="0" smtClean="0">
                        <a:solidFill>
                          <a:schemeClr val="tx1">
                            <a:lumMod val="65000"/>
                            <a:lumOff val="35000"/>
                          </a:schemeClr>
                        </a:solidFill>
                        <a:latin typeface="+mn-lt"/>
                        <a:ea typeface="Tahoma" panose="020B0604030504040204" pitchFamily="34" charset="0"/>
                        <a:cs typeface="Tahoma" panose="020B0604030504040204" pitchFamily="34" charset="0"/>
                      </a:endParaRPr>
                    </a:p>
                  </a:txBody>
                  <a:tcPr marL="7200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E3E2E2"/>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lvl="0" algn="just">
                        <a:lnSpc>
                          <a:spcPct val="100000"/>
                        </a:lnSpc>
                        <a:spcAft>
                          <a:spcPts val="0"/>
                        </a:spcAft>
                      </a:pPr>
                      <a:r>
                        <a:rPr lang="en-US" sz="900" b="0" noProof="0" dirty="0" smtClean="0">
                          <a:solidFill>
                            <a:schemeClr val="tx1"/>
                          </a:solidFill>
                          <a:latin typeface="+mj-lt"/>
                        </a:rPr>
                        <a:t>This risk </a:t>
                      </a:r>
                      <a:r>
                        <a:rPr lang="en-US" sz="900" noProof="0" dirty="0" smtClean="0">
                          <a:solidFill>
                            <a:schemeClr val="tx1"/>
                          </a:solidFill>
                          <a:latin typeface="+mj-lt"/>
                        </a:rPr>
                        <a:t>could affect Government capacity and/or our priority of payment:</a:t>
                      </a:r>
                    </a:p>
                    <a:p>
                      <a:pPr lvl="0" algn="just">
                        <a:lnSpc>
                          <a:spcPct val="100000"/>
                        </a:lnSpc>
                        <a:spcAft>
                          <a:spcPts val="0"/>
                        </a:spcAft>
                      </a:pPr>
                      <a:r>
                        <a:rPr lang="en-US" sz="900" noProof="0" dirty="0" smtClean="0">
                          <a:solidFill>
                            <a:schemeClr val="tx1"/>
                          </a:solidFill>
                          <a:latin typeface="+mj-lt"/>
                        </a:rPr>
                        <a:t>          a) Sheraton	</a:t>
                      </a:r>
                    </a:p>
                    <a:p>
                      <a:pPr lvl="0" algn="just">
                        <a:lnSpc>
                          <a:spcPct val="100000"/>
                        </a:lnSpc>
                        <a:spcAft>
                          <a:spcPts val="0"/>
                        </a:spcAft>
                      </a:pPr>
                      <a:r>
                        <a:rPr lang="en-US" sz="900" noProof="0" dirty="0" smtClean="0">
                          <a:solidFill>
                            <a:schemeClr val="tx1"/>
                          </a:solidFill>
                          <a:latin typeface="+mj-lt"/>
                        </a:rPr>
                        <a:t>          b) Municipalities’ position</a:t>
                      </a:r>
                    </a:p>
                    <a:p>
                      <a:pPr marL="0" lvl="0" algn="l" defTabSz="457200" rtl="0" eaLnBrk="1" latinLnBrk="0" hangingPunct="1">
                        <a:lnSpc>
                          <a:spcPct val="100000"/>
                        </a:lnSpc>
                        <a:spcAft>
                          <a:spcPts val="0"/>
                        </a:spcAft>
                      </a:pPr>
                      <a:r>
                        <a:rPr lang="en-US" sz="900" noProof="0" dirty="0" smtClean="0">
                          <a:solidFill>
                            <a:schemeClr val="tx1"/>
                          </a:solidFill>
                          <a:latin typeface="+mj-lt"/>
                        </a:rPr>
                        <a:t>          c) </a:t>
                      </a:r>
                      <a:r>
                        <a:rPr lang="en-US" sz="900" kern="1200" noProof="0" dirty="0" smtClean="0">
                          <a:solidFill>
                            <a:schemeClr val="tx1"/>
                          </a:solidFill>
                          <a:latin typeface="+mj-lt"/>
                          <a:ea typeface="+mn-ea"/>
                          <a:cs typeface="+mn-cs"/>
                        </a:rPr>
                        <a:t>Contagion to the loan portfolio that has a correlation with the Puerto Rico government (suppliers, public employees).</a:t>
                      </a:r>
                    </a:p>
                  </a:txBody>
                  <a:tcPr marL="108000" marR="36000" marT="36000" marB="0">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just" defTabSz="914400" rtl="0" eaLnBrk="1" fontAlgn="t" latinLnBrk="0" hangingPunct="1">
                        <a:lnSpc>
                          <a:spcPct val="90000"/>
                        </a:lnSpc>
                        <a:spcBef>
                          <a:spcPts val="0"/>
                        </a:spcBef>
                        <a:spcAft>
                          <a:spcPts val="0"/>
                        </a:spcAft>
                        <a:buClr>
                          <a:schemeClr val="tx2"/>
                        </a:buClr>
                        <a:buSzTx/>
                        <a:buFont typeface="Arial" panose="020B0604020202020204" pitchFamily="34" charset="0"/>
                        <a:buNone/>
                        <a:tabLst/>
                        <a:defRPr/>
                      </a:pPr>
                      <a:r>
                        <a:rPr lang="en-US" sz="900" b="1" u="sng" noProof="0" dirty="0" smtClean="0">
                          <a:solidFill>
                            <a:schemeClr val="tx1"/>
                          </a:solidFill>
                          <a:latin typeface="+mj-lt"/>
                        </a:rPr>
                        <a:t>Current Risk Update:</a:t>
                      </a:r>
                    </a:p>
                    <a:p>
                      <a:pPr marL="34925" marR="0" lvl="1" indent="0" algn="just" defTabSz="457200" rtl="0" eaLnBrk="0" fontAlgn="base" latinLnBrk="0" hangingPunct="0">
                        <a:lnSpc>
                          <a:spcPct val="100000"/>
                        </a:lnSpc>
                        <a:spcBef>
                          <a:spcPts val="300"/>
                        </a:spcBef>
                        <a:spcAft>
                          <a:spcPts val="300"/>
                        </a:spcAft>
                        <a:buClr>
                          <a:srgbClr val="FF0000"/>
                        </a:buClr>
                        <a:buSzPct val="85000"/>
                        <a:buFont typeface="Wingdings" pitchFamily="2" charset="2"/>
                        <a:buNone/>
                        <a:tabLst>
                          <a:tab pos="8120063" algn="l"/>
                        </a:tabLst>
                        <a:defRPr/>
                      </a:pPr>
                      <a:r>
                        <a:rPr lang="en-US" sz="900" baseline="0" dirty="0" smtClean="0">
                          <a:solidFill>
                            <a:srgbClr val="000000"/>
                          </a:solidFill>
                          <a:latin typeface="+mj-lt"/>
                        </a:rPr>
                        <a:t>PR Government portfolio  (direct and indirect) remains stable and with no delinquency</a:t>
                      </a:r>
                      <a:r>
                        <a:rPr lang="en-US" sz="900" dirty="0" smtClean="0">
                          <a:solidFill>
                            <a:srgbClr val="000000"/>
                          </a:solidFill>
                          <a:latin typeface="+mj-lt"/>
                        </a:rPr>
                        <a:t>.</a:t>
                      </a:r>
                      <a:r>
                        <a:rPr lang="es-PR" sz="900" kern="1200" dirty="0" smtClean="0">
                          <a:solidFill>
                            <a:schemeClr val="tx1"/>
                          </a:solidFill>
                          <a:latin typeface="+mj-lt"/>
                          <a:ea typeface="+mn-ea"/>
                          <a:cs typeface="+mn-cs"/>
                        </a:rPr>
                        <a:t> </a:t>
                      </a:r>
                    </a:p>
                    <a:p>
                      <a:pPr marL="0" marR="0" lvl="0" indent="0" algn="just" defTabSz="914400" rtl="0" eaLnBrk="1" fontAlgn="t" latinLnBrk="0" hangingPunct="1">
                        <a:lnSpc>
                          <a:spcPct val="90000"/>
                        </a:lnSpc>
                        <a:spcBef>
                          <a:spcPts val="0"/>
                        </a:spcBef>
                        <a:spcAft>
                          <a:spcPts val="0"/>
                        </a:spcAft>
                        <a:buClr>
                          <a:schemeClr val="tx2"/>
                        </a:buClr>
                        <a:buSzTx/>
                        <a:buFont typeface="Arial" panose="020B0604020202020204" pitchFamily="34" charset="0"/>
                        <a:buNone/>
                        <a:tabLst/>
                        <a:defRPr/>
                      </a:pPr>
                      <a:r>
                        <a:rPr lang="en-US" sz="900" b="1" u="sng" noProof="0" dirty="0" smtClean="0">
                          <a:solidFill>
                            <a:schemeClr val="tx1"/>
                          </a:solidFill>
                          <a:latin typeface="+mj-lt"/>
                        </a:rPr>
                        <a:t>RAS/Metrics:</a:t>
                      </a:r>
                      <a:endParaRPr lang="en-US" sz="900" b="0" i="0" u="none" strike="noStrike" kern="1200" baseline="0" dirty="0" smtClean="0">
                        <a:solidFill>
                          <a:schemeClr val="tx1"/>
                        </a:solidFill>
                        <a:latin typeface="+mj-lt"/>
                        <a:ea typeface="+mn-ea"/>
                        <a:cs typeface="+mn-cs"/>
                      </a:endParaRPr>
                    </a:p>
                    <a:p>
                      <a:pPr marL="0" marR="0" lvl="1" indent="0" algn="just"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kern="1200" baseline="0" dirty="0" smtClean="0">
                          <a:solidFill>
                            <a:srgbClr val="000000"/>
                          </a:solidFill>
                          <a:latin typeface="+mj-lt"/>
                          <a:ea typeface="+mn-ea"/>
                          <a:cs typeface="+mn-cs"/>
                        </a:rPr>
                        <a:t>‘Number of Puerto Rico Public Institutions in Default’ and ‘</a:t>
                      </a:r>
                      <a:r>
                        <a:rPr lang="en-US" sz="900" b="0" i="0" u="none" strike="noStrike" kern="1200" baseline="0" noProof="0" dirty="0" smtClean="0">
                          <a:solidFill>
                            <a:srgbClr val="000000"/>
                          </a:solidFill>
                          <a:effectLst/>
                          <a:latin typeface="+mj-lt"/>
                          <a:ea typeface="+mn-ea"/>
                          <a:cs typeface="+mn-cs"/>
                        </a:rPr>
                        <a:t>Government Events/Actions  that could result in a payment capacity reduction or changing in the current debt collection priority legal framework</a:t>
                      </a:r>
                      <a:r>
                        <a:rPr lang="en-US" sz="900" kern="1200" baseline="0" dirty="0" smtClean="0">
                          <a:solidFill>
                            <a:srgbClr val="000000"/>
                          </a:solidFill>
                          <a:latin typeface="+mj-lt"/>
                          <a:ea typeface="+mn-ea"/>
                          <a:cs typeface="+mn-cs"/>
                        </a:rPr>
                        <a:t>’ KRIs </a:t>
                      </a:r>
                      <a:r>
                        <a:rPr lang="en-US" sz="900" b="1" i="0" u="none" strike="noStrike" kern="1200" baseline="0" dirty="0" smtClean="0">
                          <a:solidFill>
                            <a:srgbClr val="FF0000"/>
                          </a:solidFill>
                          <a:latin typeface="+mj-lt"/>
                          <a:ea typeface="+mn-ea"/>
                          <a:cs typeface="+mn-cs"/>
                        </a:rPr>
                        <a:t>breached the limit  </a:t>
                      </a:r>
                      <a:r>
                        <a:rPr lang="en-US" sz="900" b="0" i="0" u="none" strike="noStrike" kern="1200" baseline="0" dirty="0" smtClean="0">
                          <a:solidFill>
                            <a:schemeClr val="tx1"/>
                          </a:solidFill>
                          <a:latin typeface="+mj-lt"/>
                          <a:ea typeface="+mn-ea"/>
                          <a:cs typeface="+mn-cs"/>
                        </a:rPr>
                        <a:t>with a total of 3 for Institutions in Default KRI and 8 for Government Actions… KRI.</a:t>
                      </a:r>
                      <a:r>
                        <a:rPr lang="en-US" sz="900" b="1" i="0" u="none" strike="noStrike" kern="1200" baseline="0" dirty="0" smtClean="0">
                          <a:solidFill>
                            <a:srgbClr val="FF0000"/>
                          </a:solidFill>
                          <a:latin typeface="+mj-lt"/>
                          <a:ea typeface="+mn-ea"/>
                          <a:cs typeface="+mn-cs"/>
                        </a:rPr>
                        <a:t>  </a:t>
                      </a:r>
                      <a:endParaRPr lang="en-US" sz="900" kern="1200" baseline="0" dirty="0" smtClean="0">
                        <a:solidFill>
                          <a:srgbClr val="000000"/>
                        </a:solidFill>
                        <a:latin typeface="+mj-lt"/>
                        <a:ea typeface="+mn-ea"/>
                        <a:cs typeface="+mn-cs"/>
                      </a:endParaRPr>
                    </a:p>
                  </a:txBody>
                  <a:tcPr marL="108000" marR="36000" marT="3600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just" defTabSz="914400" rtl="0" eaLnBrk="1" fontAlgn="t" latinLnBrk="0" hangingPunct="1">
                        <a:lnSpc>
                          <a:spcPct val="90000"/>
                        </a:lnSpc>
                        <a:spcBef>
                          <a:spcPts val="0"/>
                        </a:spcBef>
                        <a:spcAft>
                          <a:spcPts val="0"/>
                        </a:spcAft>
                        <a:buClr>
                          <a:schemeClr val="tx2"/>
                        </a:buClr>
                        <a:buSzTx/>
                        <a:buFont typeface="Arial" panose="020B0604020202020204" pitchFamily="34" charset="0"/>
                        <a:buNone/>
                        <a:tabLst/>
                        <a:defRPr/>
                      </a:pPr>
                      <a:r>
                        <a:rPr lang="en-US" sz="900" b="0" kern="1200" baseline="0" noProof="0" dirty="0" smtClean="0">
                          <a:solidFill>
                            <a:schemeClr val="tx1"/>
                          </a:solidFill>
                          <a:latin typeface="+mj-lt"/>
                          <a:ea typeface="+mn-ea"/>
                          <a:cs typeface="+mn-cs"/>
                        </a:rPr>
                        <a:t>Continue with our current monitoring for direct and indirect exposure with public institutions. On-going monitoring of delinquency rates and PR economic / legal landscape</a:t>
                      </a:r>
                      <a:r>
                        <a:rPr lang="en-US" sz="900" b="0" kern="1200" noProof="0" dirty="0" smtClean="0">
                          <a:solidFill>
                            <a:schemeClr val="tx1"/>
                          </a:solidFill>
                          <a:latin typeface="+mj-lt"/>
                          <a:ea typeface="+mn-ea"/>
                          <a:cs typeface="+mn-cs"/>
                        </a:rPr>
                        <a:t>. </a:t>
                      </a:r>
                      <a:r>
                        <a:rPr lang="en-US" sz="900" dirty="0" smtClean="0">
                          <a:latin typeface="+mj-lt"/>
                        </a:rPr>
                        <a:t>Strategy</a:t>
                      </a:r>
                      <a:r>
                        <a:rPr lang="en-US" sz="900" baseline="0" dirty="0" smtClean="0">
                          <a:latin typeface="+mj-lt"/>
                        </a:rPr>
                        <a:t> to r</a:t>
                      </a:r>
                      <a:r>
                        <a:rPr lang="en-US" sz="900" dirty="0" smtClean="0">
                          <a:latin typeface="+mj-lt"/>
                        </a:rPr>
                        <a:t>educe on Municipalities</a:t>
                      </a:r>
                      <a:r>
                        <a:rPr lang="en-US" sz="900" baseline="0" dirty="0" smtClean="0">
                          <a:latin typeface="+mj-lt"/>
                        </a:rPr>
                        <a:t> and Gov. Direct Risk Exposure. </a:t>
                      </a:r>
                      <a:r>
                        <a:rPr lang="en-US" sz="900" kern="1200" dirty="0" smtClean="0">
                          <a:solidFill>
                            <a:schemeClr val="dk1"/>
                          </a:solidFill>
                          <a:latin typeface="+mj-lt"/>
                          <a:ea typeface="+mn-ea"/>
                          <a:cs typeface="+mn-cs"/>
                        </a:rPr>
                        <a:t>Enter only in a few very selective transactions whose source of repayment does not come from the local gov. and/or with strong guarantees of private entities .</a:t>
                      </a:r>
                    </a:p>
                  </a:txBody>
                  <a:tcPr marL="108000" marR="108000" marT="36000" marB="0">
                    <a:lnL w="12700" cap="flat" cmpd="sng" algn="ctr">
                      <a:no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PR"/>
                    </a:p>
                  </a:txBody>
                  <a:tcPr marL="0" marR="0" marT="0" marB="0" anchor="ctr">
                    <a:lnL w="6350" cap="flat" cmpd="sng" algn="ctr">
                      <a:solidFill>
                        <a:srgbClr val="BFBFB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fontAlgn="t"/>
                      <a:endParaRPr lang="en-GB" sz="1200" b="1" i="0" u="none" strike="noStrike" noProof="0" dirty="0">
                        <a:solidFill>
                          <a:srgbClr val="000000"/>
                        </a:solidFill>
                        <a:effectLst/>
                        <a:latin typeface="+mn-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18013">
                <a:tc gridSpan="6">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r" fontAlgn="t"/>
                      <a:endParaRPr lang="en-GB" sz="900" b="0" i="0" u="none" strike="noStrike" noProof="0" dirty="0" smtClean="0">
                        <a:solidFill>
                          <a:srgbClr val="C00000"/>
                        </a:solidFill>
                        <a:effectLst/>
                        <a:latin typeface="+mj-lt"/>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l" fontAlgn="t">
                        <a:lnSpc>
                          <a:spcPct val="90000"/>
                        </a:lnSpc>
                      </a:pPr>
                      <a:endParaRPr lang="en-GB" sz="1000" b="0" i="0" u="none" strike="noStrike" kern="1200" baseline="0" noProof="0" dirty="0" smtClean="0">
                        <a:solidFill>
                          <a:schemeClr val="tx1"/>
                        </a:solidFill>
                        <a:effectLst/>
                        <a:latin typeface="+mn-lt"/>
                        <a:ea typeface="+mn-ea"/>
                        <a:cs typeface="+mn-cs"/>
                      </a:endParaRPr>
                    </a:p>
                  </a:txBody>
                  <a:tcPr marL="0" marR="0" marT="0" marB="0">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indent="0" algn="l" fontAlgn="t">
                        <a:lnSpc>
                          <a:spcPct val="90000"/>
                        </a:lnSpc>
                        <a:buFont typeface="Arial" panose="020B0604020202020204" pitchFamily="34" charset="0"/>
                        <a:buNone/>
                      </a:pPr>
                      <a:endParaRPr lang="en-GB" sz="1000" b="0" i="0" u="none" strike="noStrike" noProof="0" dirty="0" smtClean="0">
                        <a:solidFill>
                          <a:schemeClr val="tx1"/>
                        </a:solidFill>
                        <a:effectLst/>
                        <a:latin typeface="+mn-lt"/>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PR"/>
                    </a:p>
                  </a:txBody>
                  <a:tcPr/>
                </a:tc>
                <a:tc hMerge="1">
                  <a:txBody>
                    <a:bodyPr/>
                    <a:lstStyle/>
                    <a:p>
                      <a:endParaRPr lang="es-PR"/>
                    </a:p>
                  </a:txBody>
                  <a:tcPr/>
                </a:tc>
                <a:tc hMerge="1">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fontAlgn="t"/>
                      <a:endParaRPr lang="en-GB" sz="400" b="1" i="0" u="none" strike="noStrike" noProof="0" dirty="0">
                        <a:solidFill>
                          <a:srgbClr val="000000"/>
                        </a:solidFill>
                        <a:effectLst/>
                        <a:latin typeface="+mn-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r>
              <a:tr h="1305511">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srgbClr val="C00000"/>
                          </a:solidFill>
                          <a:effectLst/>
                          <a:uLnTx/>
                          <a:uFillTx/>
                          <a:latin typeface="Calibri"/>
                          <a:ea typeface="Tahoma" panose="020B0604030504040204" pitchFamily="34" charset="0"/>
                          <a:cs typeface="Tahoma" panose="020B0604030504040204" pitchFamily="34" charset="0"/>
                        </a:rPr>
                        <a:t>Business contraction</a:t>
                      </a:r>
                    </a:p>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smtClean="0">
                          <a:ln>
                            <a:noFill/>
                          </a:ln>
                          <a:solidFill>
                            <a:prstClr val="black">
                              <a:lumMod val="65000"/>
                              <a:lumOff val="35000"/>
                            </a:prstClr>
                          </a:solidFill>
                          <a:effectLst/>
                          <a:uLnTx/>
                          <a:uFillTx/>
                          <a:latin typeface="Calibri"/>
                          <a:ea typeface="Tahoma" panose="020B0604030504040204" pitchFamily="34" charset="0"/>
                          <a:cs typeface="Tahoma" panose="020B0604030504040204" pitchFamily="34" charset="0"/>
                        </a:rPr>
                        <a:t>Executive Owner: Lilian Díaz</a:t>
                      </a:r>
                    </a:p>
                  </a:txBody>
                  <a:tcPr marL="7200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E3E2E2"/>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just" defTabSz="914400" rtl="0" eaLnBrk="1" fontAlgn="t" latinLnBrk="0" hangingPunct="1">
                        <a:lnSpc>
                          <a:spcPct val="90000"/>
                        </a:lnSpc>
                        <a:spcBef>
                          <a:spcPts val="600"/>
                        </a:spcBef>
                        <a:spcAft>
                          <a:spcPts val="0"/>
                        </a:spcAft>
                        <a:buClr>
                          <a:schemeClr val="tx2"/>
                        </a:buClr>
                        <a:buSzTx/>
                        <a:buFont typeface="Arial" panose="020B0604020202020204" pitchFamily="34" charset="0"/>
                        <a:buNone/>
                        <a:tabLst/>
                        <a:defRPr/>
                      </a:pPr>
                      <a:r>
                        <a:rPr lang="en-US" sz="900" noProof="0" dirty="0" smtClean="0">
                          <a:solidFill>
                            <a:schemeClr val="tx1"/>
                          </a:solidFill>
                          <a:latin typeface="+mj-lt"/>
                        </a:rPr>
                        <a:t>In a situation of prolonged deterioration (10 years) and expectations of further deterioration, the borrowing appetite of our clients is reduced and our admissions policies are more restrictive which leads to a reduction in our investment and therefore our interest income.</a:t>
                      </a:r>
                      <a:endParaRPr lang="en-US" sz="900" b="1" noProof="0" dirty="0" smtClean="0">
                        <a:solidFill>
                          <a:schemeClr val="tx1"/>
                        </a:solidFill>
                        <a:latin typeface="+mj-lt"/>
                      </a:endParaRPr>
                    </a:p>
                  </a:txBody>
                  <a:tcPr marL="72000" marR="36000" marT="36000" marB="0">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just" defTabSz="914400" rtl="0" eaLnBrk="1" fontAlgn="t" latinLnBrk="0" hangingPunct="1">
                        <a:lnSpc>
                          <a:spcPct val="90000"/>
                        </a:lnSpc>
                        <a:spcBef>
                          <a:spcPts val="0"/>
                        </a:spcBef>
                        <a:spcAft>
                          <a:spcPts val="0"/>
                        </a:spcAft>
                        <a:buClr>
                          <a:schemeClr val="tx2"/>
                        </a:buClr>
                        <a:buSzTx/>
                        <a:buFont typeface="Arial" panose="020B0604020202020204" pitchFamily="34" charset="0"/>
                        <a:buNone/>
                        <a:tabLst/>
                        <a:defRPr/>
                      </a:pPr>
                      <a:r>
                        <a:rPr lang="en-US" sz="900" b="1" u="sng" kern="1200" noProof="0" dirty="0" smtClean="0">
                          <a:solidFill>
                            <a:schemeClr val="tx1"/>
                          </a:solidFill>
                          <a:latin typeface="+mj-lt"/>
                          <a:ea typeface="+mn-ea"/>
                          <a:cs typeface="+mn-cs"/>
                        </a:rPr>
                        <a:t>Current Risk Update:</a:t>
                      </a:r>
                      <a:endParaRPr lang="en-US" sz="900" b="1" u="sng" kern="1200" noProof="0" dirty="0" smtClean="0">
                        <a:solidFill>
                          <a:srgbClr val="FF0000"/>
                        </a:solidFill>
                        <a:latin typeface="+mj-lt"/>
                        <a:ea typeface="+mn-ea"/>
                        <a:cs typeface="+mn-cs"/>
                      </a:endParaRPr>
                    </a:p>
                    <a:p>
                      <a:pPr marL="0" marR="0" lvl="1" indent="0" algn="just" defTabSz="457200" rtl="0" eaLnBrk="1" fontAlgn="auto" latinLnBrk="0" hangingPunct="1">
                        <a:lnSpc>
                          <a:spcPct val="100000"/>
                        </a:lnSpc>
                        <a:spcBef>
                          <a:spcPts val="0"/>
                        </a:spcBef>
                        <a:spcAft>
                          <a:spcPts val="0"/>
                        </a:spcAft>
                        <a:buClr>
                          <a:srgbClr val="FF0000"/>
                        </a:buClr>
                        <a:buSzTx/>
                        <a:buFontTx/>
                        <a:buNone/>
                        <a:tabLst/>
                        <a:defRPr/>
                      </a:pPr>
                      <a:r>
                        <a:rPr lang="en-US" sz="900" dirty="0" smtClean="0"/>
                        <a:t>In June 2016 loans outstanding to customers fell by $5MM from previous month, </a:t>
                      </a:r>
                      <a:r>
                        <a:rPr lang="en-US" sz="900" dirty="0" smtClean="0">
                          <a:latin typeface="+mj-lt"/>
                          <a:cs typeface="Arial" panose="020B0604020202020204" pitchFamily="34" charset="0"/>
                        </a:rPr>
                        <a:t>concentrated in the Mortgage portfolio ($10.6MM). </a:t>
                      </a:r>
                      <a:r>
                        <a:rPr lang="en-US" sz="900" dirty="0" smtClean="0"/>
                        <a:t>YtD decrease of $114MM. </a:t>
                      </a:r>
                      <a:endParaRPr lang="en-US" sz="900" dirty="0" smtClean="0">
                        <a:latin typeface="+mj-lt"/>
                        <a:cs typeface="Arial" panose="020B0604020202020204" pitchFamily="34" charset="0"/>
                      </a:endParaRPr>
                    </a:p>
                    <a:p>
                      <a:pPr marL="0" marR="0" lvl="1" indent="0" algn="just" defTabSz="457200" rtl="0" eaLnBrk="1" fontAlgn="auto" latinLnBrk="0" hangingPunct="1">
                        <a:lnSpc>
                          <a:spcPct val="100000"/>
                        </a:lnSpc>
                        <a:spcBef>
                          <a:spcPts val="0"/>
                        </a:spcBef>
                        <a:spcAft>
                          <a:spcPts val="0"/>
                        </a:spcAft>
                        <a:buClr>
                          <a:srgbClr val="FF0000"/>
                        </a:buClr>
                        <a:buSzTx/>
                        <a:buFontTx/>
                        <a:buNone/>
                        <a:tabLst/>
                        <a:defRPr/>
                      </a:pPr>
                      <a:endParaRPr lang="en-US" sz="900" b="1" u="sng" kern="1200" noProof="0" dirty="0" smtClean="0">
                        <a:solidFill>
                          <a:schemeClr val="tx1"/>
                        </a:solidFill>
                        <a:latin typeface="+mj-lt"/>
                        <a:ea typeface="+mn-ea"/>
                        <a:cs typeface="Arial" panose="020B0604020202020204" pitchFamily="34" charset="0"/>
                      </a:endParaRPr>
                    </a:p>
                    <a:p>
                      <a:pPr marL="0" marR="0" lvl="1" indent="0" algn="just" defTabSz="457200" rtl="0" eaLnBrk="1" fontAlgn="auto" latinLnBrk="0" hangingPunct="1">
                        <a:lnSpc>
                          <a:spcPct val="100000"/>
                        </a:lnSpc>
                        <a:spcBef>
                          <a:spcPts val="0"/>
                        </a:spcBef>
                        <a:spcAft>
                          <a:spcPts val="0"/>
                        </a:spcAft>
                        <a:buClr>
                          <a:srgbClr val="FF0000"/>
                        </a:buClr>
                        <a:buSzTx/>
                        <a:buFontTx/>
                        <a:buNone/>
                        <a:tabLst/>
                        <a:defRPr/>
                      </a:pPr>
                      <a:r>
                        <a:rPr lang="en-US" sz="900" b="1" u="sng" kern="1200" noProof="0" dirty="0" smtClean="0">
                          <a:solidFill>
                            <a:schemeClr val="tx1"/>
                          </a:solidFill>
                          <a:latin typeface="+mj-lt"/>
                          <a:ea typeface="+mn-ea"/>
                          <a:cs typeface="+mn-cs"/>
                        </a:rPr>
                        <a:t>RAS/Metrics:</a:t>
                      </a:r>
                      <a:endParaRPr lang="en-US" sz="900" b="0" i="0" u="none" strike="noStrike" kern="1200" baseline="0" dirty="0" smtClean="0">
                        <a:solidFill>
                          <a:schemeClr val="tx1"/>
                        </a:solidFill>
                        <a:latin typeface="+mj-lt"/>
                        <a:ea typeface="+mn-ea"/>
                        <a:cs typeface="+mn-cs"/>
                      </a:endParaRPr>
                    </a:p>
                    <a:p>
                      <a:pPr algn="just" fontAlgn="ctr"/>
                      <a:r>
                        <a:rPr lang="en-US" sz="900" b="0" i="0" u="none" strike="noStrike" kern="1200" dirty="0" smtClean="0">
                          <a:solidFill>
                            <a:srgbClr val="000000"/>
                          </a:solidFill>
                          <a:effectLst/>
                          <a:latin typeface="Calibri"/>
                          <a:ea typeface="+mn-ea"/>
                          <a:cs typeface="+mn-cs"/>
                        </a:rPr>
                        <a:t>‘Deviation of Loan Outstanding Portfolio as % of budget’</a:t>
                      </a:r>
                      <a:r>
                        <a:rPr lang="en-US" sz="900" b="0" i="0" u="none" strike="noStrike" kern="1200" baseline="0" dirty="0" smtClean="0">
                          <a:solidFill>
                            <a:srgbClr val="000000"/>
                          </a:solidFill>
                          <a:effectLst/>
                          <a:latin typeface="Calibri"/>
                          <a:ea typeface="+mn-ea"/>
                          <a:cs typeface="+mn-cs"/>
                        </a:rPr>
                        <a:t> KRI is </a:t>
                      </a:r>
                      <a:r>
                        <a:rPr lang="en-US" sz="900" b="1" i="0" u="none" strike="noStrike" kern="1200" baseline="0" dirty="0" smtClean="0">
                          <a:solidFill>
                            <a:srgbClr val="FFC000"/>
                          </a:solidFill>
                          <a:effectLst/>
                          <a:latin typeface="Calibri"/>
                          <a:ea typeface="+mn-ea"/>
                          <a:cs typeface="+mn-cs"/>
                        </a:rPr>
                        <a:t>amber </a:t>
                      </a:r>
                      <a:r>
                        <a:rPr lang="en-US" sz="900" b="0" i="0" u="none" strike="noStrike" kern="1200" baseline="0" dirty="0" smtClean="0">
                          <a:solidFill>
                            <a:schemeClr val="tx1"/>
                          </a:solidFill>
                          <a:effectLst/>
                          <a:latin typeface="Calibri"/>
                          <a:ea typeface="+mn-ea"/>
                          <a:cs typeface="+mn-cs"/>
                        </a:rPr>
                        <a:t>at -2% deviation from budget. </a:t>
                      </a:r>
                      <a:endParaRPr lang="en-US" sz="900" b="0" i="0" u="none" strike="noStrike" kern="1200" dirty="0">
                        <a:solidFill>
                          <a:schemeClr val="tx1"/>
                        </a:solidFill>
                        <a:effectLst/>
                        <a:latin typeface="Calibri"/>
                        <a:ea typeface="+mn-ea"/>
                        <a:cs typeface="+mn-cs"/>
                      </a:endParaRPr>
                    </a:p>
                  </a:txBody>
                  <a:tcPr marL="72000" marR="36000" marT="3600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just" defTabSz="914400" rtl="0" eaLnBrk="1" fontAlgn="t" latinLnBrk="0" hangingPunct="1">
                        <a:lnSpc>
                          <a:spcPct val="90000"/>
                        </a:lnSpc>
                        <a:spcBef>
                          <a:spcPts val="0"/>
                        </a:spcBef>
                        <a:spcAft>
                          <a:spcPts val="0"/>
                        </a:spcAft>
                        <a:buClr>
                          <a:schemeClr val="tx2"/>
                        </a:buClr>
                        <a:buSzTx/>
                        <a:buFont typeface="Arial" panose="020B0604020202020204" pitchFamily="34" charset="0"/>
                        <a:buNone/>
                        <a:tabLst/>
                        <a:defRPr/>
                      </a:pPr>
                      <a:r>
                        <a:rPr lang="en-US" sz="900" b="0" kern="1200" dirty="0" smtClean="0">
                          <a:solidFill>
                            <a:schemeClr val="tx1"/>
                          </a:solidFill>
                          <a:latin typeface="+mj-lt"/>
                          <a:ea typeface="+mn-ea"/>
                          <a:cs typeface="+mn-cs"/>
                        </a:rPr>
                        <a:t>Cost of funds management.</a:t>
                      </a:r>
                    </a:p>
                    <a:p>
                      <a:pPr marL="0" marR="0" lvl="0" indent="0" algn="just" defTabSz="914400" rtl="0" eaLnBrk="1" fontAlgn="t" latinLnBrk="0" hangingPunct="1">
                        <a:lnSpc>
                          <a:spcPct val="90000"/>
                        </a:lnSpc>
                        <a:spcBef>
                          <a:spcPts val="0"/>
                        </a:spcBef>
                        <a:spcAft>
                          <a:spcPts val="0"/>
                        </a:spcAft>
                        <a:buClr>
                          <a:schemeClr val="tx2"/>
                        </a:buClr>
                        <a:buSzTx/>
                        <a:buFont typeface="Arial" panose="020B0604020202020204" pitchFamily="34" charset="0"/>
                        <a:buNone/>
                        <a:tabLst/>
                        <a:defRPr/>
                      </a:pPr>
                      <a:r>
                        <a:rPr lang="en-US" altLang="en-US" sz="900" b="0" kern="1200" dirty="0" smtClean="0">
                          <a:solidFill>
                            <a:schemeClr val="tx1"/>
                          </a:solidFill>
                          <a:latin typeface="+mj-lt"/>
                          <a:ea typeface="+mn-ea"/>
                          <a:cs typeface="+mn-cs"/>
                        </a:rPr>
                        <a:t>Operating expenses containment.</a:t>
                      </a:r>
                      <a:endParaRPr lang="en-US" sz="900" b="0" kern="1200" dirty="0" smtClean="0">
                        <a:solidFill>
                          <a:schemeClr val="tx1"/>
                        </a:solidFill>
                        <a:latin typeface="+mj-lt"/>
                        <a:ea typeface="+mn-ea"/>
                        <a:cs typeface="+mn-cs"/>
                      </a:endParaRPr>
                    </a:p>
                    <a:p>
                      <a:pPr marL="0" marR="0" lvl="0" indent="0" algn="just" defTabSz="914400" rtl="0" eaLnBrk="1" fontAlgn="t" latinLnBrk="0" hangingPunct="1">
                        <a:lnSpc>
                          <a:spcPct val="90000"/>
                        </a:lnSpc>
                        <a:spcBef>
                          <a:spcPts val="0"/>
                        </a:spcBef>
                        <a:spcAft>
                          <a:spcPts val="0"/>
                        </a:spcAft>
                        <a:buClr>
                          <a:schemeClr val="tx2"/>
                        </a:buClr>
                        <a:buSzTx/>
                        <a:buFont typeface="Arial" panose="020B0604020202020204" pitchFamily="34" charset="0"/>
                        <a:buNone/>
                        <a:tabLst/>
                        <a:defRPr/>
                      </a:pPr>
                      <a:r>
                        <a:rPr lang="en-US" sz="900" b="0" kern="1200" dirty="0" smtClean="0">
                          <a:solidFill>
                            <a:schemeClr val="tx1"/>
                          </a:solidFill>
                          <a:latin typeface="+mj-lt"/>
                          <a:ea typeface="+mn-ea"/>
                          <a:cs typeface="+mn-cs"/>
                        </a:rPr>
                        <a:t>Commissions and fees strategy.</a:t>
                      </a:r>
                    </a:p>
                    <a:p>
                      <a:pPr marL="0" marR="0" lvl="0" indent="0" algn="just" defTabSz="914400" rtl="0" eaLnBrk="1" fontAlgn="t" latinLnBrk="0" hangingPunct="1">
                        <a:lnSpc>
                          <a:spcPct val="90000"/>
                        </a:lnSpc>
                        <a:spcBef>
                          <a:spcPts val="0"/>
                        </a:spcBef>
                        <a:spcAft>
                          <a:spcPts val="0"/>
                        </a:spcAft>
                        <a:buClr>
                          <a:schemeClr val="tx2"/>
                        </a:buClr>
                        <a:buSzTx/>
                        <a:buFont typeface="Arial" panose="020B0604020202020204" pitchFamily="34" charset="0"/>
                        <a:buNone/>
                        <a:tabLst/>
                        <a:defRPr/>
                      </a:pPr>
                      <a:r>
                        <a:rPr lang="en-US" sz="900" b="0" kern="1200" dirty="0" smtClean="0">
                          <a:solidFill>
                            <a:schemeClr val="tx1"/>
                          </a:solidFill>
                          <a:latin typeface="+mj-lt"/>
                          <a:ea typeface="+mn-ea"/>
                          <a:cs typeface="+mn-cs"/>
                        </a:rPr>
                        <a:t>Reduction in pricing exceptions (overwrites) improving the interest income. Business initiatives and campaigns such as Cash Back product, Santander Experience (Rewards and Offers), etc. </a:t>
                      </a:r>
                      <a:endParaRPr lang="en-US" sz="900" b="0" kern="1200" dirty="0">
                        <a:solidFill>
                          <a:schemeClr val="tx1"/>
                        </a:solidFill>
                        <a:latin typeface="+mj-lt"/>
                        <a:ea typeface="+mn-ea"/>
                        <a:cs typeface="+mn-cs"/>
                      </a:endParaRPr>
                    </a:p>
                  </a:txBody>
                  <a:tcPr marL="72000" marR="108000" marT="36000" marB="0">
                    <a:lnL w="12700" cap="flat" cmpd="sng" algn="ctr">
                      <a:no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PR" dirty="0"/>
                    </a:p>
                  </a:txBody>
                  <a:tcPr marL="0" marR="0" marT="0" marB="0" anchor="ctr">
                    <a:lnL w="6350" cap="flat" cmpd="sng" algn="ctr">
                      <a:solidFill>
                        <a:srgbClr val="BFBFBF"/>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fontAlgn="t"/>
                      <a:endParaRPr lang="en-GB" sz="1200" b="1" i="0" u="none" strike="noStrike" noProof="0" dirty="0">
                        <a:solidFill>
                          <a:srgbClr val="000000"/>
                        </a:solidFill>
                        <a:effectLst/>
                        <a:latin typeface="+mn-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8640">
                <a:tc gridSpan="6">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r" fontAlgn="t"/>
                      <a:endParaRPr lang="en-GB" sz="900" b="0" i="0" u="none" strike="noStrike" noProof="0" dirty="0" smtClean="0">
                        <a:solidFill>
                          <a:srgbClr val="C00000"/>
                        </a:solidFill>
                        <a:effectLst/>
                        <a:latin typeface="+mj-lt"/>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l" fontAlgn="t">
                        <a:lnSpc>
                          <a:spcPct val="90000"/>
                        </a:lnSpc>
                      </a:pPr>
                      <a:endParaRPr lang="en-GB" sz="1000" b="0" i="0" u="none" strike="noStrike" kern="1200" baseline="0" noProof="0" dirty="0" smtClean="0">
                        <a:solidFill>
                          <a:schemeClr val="tx1"/>
                        </a:solidFill>
                        <a:effectLst/>
                        <a:latin typeface="+mn-lt"/>
                        <a:ea typeface="+mn-ea"/>
                        <a:cs typeface="+mn-cs"/>
                      </a:endParaRPr>
                    </a:p>
                  </a:txBody>
                  <a:tcPr marL="0" marR="0" marT="0" marB="0">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indent="0" algn="l" fontAlgn="t">
                        <a:lnSpc>
                          <a:spcPct val="90000"/>
                        </a:lnSpc>
                        <a:buFont typeface="Arial" panose="020B0604020202020204" pitchFamily="34" charset="0"/>
                        <a:buNone/>
                      </a:pPr>
                      <a:endParaRPr lang="en-GB" sz="1000" b="0" i="0" u="none" strike="noStrike" noProof="0" dirty="0" smtClean="0">
                        <a:solidFill>
                          <a:schemeClr val="tx1"/>
                        </a:solidFill>
                        <a:effectLst/>
                        <a:latin typeface="+mn-lt"/>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PR"/>
                    </a:p>
                  </a:txBody>
                  <a:tcPr/>
                </a:tc>
                <a:tc hMerge="1">
                  <a:txBody>
                    <a:bodyPr/>
                    <a:lstStyle/>
                    <a:p>
                      <a:endParaRPr lang="es-PR"/>
                    </a:p>
                  </a:txBody>
                  <a:tcPr/>
                </a:tc>
                <a:tc hMerge="1">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fontAlgn="t"/>
                      <a:endParaRPr lang="en-GB" sz="100" b="1" i="0" u="none" strike="noStrike" noProof="0" dirty="0">
                        <a:solidFill>
                          <a:srgbClr val="000000"/>
                        </a:solidFill>
                        <a:effectLst/>
                        <a:latin typeface="+mn-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r>
              <a:tr h="1520884">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srgbClr val="C00000"/>
                          </a:solidFill>
                          <a:effectLst/>
                          <a:uLnTx/>
                          <a:uFillTx/>
                          <a:latin typeface="Calibri"/>
                          <a:ea typeface="Tahoma" panose="020B0604030504040204" pitchFamily="34" charset="0"/>
                          <a:cs typeface="Tahoma" panose="020B0604030504040204" pitchFamily="34" charset="0"/>
                        </a:rPr>
                        <a:t>Increase in adversely classified assets (“ACA”) </a:t>
                      </a:r>
                    </a:p>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smtClean="0">
                          <a:ln>
                            <a:noFill/>
                          </a:ln>
                          <a:solidFill>
                            <a:prstClr val="black">
                              <a:lumMod val="65000"/>
                              <a:lumOff val="35000"/>
                            </a:prstClr>
                          </a:solidFill>
                          <a:effectLst/>
                          <a:uLnTx/>
                          <a:uFillTx/>
                          <a:latin typeface="Calibri"/>
                          <a:ea typeface="Tahoma" panose="020B0604030504040204" pitchFamily="34" charset="0"/>
                          <a:cs typeface="Tahoma" panose="020B0604030504040204" pitchFamily="34" charset="0"/>
                        </a:rPr>
                        <a:t>Executive Owner: </a:t>
                      </a:r>
                      <a:r>
                        <a:rPr lang="en-US" sz="1000" b="1" kern="1200" baseline="0" noProof="0" dirty="0" smtClean="0">
                          <a:solidFill>
                            <a:schemeClr val="tx1">
                              <a:lumMod val="65000"/>
                              <a:lumOff val="35000"/>
                            </a:schemeClr>
                          </a:solidFill>
                          <a:latin typeface="Calibri"/>
                          <a:ea typeface="Tahoma" panose="020B0604030504040204" pitchFamily="34" charset="0"/>
                          <a:cs typeface="Tahoma" panose="020B0604030504040204" pitchFamily="34" charset="0"/>
                        </a:rPr>
                        <a:t>Angel Varés</a:t>
                      </a:r>
                      <a:endParaRPr lang="en-US" sz="1000" b="1" kern="1200" noProof="0" dirty="0" smtClean="0">
                        <a:solidFill>
                          <a:schemeClr val="tx1">
                            <a:lumMod val="65000"/>
                            <a:lumOff val="35000"/>
                          </a:schemeClr>
                        </a:solidFill>
                        <a:latin typeface="Calibri"/>
                        <a:ea typeface="Tahoma" panose="020B0604030504040204" pitchFamily="34" charset="0"/>
                        <a:cs typeface="Tahoma" panose="020B0604030504040204" pitchFamily="34" charset="0"/>
                      </a:endParaRPr>
                    </a:p>
                  </a:txBody>
                  <a:tcPr marL="7200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E3E2E2"/>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lvl="0" algn="just">
                        <a:lnSpc>
                          <a:spcPct val="100000"/>
                        </a:lnSpc>
                      </a:pPr>
                      <a:r>
                        <a:rPr lang="en-US" sz="900" kern="1200" noProof="0" dirty="0" smtClean="0">
                          <a:solidFill>
                            <a:schemeClr val="tx1"/>
                          </a:solidFill>
                          <a:latin typeface="+mj-lt"/>
                          <a:ea typeface="+mn-ea"/>
                          <a:cs typeface="+mn-cs"/>
                        </a:rPr>
                        <a:t>Increase in adversely classified assets has both a regulatory impact (MRA) as well as a financial impact.</a:t>
                      </a:r>
                      <a:endParaRPr lang="en-US" sz="900" kern="1200" noProof="0" dirty="0">
                        <a:solidFill>
                          <a:schemeClr val="tx1"/>
                        </a:solidFill>
                        <a:latin typeface="+mj-lt"/>
                        <a:ea typeface="+mn-ea"/>
                        <a:cs typeface="+mn-cs"/>
                      </a:endParaRPr>
                    </a:p>
                  </a:txBody>
                  <a:tcPr marL="72000" marR="36000" marT="36000" marB="0">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just" defTabSz="914400" rtl="0" eaLnBrk="1" fontAlgn="t" latinLnBrk="0" hangingPunct="1">
                        <a:lnSpc>
                          <a:spcPct val="90000"/>
                        </a:lnSpc>
                        <a:spcBef>
                          <a:spcPts val="0"/>
                        </a:spcBef>
                        <a:spcAft>
                          <a:spcPts val="0"/>
                        </a:spcAft>
                        <a:buClr>
                          <a:schemeClr val="tx2"/>
                        </a:buClr>
                        <a:buSzTx/>
                        <a:buFont typeface="Arial" panose="020B0604020202020204" pitchFamily="34" charset="0"/>
                        <a:buNone/>
                        <a:tabLst/>
                        <a:defRPr/>
                      </a:pPr>
                      <a:r>
                        <a:rPr lang="en-US" sz="900" b="1" u="sng" kern="1200" noProof="0" dirty="0" smtClean="0">
                          <a:solidFill>
                            <a:schemeClr val="tx1"/>
                          </a:solidFill>
                          <a:latin typeface="+mj-lt"/>
                          <a:ea typeface="+mn-ea"/>
                          <a:cs typeface="+mn-cs"/>
                        </a:rPr>
                        <a:t>Current Risk Update: </a:t>
                      </a:r>
                      <a:endParaRPr lang="en-US" sz="900" b="1" u="sng" kern="1200" noProof="0" dirty="0" smtClean="0">
                        <a:solidFill>
                          <a:srgbClr val="FF0000"/>
                        </a:solidFill>
                        <a:latin typeface="+mj-lt"/>
                        <a:ea typeface="+mn-ea"/>
                        <a:cs typeface="+mn-cs"/>
                      </a:endParaRPr>
                    </a:p>
                    <a:p>
                      <a:pPr marL="0" marR="0" lvl="1" indent="0" algn="just" defTabSz="457200" rtl="0" eaLnBrk="0" fontAlgn="auto" latinLnBrk="0" hangingPunct="0">
                        <a:lnSpc>
                          <a:spcPct val="100000"/>
                        </a:lnSpc>
                        <a:spcBef>
                          <a:spcPts val="0"/>
                        </a:spcBef>
                        <a:spcAft>
                          <a:spcPts val="600"/>
                        </a:spcAft>
                        <a:buClr>
                          <a:srgbClr val="000000"/>
                        </a:buClr>
                        <a:buSzPct val="100000"/>
                        <a:buFont typeface="Wingdings" pitchFamily="2" charset="2"/>
                        <a:buNone/>
                        <a:tabLst/>
                        <a:defRPr/>
                      </a:pPr>
                      <a:r>
                        <a:rPr lang="en-US" sz="900" kern="0" dirty="0" smtClean="0">
                          <a:solidFill>
                            <a:schemeClr val="tx1"/>
                          </a:solidFill>
                          <a:ea typeface="MS PGothic" pitchFamily="34" charset="-128"/>
                          <a:cs typeface="Arial" pitchFamily="34" charset="0"/>
                        </a:rPr>
                        <a:t>BSPR Adversely Classified Outstandings as of June</a:t>
                      </a:r>
                      <a:r>
                        <a:rPr lang="en-US" sz="900" kern="0" baseline="0" dirty="0" smtClean="0">
                          <a:solidFill>
                            <a:schemeClr val="tx1"/>
                          </a:solidFill>
                          <a:ea typeface="MS PGothic" pitchFamily="34" charset="-128"/>
                          <a:cs typeface="Arial" pitchFamily="34" charset="0"/>
                        </a:rPr>
                        <a:t> 2016 </a:t>
                      </a:r>
                      <a:r>
                        <a:rPr lang="en-US" sz="900" kern="0" dirty="0" smtClean="0">
                          <a:solidFill>
                            <a:schemeClr val="tx1"/>
                          </a:solidFill>
                          <a:ea typeface="MS PGothic" pitchFamily="34" charset="-128"/>
                          <a:cs typeface="Arial" pitchFamily="34" charset="0"/>
                        </a:rPr>
                        <a:t>stays up to $426.7MM ($1MM increase MoM). The ACA ratio ended at 45.21% vs 45.19% in May 2016.</a:t>
                      </a:r>
                      <a:endParaRPr lang="en-GB" sz="900" kern="0" dirty="0" smtClean="0">
                        <a:solidFill>
                          <a:schemeClr val="tx1"/>
                        </a:solidFill>
                        <a:ea typeface="MS PGothic" pitchFamily="34" charset="-128"/>
                        <a:cs typeface="Arial" pitchFamily="34" charset="0"/>
                      </a:endParaRPr>
                    </a:p>
                    <a:p>
                      <a:pPr marL="0" marR="0" lvl="0" indent="0" algn="just" defTabSz="914400" rtl="0" eaLnBrk="1" fontAlgn="t" latinLnBrk="0" hangingPunct="1">
                        <a:lnSpc>
                          <a:spcPct val="90000"/>
                        </a:lnSpc>
                        <a:spcBef>
                          <a:spcPts val="0"/>
                        </a:spcBef>
                        <a:spcAft>
                          <a:spcPts val="0"/>
                        </a:spcAft>
                        <a:buClr>
                          <a:schemeClr val="tx2"/>
                        </a:buClr>
                        <a:buSzTx/>
                        <a:buFont typeface="Arial" panose="020B0604020202020204" pitchFamily="34" charset="0"/>
                        <a:buNone/>
                        <a:tabLst/>
                        <a:defRPr/>
                      </a:pPr>
                      <a:r>
                        <a:rPr lang="en-US" sz="900" b="1" u="sng" kern="1200" noProof="0" dirty="0" smtClean="0">
                          <a:solidFill>
                            <a:schemeClr val="tx1"/>
                          </a:solidFill>
                          <a:latin typeface="+mj-lt"/>
                          <a:ea typeface="+mn-ea"/>
                          <a:cs typeface="+mn-cs"/>
                        </a:rPr>
                        <a:t>RAS/Metrics:</a:t>
                      </a:r>
                      <a:endParaRPr lang="en-US" sz="900" b="0" i="0" u="none" strike="noStrike" kern="1200" baseline="0" dirty="0" smtClean="0">
                        <a:solidFill>
                          <a:schemeClr val="tx1"/>
                        </a:solidFill>
                        <a:latin typeface="+mj-lt"/>
                        <a:ea typeface="+mn-ea"/>
                        <a:cs typeface="+mn-cs"/>
                      </a:endParaRPr>
                    </a:p>
                    <a:p>
                      <a:pPr marL="0" marR="0" indent="0" algn="just" defTabSz="457200" rtl="0" eaLnBrk="1" fontAlgn="auto" latinLnBrk="0" hangingPunct="1">
                        <a:lnSpc>
                          <a:spcPct val="100000"/>
                        </a:lnSpc>
                        <a:spcBef>
                          <a:spcPts val="0"/>
                        </a:spcBef>
                        <a:spcAft>
                          <a:spcPts val="0"/>
                        </a:spcAft>
                        <a:buClrTx/>
                        <a:buSzTx/>
                        <a:buFontTx/>
                        <a:buNone/>
                        <a:tabLst/>
                        <a:defRPr/>
                      </a:pPr>
                      <a:r>
                        <a:rPr lang="en-US" sz="900" b="0" i="0" u="none" strike="noStrike" kern="1200" baseline="0" dirty="0" smtClean="0">
                          <a:solidFill>
                            <a:schemeClr val="tx1"/>
                          </a:solidFill>
                          <a:latin typeface="+mj-lt"/>
                          <a:ea typeface="+mn-ea"/>
                          <a:cs typeface="+mn-cs"/>
                        </a:rPr>
                        <a:t>BSPR ‘</a:t>
                      </a:r>
                      <a:r>
                        <a:rPr lang="en-US" sz="900" b="0" i="0" u="none" strike="noStrike" dirty="0" smtClean="0">
                          <a:solidFill>
                            <a:schemeClr val="tx1"/>
                          </a:solidFill>
                          <a:latin typeface="Calibri"/>
                        </a:rPr>
                        <a:t>Adversely Classified Asset (ACA) Ratio</a:t>
                      </a:r>
                      <a:r>
                        <a:rPr lang="en-US" sz="900" b="0" i="0" u="none" strike="noStrike" kern="1200" baseline="0" dirty="0" smtClean="0">
                          <a:solidFill>
                            <a:schemeClr val="tx1"/>
                          </a:solidFill>
                          <a:latin typeface="+mj-lt"/>
                          <a:ea typeface="+mn-ea"/>
                          <a:cs typeface="+mn-cs"/>
                        </a:rPr>
                        <a:t>’ KRI </a:t>
                      </a:r>
                      <a:r>
                        <a:rPr lang="en-US" sz="900" b="1" i="0" u="none" strike="noStrike" kern="1200" baseline="0" dirty="0" smtClean="0">
                          <a:solidFill>
                            <a:srgbClr val="FF0000"/>
                          </a:solidFill>
                          <a:latin typeface="+mj-lt"/>
                          <a:ea typeface="+mn-ea"/>
                          <a:cs typeface="+mn-cs"/>
                        </a:rPr>
                        <a:t>breached the limit </a:t>
                      </a:r>
                      <a:r>
                        <a:rPr lang="en-US" sz="900" b="0" i="0" u="none" strike="noStrike" kern="1200" baseline="0" dirty="0" smtClean="0">
                          <a:solidFill>
                            <a:schemeClr val="tx1"/>
                          </a:solidFill>
                          <a:latin typeface="+mj-lt"/>
                          <a:ea typeface="+mn-ea"/>
                          <a:cs typeface="+mn-cs"/>
                        </a:rPr>
                        <a:t>at 45.21%.</a:t>
                      </a:r>
                    </a:p>
                  </a:txBody>
                  <a:tcPr marL="72000" marR="36000" marT="3600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just" defTabSz="914400" rtl="0" eaLnBrk="1" fontAlgn="t" latinLnBrk="0" hangingPunct="1">
                        <a:lnSpc>
                          <a:spcPct val="90000"/>
                        </a:lnSpc>
                        <a:spcBef>
                          <a:spcPts val="0"/>
                        </a:spcBef>
                        <a:spcAft>
                          <a:spcPts val="0"/>
                        </a:spcAft>
                        <a:buClr>
                          <a:schemeClr val="tx2"/>
                        </a:buClr>
                        <a:buSzTx/>
                        <a:buFont typeface="Arial" panose="020B0604020202020204" pitchFamily="34" charset="0"/>
                        <a:buNone/>
                        <a:tabLst/>
                        <a:defRPr/>
                      </a:pPr>
                      <a:r>
                        <a:rPr lang="en-US" sz="900" b="0" kern="1200" noProof="0" dirty="0" smtClean="0">
                          <a:solidFill>
                            <a:schemeClr val="tx1"/>
                          </a:solidFill>
                          <a:latin typeface="+mj-lt"/>
                          <a:ea typeface="+mn-ea"/>
                          <a:cs typeface="+mn-cs"/>
                        </a:rPr>
                        <a:t>On-going monitoring. </a:t>
                      </a:r>
                      <a:r>
                        <a:rPr lang="en-US" sz="900" kern="0" dirty="0" smtClean="0">
                          <a:solidFill>
                            <a:prstClr val="black"/>
                          </a:solidFill>
                          <a:latin typeface="+mj-lt"/>
                          <a:cs typeface="Arial" panose="020B0604020202020204" pitchFamily="34" charset="0"/>
                        </a:rPr>
                        <a:t>Classification trends and related issues are monitored by Credit Analysts in order to identify borrowers’ economic conditions changes that may result in an upgrade or downgrade. </a:t>
                      </a:r>
                      <a:r>
                        <a:rPr lang="en-US" sz="900" dirty="0" smtClean="0">
                          <a:solidFill>
                            <a:prstClr val="black"/>
                          </a:solidFill>
                          <a:latin typeface="+mj-lt"/>
                          <a:cs typeface="Arial" panose="020B0604020202020204" pitchFamily="34" charset="0"/>
                        </a:rPr>
                        <a:t>Credit Officers monitor individual action plans in order to mitigate or correct deficiencies. Other measures are in place in order to contain delinquency such as:  strengthening of admission policies, reinforcement of collections team, close monitoring on credit risk profiles and restructurings. </a:t>
                      </a:r>
                      <a:endParaRPr lang="en-US" sz="900" b="0" kern="1200" noProof="0" dirty="0" smtClean="0">
                        <a:solidFill>
                          <a:schemeClr val="tx1"/>
                        </a:solidFill>
                        <a:latin typeface="+mj-lt"/>
                        <a:ea typeface="+mn-ea"/>
                        <a:cs typeface="+mn-cs"/>
                      </a:endParaRPr>
                    </a:p>
                  </a:txBody>
                  <a:tcPr marL="72000" marR="108000" marT="36000" marB="0">
                    <a:lnL w="12700" cap="flat" cmpd="sng" algn="ctr">
                      <a:no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noFill/>
                      <a:prstDash val="solid"/>
                      <a:round/>
                      <a:headEnd type="none" w="med" len="med"/>
                      <a:tailEnd type="none" w="med" len="med"/>
                    </a:lnT>
                    <a:lnB w="952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PR" dirty="0"/>
                    </a:p>
                  </a:txBody>
                  <a:tcPr marL="0" marR="0" marT="0" marB="0" anchor="ctr">
                    <a:lnL w="6350" cap="flat" cmpd="sng" algn="ctr">
                      <a:solidFill>
                        <a:srgbClr val="BFBFBF"/>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fontAlgn="t"/>
                      <a:endParaRPr lang="en-GB" sz="1000" b="0" i="0" u="none" strike="noStrike" noProof="0" dirty="0">
                        <a:solidFill>
                          <a:srgbClr val="000000"/>
                        </a:solidFill>
                        <a:effectLst/>
                        <a:latin typeface="+mn-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18013">
                <a:tc gridSpan="6">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algn="ctr" defTabSz="457200" rtl="0" eaLnBrk="1" fontAlgn="t" latinLnBrk="0" hangingPunct="1">
                        <a:spcBef>
                          <a:spcPts val="0"/>
                        </a:spcBef>
                      </a:pPr>
                      <a:endParaRPr lang="en-GB" sz="900" b="1" i="0" u="none" strike="noStrike" kern="1200" noProof="0" dirty="0">
                        <a:solidFill>
                          <a:srgbClr val="000000"/>
                        </a:solidFill>
                        <a:effectLst/>
                        <a:latin typeface="+mj-lt"/>
                        <a:ea typeface="+mn-ea"/>
                        <a:cs typeface="+mn-cs"/>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C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algn="l" defTabSz="457200" rtl="0" eaLnBrk="1" fontAlgn="t" latinLnBrk="0" hangingPunct="1"/>
                      <a:endParaRPr lang="en-US" sz="1000" b="1" i="0" u="none" strike="noStrike" kern="1200" dirty="0">
                        <a:solidFill>
                          <a:srgbClr val="000000"/>
                        </a:solidFill>
                        <a:effectLst/>
                        <a:latin typeface="+mn-lt"/>
                        <a:ea typeface="+mn-ea"/>
                        <a:cs typeface="+mn-cs"/>
                      </a:endParaRPr>
                    </a:p>
                  </a:txBody>
                  <a:tcPr marL="0" marR="0" marT="0" marB="0">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l" defTabSz="457200" rtl="0" eaLnBrk="1" fontAlgn="t" latinLnBrk="0" hangingPunct="1">
                        <a:lnSpc>
                          <a:spcPct val="90000"/>
                        </a:lnSpc>
                        <a:spcBef>
                          <a:spcPts val="0"/>
                        </a:spcBef>
                        <a:spcAft>
                          <a:spcPts val="0"/>
                        </a:spcAft>
                        <a:buClrTx/>
                        <a:buSzTx/>
                        <a:buFontTx/>
                        <a:buNone/>
                        <a:tabLst/>
                        <a:defRPr/>
                      </a:pPr>
                      <a:endParaRPr lang="en-GB" sz="1000" b="1" i="0" u="none" strike="noStrike" kern="1200" noProof="0" dirty="0" smtClean="0">
                        <a:solidFill>
                          <a:srgbClr val="000000"/>
                        </a:solidFill>
                        <a:effectLst/>
                        <a:latin typeface="+mn-lt"/>
                        <a:ea typeface="+mn-ea"/>
                        <a:cs typeface="+mn-cs"/>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PR"/>
                    </a:p>
                  </a:txBody>
                  <a:tcPr/>
                </a:tc>
                <a:tc hMerge="1">
                  <a:txBody>
                    <a:bodyPr/>
                    <a:lstStyle/>
                    <a:p>
                      <a:endParaRPr lang="es-PR"/>
                    </a:p>
                  </a:txBody>
                  <a:tcPr/>
                </a:tc>
                <a:tc hMerge="1">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algn="ctr" defTabSz="457200" rtl="0" eaLnBrk="1" fontAlgn="t" latinLnBrk="0" hangingPunct="1"/>
                      <a:endParaRPr lang="en-GB" sz="400" b="1" i="0" u="none" strike="noStrike" kern="1200" noProof="0" dirty="0" smtClean="0">
                        <a:solidFill>
                          <a:srgbClr val="000000"/>
                        </a:solidFill>
                        <a:effectLst/>
                        <a:latin typeface="+mn-lt"/>
                        <a:ea typeface="+mn-ea"/>
                        <a:cs typeface="+mn-cs"/>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4" name="Group 3"/>
          <p:cNvGrpSpPr/>
          <p:nvPr/>
        </p:nvGrpSpPr>
        <p:grpSpPr>
          <a:xfrm>
            <a:off x="2367396" y="6636496"/>
            <a:ext cx="2983630" cy="169278"/>
            <a:chOff x="2255258" y="6567488"/>
            <a:chExt cx="2983630" cy="169278"/>
          </a:xfrm>
        </p:grpSpPr>
        <p:grpSp>
          <p:nvGrpSpPr>
            <p:cNvPr id="34" name="Group 33"/>
            <p:cNvGrpSpPr/>
            <p:nvPr/>
          </p:nvGrpSpPr>
          <p:grpSpPr>
            <a:xfrm>
              <a:off x="2812772" y="6567488"/>
              <a:ext cx="2426116" cy="169278"/>
              <a:chOff x="3239817" y="5985486"/>
              <a:chExt cx="2426116" cy="169278"/>
            </a:xfrm>
          </p:grpSpPr>
          <p:sp>
            <p:nvSpPr>
              <p:cNvPr id="35" name="80 CuadroTexto"/>
              <p:cNvSpPr txBox="1"/>
              <p:nvPr/>
            </p:nvSpPr>
            <p:spPr bwMode="gray">
              <a:xfrm>
                <a:off x="3420867" y="5985487"/>
                <a:ext cx="839704"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eaLnBrk="1" fontAlgn="auto" hangingPunct="1">
                  <a:spcAft>
                    <a:spcPts val="0"/>
                  </a:spcAft>
                  <a:defRPr/>
                </a:pPr>
                <a:r>
                  <a:rPr lang="en-GB" sz="1100" kern="0" dirty="0" smtClean="0">
                    <a:solidFill>
                      <a:srgbClr val="000000"/>
                    </a:solidFill>
                    <a:latin typeface="Calibri"/>
                    <a:ea typeface="Tahoma" panose="020B0604030504040204" pitchFamily="34" charset="0"/>
                    <a:cs typeface="Tahoma" panose="020B0604030504040204" pitchFamily="34" charset="0"/>
                  </a:rPr>
                  <a:t>Improving</a:t>
                </a:r>
                <a:endParaRPr lang="en-GB" sz="1100" kern="0" dirty="0">
                  <a:solidFill>
                    <a:srgbClr val="000000"/>
                  </a:solidFill>
                  <a:latin typeface="Calibri"/>
                  <a:ea typeface="Tahoma" panose="020B0604030504040204" pitchFamily="34" charset="0"/>
                  <a:cs typeface="Tahoma" panose="020B0604030504040204" pitchFamily="34" charset="0"/>
                </a:endParaRPr>
              </a:p>
            </p:txBody>
          </p:sp>
          <p:sp>
            <p:nvSpPr>
              <p:cNvPr id="36" name="80 CuadroTexto"/>
              <p:cNvSpPr txBox="1"/>
              <p:nvPr/>
            </p:nvSpPr>
            <p:spPr bwMode="gray">
              <a:xfrm>
                <a:off x="4247691" y="5985486"/>
                <a:ext cx="928501"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eaLnBrk="1" fontAlgn="auto" hangingPunct="1">
                  <a:spcAft>
                    <a:spcPts val="0"/>
                  </a:spcAft>
                  <a:defRPr/>
                </a:pPr>
                <a:r>
                  <a:rPr lang="en-GB" sz="1100" kern="0" dirty="0" smtClean="0">
                    <a:solidFill>
                      <a:srgbClr val="000000"/>
                    </a:solidFill>
                    <a:latin typeface="Calibri"/>
                    <a:ea typeface="Tahoma" panose="020B0604030504040204" pitchFamily="34" charset="0"/>
                    <a:cs typeface="Tahoma" panose="020B0604030504040204" pitchFamily="34" charset="0"/>
                  </a:rPr>
                  <a:t>  Stable</a:t>
                </a:r>
                <a:endParaRPr lang="en-GB" sz="1100" kern="0" dirty="0">
                  <a:solidFill>
                    <a:srgbClr val="000000"/>
                  </a:solidFill>
                  <a:latin typeface="Calibri"/>
                  <a:ea typeface="Tahoma" panose="020B0604030504040204" pitchFamily="34" charset="0"/>
                  <a:cs typeface="Tahoma" panose="020B0604030504040204" pitchFamily="34" charset="0"/>
                </a:endParaRPr>
              </a:p>
            </p:txBody>
          </p:sp>
          <p:sp>
            <p:nvSpPr>
              <p:cNvPr id="37" name="80 CuadroTexto"/>
              <p:cNvSpPr txBox="1"/>
              <p:nvPr/>
            </p:nvSpPr>
            <p:spPr bwMode="gray">
              <a:xfrm>
                <a:off x="4940694" y="5985486"/>
                <a:ext cx="725239"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eaLnBrk="1" fontAlgn="auto" hangingPunct="1">
                  <a:spcAft>
                    <a:spcPts val="0"/>
                  </a:spcAft>
                  <a:defRPr/>
                </a:pPr>
                <a:r>
                  <a:rPr lang="en-GB" sz="1100" kern="0" dirty="0" smtClean="0">
                    <a:solidFill>
                      <a:srgbClr val="000000"/>
                    </a:solidFill>
                    <a:latin typeface="Calibri"/>
                    <a:ea typeface="Tahoma" panose="020B0604030504040204" pitchFamily="34" charset="0"/>
                    <a:cs typeface="Tahoma" panose="020B0604030504040204" pitchFamily="34" charset="0"/>
                  </a:rPr>
                  <a:t>Worsening</a:t>
                </a:r>
                <a:endParaRPr lang="en-GB" sz="1100" kern="0" dirty="0">
                  <a:solidFill>
                    <a:srgbClr val="000000"/>
                  </a:solidFill>
                  <a:latin typeface="Calibri"/>
                  <a:ea typeface="Tahoma" panose="020B0604030504040204" pitchFamily="34" charset="0"/>
                  <a:cs typeface="Tahoma" panose="020B0604030504040204" pitchFamily="34" charset="0"/>
                </a:endParaRPr>
              </a:p>
            </p:txBody>
          </p:sp>
          <p:sp>
            <p:nvSpPr>
              <p:cNvPr id="38" name="Freeform 9"/>
              <p:cNvSpPr>
                <a:spLocks/>
              </p:cNvSpPr>
              <p:nvPr/>
            </p:nvSpPr>
            <p:spPr bwMode="gray">
              <a:xfrm rot="10800000" flipV="1">
                <a:off x="3239817" y="5999709"/>
                <a:ext cx="114858" cy="143571"/>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defRPr/>
                </a:pPr>
                <a:endParaRPr lang="en-GB" sz="1100" kern="0" dirty="0">
                  <a:solidFill>
                    <a:srgbClr val="000000"/>
                  </a:solidFill>
                  <a:latin typeface="Calibri"/>
                  <a:ea typeface="+mn-ea"/>
                </a:endParaRPr>
              </a:p>
            </p:txBody>
          </p:sp>
          <p:sp>
            <p:nvSpPr>
              <p:cNvPr id="39" name="Freeform 9"/>
              <p:cNvSpPr>
                <a:spLocks/>
              </p:cNvSpPr>
              <p:nvPr/>
            </p:nvSpPr>
            <p:spPr bwMode="gray">
              <a:xfrm rot="16200000" flipV="1">
                <a:off x="4079021" y="5999709"/>
                <a:ext cx="126344" cy="143571"/>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defRPr/>
                </a:pPr>
                <a:endParaRPr lang="en-GB" sz="1100" kern="0" dirty="0">
                  <a:solidFill>
                    <a:srgbClr val="000000"/>
                  </a:solidFill>
                  <a:latin typeface="Calibri"/>
                  <a:ea typeface="+mn-ea"/>
                </a:endParaRPr>
              </a:p>
            </p:txBody>
          </p:sp>
          <p:sp>
            <p:nvSpPr>
              <p:cNvPr id="40" name="Freeform 9"/>
              <p:cNvSpPr>
                <a:spLocks/>
              </p:cNvSpPr>
              <p:nvPr/>
            </p:nvSpPr>
            <p:spPr bwMode="gray">
              <a:xfrm flipV="1">
                <a:off x="4778136" y="5999708"/>
                <a:ext cx="115817" cy="143572"/>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defRPr/>
                </a:pPr>
                <a:endParaRPr lang="en-GB" sz="1100" kern="0" dirty="0">
                  <a:solidFill>
                    <a:srgbClr val="000000"/>
                  </a:solidFill>
                  <a:latin typeface="Calibri"/>
                  <a:ea typeface="+mn-ea"/>
                </a:endParaRPr>
              </a:p>
            </p:txBody>
          </p:sp>
        </p:grpSp>
        <p:sp>
          <p:nvSpPr>
            <p:cNvPr id="51" name="80 CuadroTexto"/>
            <p:cNvSpPr txBox="1"/>
            <p:nvPr/>
          </p:nvSpPr>
          <p:spPr bwMode="gray">
            <a:xfrm>
              <a:off x="2255258" y="6567489"/>
              <a:ext cx="534510"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eaLnBrk="1" fontAlgn="auto" hangingPunct="1">
                <a:spcAft>
                  <a:spcPts val="0"/>
                </a:spcAft>
                <a:defRPr/>
              </a:pPr>
              <a:r>
                <a:rPr lang="en-GB" sz="1100" kern="0" dirty="0" smtClean="0">
                  <a:solidFill>
                    <a:srgbClr val="000000"/>
                  </a:solidFill>
                  <a:latin typeface="Calibri"/>
                  <a:ea typeface="Tahoma" panose="020B0604030504040204" pitchFamily="34" charset="0"/>
                  <a:cs typeface="Tahoma" panose="020B0604030504040204" pitchFamily="34" charset="0"/>
                </a:rPr>
                <a:t>Trend:</a:t>
              </a:r>
              <a:endParaRPr lang="en-GB" sz="1100" kern="0" dirty="0">
                <a:solidFill>
                  <a:srgbClr val="000000"/>
                </a:solidFill>
                <a:latin typeface="Calibri"/>
                <a:ea typeface="Tahoma" panose="020B0604030504040204" pitchFamily="34" charset="0"/>
                <a:cs typeface="Tahoma" panose="020B0604030504040204" pitchFamily="34" charset="0"/>
              </a:endParaRPr>
            </a:p>
          </p:txBody>
        </p:sp>
      </p:grpSp>
      <p:sp>
        <p:nvSpPr>
          <p:cNvPr id="53" name="Freeform 9"/>
          <p:cNvSpPr>
            <a:spLocks/>
          </p:cNvSpPr>
          <p:nvPr/>
        </p:nvSpPr>
        <p:spPr bwMode="gray">
          <a:xfrm flipV="1">
            <a:off x="8091148" y="3552598"/>
            <a:ext cx="180000" cy="252000"/>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000000">
              <a:lumMod val="50000"/>
              <a:lumOff val="50000"/>
            </a:srgbClr>
          </a:solidFill>
          <a:ln>
            <a:noFill/>
          </a:ln>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defRPr/>
            </a:pPr>
            <a:endParaRPr lang="en-GB" sz="1800" kern="0" dirty="0">
              <a:solidFill>
                <a:srgbClr val="000000"/>
              </a:solidFill>
              <a:latin typeface="Calibri"/>
              <a:ea typeface="+mn-ea"/>
            </a:endParaRPr>
          </a:p>
        </p:txBody>
      </p:sp>
      <p:sp>
        <p:nvSpPr>
          <p:cNvPr id="54" name="Freeform 9"/>
          <p:cNvSpPr>
            <a:spLocks/>
          </p:cNvSpPr>
          <p:nvPr/>
        </p:nvSpPr>
        <p:spPr bwMode="gray">
          <a:xfrm rot="16200000" flipV="1">
            <a:off x="8091148" y="5241698"/>
            <a:ext cx="180000" cy="252000"/>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000000">
              <a:lumMod val="50000"/>
              <a:lumOff val="50000"/>
            </a:srgbClr>
          </a:solidFill>
          <a:ln>
            <a:noFill/>
          </a:ln>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defRPr/>
            </a:pPr>
            <a:endParaRPr lang="en-GB" sz="1800" kern="0" dirty="0">
              <a:solidFill>
                <a:srgbClr val="000000"/>
              </a:solidFill>
              <a:latin typeface="Calibri"/>
              <a:ea typeface="+mn-ea"/>
            </a:endParaRPr>
          </a:p>
        </p:txBody>
      </p:sp>
      <p:grpSp>
        <p:nvGrpSpPr>
          <p:cNvPr id="3" name="Group 2"/>
          <p:cNvGrpSpPr/>
          <p:nvPr/>
        </p:nvGrpSpPr>
        <p:grpSpPr>
          <a:xfrm>
            <a:off x="382434" y="6419486"/>
            <a:ext cx="6248400" cy="178802"/>
            <a:chOff x="304800" y="6324600"/>
            <a:chExt cx="6248400" cy="178802"/>
          </a:xfrm>
        </p:grpSpPr>
        <p:sp>
          <p:nvSpPr>
            <p:cNvPr id="48" name="13 O"/>
            <p:cNvSpPr/>
            <p:nvPr/>
          </p:nvSpPr>
          <p:spPr>
            <a:xfrm>
              <a:off x="3201140" y="6347510"/>
              <a:ext cx="143783" cy="142506"/>
            </a:xfrm>
            <a:prstGeom prst="flowChartOr">
              <a:avLst/>
            </a:prstGeom>
            <a:solidFill>
              <a:srgbClr val="FFC000"/>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GB" sz="1100" kern="0" dirty="0">
                <a:solidFill>
                  <a:srgbClr val="000000"/>
                </a:solidFill>
                <a:latin typeface="Calibri"/>
                <a:ea typeface="+mn-ea"/>
              </a:endParaRPr>
            </a:p>
          </p:txBody>
        </p:sp>
        <p:grpSp>
          <p:nvGrpSpPr>
            <p:cNvPr id="2" name="Group 1"/>
            <p:cNvGrpSpPr/>
            <p:nvPr/>
          </p:nvGrpSpPr>
          <p:grpSpPr>
            <a:xfrm>
              <a:off x="304800" y="6324600"/>
              <a:ext cx="6248400" cy="178802"/>
              <a:chOff x="304800" y="6324600"/>
              <a:chExt cx="6248400" cy="178802"/>
            </a:xfrm>
          </p:grpSpPr>
          <p:grpSp>
            <p:nvGrpSpPr>
              <p:cNvPr id="41" name="122 Grupo"/>
              <p:cNvGrpSpPr/>
              <p:nvPr/>
            </p:nvGrpSpPr>
            <p:grpSpPr>
              <a:xfrm>
                <a:off x="304800" y="6334125"/>
                <a:ext cx="2886494" cy="169277"/>
                <a:chOff x="-1429262" y="6251781"/>
                <a:chExt cx="2886494" cy="169277"/>
              </a:xfrm>
            </p:grpSpPr>
            <p:sp>
              <p:nvSpPr>
                <p:cNvPr id="42" name="80 CuadroTexto"/>
                <p:cNvSpPr txBox="1"/>
                <p:nvPr/>
              </p:nvSpPr>
              <p:spPr bwMode="gray">
                <a:xfrm>
                  <a:off x="96603" y="6251781"/>
                  <a:ext cx="618000"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eaLnBrk="1" fontAlgn="auto" hangingPunct="1">
                    <a:spcAft>
                      <a:spcPts val="0"/>
                    </a:spcAft>
                    <a:defRPr/>
                  </a:pPr>
                  <a:r>
                    <a:rPr lang="en-GB" sz="1100" kern="0" dirty="0" smtClean="0">
                      <a:solidFill>
                        <a:srgbClr val="000000"/>
                      </a:solidFill>
                      <a:latin typeface="Calibri"/>
                      <a:ea typeface="Tahoma" panose="020B0604030504040204" pitchFamily="34" charset="0"/>
                      <a:cs typeface="Tahoma" panose="020B0604030504040204" pitchFamily="34" charset="0"/>
                    </a:rPr>
                    <a:t>Complete</a:t>
                  </a:r>
                  <a:endParaRPr lang="en-GB" sz="1100" kern="0" dirty="0">
                    <a:solidFill>
                      <a:srgbClr val="000000"/>
                    </a:solidFill>
                    <a:latin typeface="Calibri"/>
                    <a:ea typeface="Tahoma" panose="020B0604030504040204" pitchFamily="34" charset="0"/>
                    <a:cs typeface="Tahoma" panose="020B0604030504040204" pitchFamily="34" charset="0"/>
                  </a:endParaRPr>
                </a:p>
              </p:txBody>
            </p:sp>
            <p:sp>
              <p:nvSpPr>
                <p:cNvPr id="43" name="80 CuadroTexto"/>
                <p:cNvSpPr txBox="1"/>
                <p:nvPr/>
              </p:nvSpPr>
              <p:spPr bwMode="gray">
                <a:xfrm>
                  <a:off x="-1429262" y="6251781"/>
                  <a:ext cx="1276720"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eaLnBrk="1" fontAlgn="auto" hangingPunct="1">
                    <a:spcAft>
                      <a:spcPts val="0"/>
                    </a:spcAft>
                    <a:defRPr/>
                  </a:pPr>
                  <a:r>
                    <a:rPr lang="en-GB" sz="1100" kern="0" dirty="0" smtClean="0">
                      <a:solidFill>
                        <a:srgbClr val="000000"/>
                      </a:solidFill>
                      <a:latin typeface="Calibri"/>
                      <a:ea typeface="Tahoma" panose="020B0604030504040204" pitchFamily="34" charset="0"/>
                      <a:cs typeface="Tahoma" panose="020B0604030504040204" pitchFamily="34" charset="0"/>
                    </a:rPr>
                    <a:t>Remediation Status:</a:t>
                  </a:r>
                  <a:endParaRPr lang="en-GB" sz="1100" kern="0" dirty="0">
                    <a:solidFill>
                      <a:srgbClr val="000000"/>
                    </a:solidFill>
                    <a:latin typeface="Calibri"/>
                    <a:ea typeface="Tahoma" panose="020B0604030504040204" pitchFamily="34" charset="0"/>
                    <a:cs typeface="Tahoma" panose="020B0604030504040204" pitchFamily="34" charset="0"/>
                  </a:endParaRPr>
                </a:p>
              </p:txBody>
            </p:sp>
            <p:sp>
              <p:nvSpPr>
                <p:cNvPr id="44" name="80 CuadroTexto"/>
                <p:cNvSpPr txBox="1"/>
                <p:nvPr/>
              </p:nvSpPr>
              <p:spPr bwMode="gray">
                <a:xfrm>
                  <a:off x="936342" y="6251781"/>
                  <a:ext cx="520890"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eaLnBrk="1" fontAlgn="auto" hangingPunct="1">
                    <a:spcAft>
                      <a:spcPts val="0"/>
                    </a:spcAft>
                    <a:defRPr/>
                  </a:pPr>
                  <a:r>
                    <a:rPr lang="en-GB" sz="1100" kern="0" dirty="0" smtClean="0">
                      <a:solidFill>
                        <a:srgbClr val="000000"/>
                      </a:solidFill>
                      <a:latin typeface="Calibri"/>
                      <a:ea typeface="Tahoma" panose="020B0604030504040204" pitchFamily="34" charset="0"/>
                      <a:cs typeface="Tahoma" panose="020B0604030504040204" pitchFamily="34" charset="0"/>
                    </a:rPr>
                    <a:t>On-track</a:t>
                  </a:r>
                  <a:endParaRPr lang="en-GB" sz="1100" kern="0" dirty="0">
                    <a:solidFill>
                      <a:srgbClr val="000000"/>
                    </a:solidFill>
                    <a:latin typeface="Calibri"/>
                    <a:ea typeface="Tahoma" panose="020B0604030504040204" pitchFamily="34" charset="0"/>
                    <a:cs typeface="Tahoma" panose="020B0604030504040204" pitchFamily="34" charset="0"/>
                  </a:endParaRPr>
                </a:p>
              </p:txBody>
            </p:sp>
            <p:sp>
              <p:nvSpPr>
                <p:cNvPr id="45" name="2 O"/>
                <p:cNvSpPr/>
                <p:nvPr/>
              </p:nvSpPr>
              <p:spPr>
                <a:xfrm>
                  <a:off x="-95022" y="6257231"/>
                  <a:ext cx="144000" cy="144000"/>
                </a:xfrm>
                <a:prstGeom prst="flowChartOr">
                  <a:avLst/>
                </a:prstGeom>
                <a:solidFill>
                  <a:srgbClr val="031FED"/>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GB" sz="1100" kern="0" dirty="0">
                    <a:solidFill>
                      <a:srgbClr val="000000"/>
                    </a:solidFill>
                    <a:latin typeface="Calibri"/>
                    <a:ea typeface="+mn-ea"/>
                  </a:endParaRPr>
                </a:p>
              </p:txBody>
            </p:sp>
            <p:sp>
              <p:nvSpPr>
                <p:cNvPr id="46" name="13 O"/>
                <p:cNvSpPr/>
                <p:nvPr/>
              </p:nvSpPr>
              <p:spPr>
                <a:xfrm>
                  <a:off x="743181" y="6258724"/>
                  <a:ext cx="143783" cy="142506"/>
                </a:xfrm>
                <a:prstGeom prst="flowChartOr">
                  <a:avLst/>
                </a:prstGeom>
                <a:solidFill>
                  <a:srgbClr val="00B050"/>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GB" sz="1100" kern="0" dirty="0">
                    <a:solidFill>
                      <a:srgbClr val="000000"/>
                    </a:solidFill>
                    <a:latin typeface="Calibri"/>
                    <a:ea typeface="+mn-ea"/>
                  </a:endParaRPr>
                </a:p>
              </p:txBody>
            </p:sp>
          </p:grpSp>
          <p:sp>
            <p:nvSpPr>
              <p:cNvPr id="47" name="80 CuadroTexto"/>
              <p:cNvSpPr txBox="1"/>
              <p:nvPr/>
            </p:nvSpPr>
            <p:spPr bwMode="gray">
              <a:xfrm>
                <a:off x="3394301" y="6334125"/>
                <a:ext cx="520890"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eaLnBrk="1" fontAlgn="auto" hangingPunct="1">
                  <a:spcAft>
                    <a:spcPts val="0"/>
                  </a:spcAft>
                  <a:defRPr/>
                </a:pPr>
                <a:r>
                  <a:rPr lang="en-GB" sz="1100" kern="0" dirty="0" smtClean="0">
                    <a:solidFill>
                      <a:srgbClr val="000000"/>
                    </a:solidFill>
                    <a:latin typeface="Calibri"/>
                    <a:ea typeface="Tahoma" panose="020B0604030504040204" pitchFamily="34" charset="0"/>
                    <a:cs typeface="Tahoma" panose="020B0604030504040204" pitchFamily="34" charset="0"/>
                  </a:rPr>
                  <a:t>Delayed</a:t>
                </a:r>
                <a:endParaRPr lang="en-GB" sz="1100" kern="0" dirty="0">
                  <a:solidFill>
                    <a:srgbClr val="000000"/>
                  </a:solidFill>
                  <a:latin typeface="Calibri"/>
                  <a:ea typeface="Tahoma" panose="020B0604030504040204" pitchFamily="34" charset="0"/>
                  <a:cs typeface="Tahoma" panose="020B0604030504040204" pitchFamily="34" charset="0"/>
                </a:endParaRPr>
              </a:p>
            </p:txBody>
          </p:sp>
          <p:sp>
            <p:nvSpPr>
              <p:cNvPr id="49" name="80 CuadroTexto"/>
              <p:cNvSpPr txBox="1"/>
              <p:nvPr/>
            </p:nvSpPr>
            <p:spPr bwMode="gray">
              <a:xfrm>
                <a:off x="4147100" y="6334125"/>
                <a:ext cx="520890"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eaLnBrk="1" fontAlgn="auto" hangingPunct="1">
                  <a:spcAft>
                    <a:spcPts val="0"/>
                  </a:spcAft>
                  <a:defRPr/>
                </a:pPr>
                <a:r>
                  <a:rPr lang="en-GB" sz="1100" kern="0" dirty="0" smtClean="0">
                    <a:solidFill>
                      <a:srgbClr val="000000"/>
                    </a:solidFill>
                    <a:latin typeface="Calibri"/>
                    <a:ea typeface="Tahoma" panose="020B0604030504040204" pitchFamily="34" charset="0"/>
                    <a:cs typeface="Tahoma" panose="020B0604030504040204" pitchFamily="34" charset="0"/>
                  </a:rPr>
                  <a:t>At Risk</a:t>
                </a:r>
                <a:endParaRPr lang="en-GB" sz="1100" kern="0" dirty="0">
                  <a:solidFill>
                    <a:srgbClr val="000000"/>
                  </a:solidFill>
                  <a:latin typeface="Calibri"/>
                  <a:ea typeface="Tahoma" panose="020B0604030504040204" pitchFamily="34" charset="0"/>
                  <a:cs typeface="Tahoma" panose="020B0604030504040204" pitchFamily="34" charset="0"/>
                </a:endParaRPr>
              </a:p>
            </p:txBody>
          </p:sp>
          <p:sp>
            <p:nvSpPr>
              <p:cNvPr id="50" name="13 O"/>
              <p:cNvSpPr/>
              <p:nvPr/>
            </p:nvSpPr>
            <p:spPr>
              <a:xfrm>
                <a:off x="3953939" y="6347510"/>
                <a:ext cx="143783" cy="142506"/>
              </a:xfrm>
              <a:prstGeom prst="flowChartOr">
                <a:avLst/>
              </a:prstGeom>
              <a:solidFill>
                <a:srgbClr val="FF0000"/>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GB" sz="1100" kern="0" dirty="0">
                  <a:solidFill>
                    <a:srgbClr val="000000"/>
                  </a:solidFill>
                  <a:latin typeface="Calibri"/>
                  <a:ea typeface="+mn-ea"/>
                </a:endParaRPr>
              </a:p>
            </p:txBody>
          </p:sp>
          <p:sp>
            <p:nvSpPr>
              <p:cNvPr id="56" name="80 CuadroTexto"/>
              <p:cNvSpPr txBox="1"/>
              <p:nvPr/>
            </p:nvSpPr>
            <p:spPr bwMode="gray">
              <a:xfrm>
                <a:off x="4660710" y="6324600"/>
                <a:ext cx="1892490"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eaLnBrk="1" fontAlgn="auto" hangingPunct="1">
                  <a:spcAft>
                    <a:spcPts val="0"/>
                  </a:spcAft>
                  <a:defRPr/>
                </a:pPr>
                <a:r>
                  <a:rPr lang="en-GB" sz="1100" kern="0" dirty="0" smtClean="0">
                    <a:solidFill>
                      <a:srgbClr val="000000"/>
                    </a:solidFill>
                    <a:latin typeface="Calibri"/>
                    <a:ea typeface="Tahoma" panose="020B0604030504040204" pitchFamily="34" charset="0"/>
                    <a:cs typeface="Tahoma" panose="020B0604030504040204" pitchFamily="34" charset="0"/>
                  </a:rPr>
                  <a:t>N/A – Not Applicable</a:t>
                </a:r>
                <a:endParaRPr lang="en-GB" sz="1100" kern="0" dirty="0">
                  <a:solidFill>
                    <a:srgbClr val="000000"/>
                  </a:solidFill>
                  <a:latin typeface="Calibri"/>
                  <a:ea typeface="Tahoma" panose="020B0604030504040204" pitchFamily="34" charset="0"/>
                  <a:cs typeface="Tahoma" panose="020B0604030504040204" pitchFamily="34" charset="0"/>
                </a:endParaRPr>
              </a:p>
            </p:txBody>
          </p:sp>
        </p:grpSp>
      </p:grpSp>
      <p:sp>
        <p:nvSpPr>
          <p:cNvPr id="59" name="13 O"/>
          <p:cNvSpPr/>
          <p:nvPr/>
        </p:nvSpPr>
        <p:spPr>
          <a:xfrm>
            <a:off x="8700953" y="3603867"/>
            <a:ext cx="143783" cy="142506"/>
          </a:xfrm>
          <a:prstGeom prst="flowChartOr">
            <a:avLst/>
          </a:prstGeom>
          <a:solidFill>
            <a:srgbClr val="FF0000"/>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GB" sz="1100" kern="0" dirty="0">
              <a:solidFill>
                <a:srgbClr val="000000"/>
              </a:solidFill>
              <a:latin typeface="Calibri"/>
              <a:ea typeface="+mn-ea"/>
            </a:endParaRPr>
          </a:p>
        </p:txBody>
      </p:sp>
      <p:sp>
        <p:nvSpPr>
          <p:cNvPr id="61" name="13 O"/>
          <p:cNvSpPr/>
          <p:nvPr/>
        </p:nvSpPr>
        <p:spPr>
          <a:xfrm>
            <a:off x="8700844" y="5299619"/>
            <a:ext cx="143783" cy="142506"/>
          </a:xfrm>
          <a:prstGeom prst="flowChartOr">
            <a:avLst/>
          </a:prstGeom>
          <a:solidFill>
            <a:srgbClr val="FF0000"/>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GB" sz="1100" kern="0" dirty="0">
              <a:solidFill>
                <a:srgbClr val="000000"/>
              </a:solidFill>
              <a:latin typeface="Calibri"/>
              <a:ea typeface="+mn-ea"/>
            </a:endParaRPr>
          </a:p>
        </p:txBody>
      </p:sp>
      <p:sp>
        <p:nvSpPr>
          <p:cNvPr id="57" name="13 O"/>
          <p:cNvSpPr/>
          <p:nvPr/>
        </p:nvSpPr>
        <p:spPr>
          <a:xfrm>
            <a:off x="8710478" y="1803642"/>
            <a:ext cx="143783" cy="142506"/>
          </a:xfrm>
          <a:prstGeom prst="flowChartOr">
            <a:avLst/>
          </a:prstGeom>
          <a:solidFill>
            <a:srgbClr val="00B050"/>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GB" sz="1100" kern="0" dirty="0">
              <a:solidFill>
                <a:srgbClr val="000000"/>
              </a:solidFill>
              <a:latin typeface="Calibri"/>
              <a:ea typeface="+mn-ea"/>
            </a:endParaRPr>
          </a:p>
        </p:txBody>
      </p:sp>
      <p:sp>
        <p:nvSpPr>
          <p:cNvPr id="30" name="Freeform 9"/>
          <p:cNvSpPr>
            <a:spLocks/>
          </p:cNvSpPr>
          <p:nvPr/>
        </p:nvSpPr>
        <p:spPr bwMode="gray">
          <a:xfrm rot="16200000" flipV="1">
            <a:off x="8089800" y="1716601"/>
            <a:ext cx="180000" cy="252000"/>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000000">
              <a:lumMod val="50000"/>
              <a:lumOff val="50000"/>
            </a:srgbClr>
          </a:solidFill>
          <a:ln>
            <a:noFill/>
          </a:ln>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defRPr/>
            </a:pPr>
            <a:endParaRPr lang="en-GB" sz="1800" kern="0" dirty="0">
              <a:solidFill>
                <a:srgbClr val="000000"/>
              </a:solidFill>
              <a:latin typeface="Calibri"/>
              <a:ea typeface="+mn-ea"/>
            </a:endParaRPr>
          </a:p>
        </p:txBody>
      </p:sp>
    </p:spTree>
    <p:extLst>
      <p:ext uri="{BB962C8B-B14F-4D97-AF65-F5344CB8AC3E}">
        <p14:creationId xmlns:p14="http://schemas.microsoft.com/office/powerpoint/2010/main" val="18257060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657679"/>
            <a:ext cx="8461375"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 name="Slide Number Placeholder 3"/>
          <p:cNvSpPr txBox="1">
            <a:spLocks/>
          </p:cNvSpPr>
          <p:nvPr/>
        </p:nvSpPr>
        <p:spPr>
          <a:xfrm>
            <a:off x="8149015" y="99783"/>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50</a:t>
            </a:fld>
            <a:endParaRPr lang="es-ES_tradnl" sz="1200" b="1" dirty="0">
              <a:solidFill>
                <a:srgbClr val="FF0000"/>
              </a:solidFill>
              <a:latin typeface="Arial"/>
              <a:cs typeface="Arial"/>
            </a:endParaRPr>
          </a:p>
        </p:txBody>
      </p:sp>
      <p:pic>
        <p:nvPicPr>
          <p:cNvPr id="1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8162" y="3538413"/>
            <a:ext cx="578167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2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 y="1241267"/>
            <a:ext cx="8869680" cy="14663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254000" y="248488"/>
            <a:ext cx="8890000" cy="461665"/>
          </a:xfrm>
          <a:prstGeom prst="rect">
            <a:avLst/>
          </a:prstGeom>
          <a:noFill/>
        </p:spPr>
        <p:txBody>
          <a:bodyPr wrap="square" rtlCol="0">
            <a:spAutoFit/>
          </a:bodyPr>
          <a:lstStyle/>
          <a:p>
            <a:r>
              <a:rPr lang="en-US" b="1" dirty="0" smtClean="0"/>
              <a:t>6. </a:t>
            </a:r>
            <a:r>
              <a:rPr lang="en-US" b="1" dirty="0"/>
              <a:t>BSPR </a:t>
            </a:r>
            <a:r>
              <a:rPr lang="en-US" b="1" dirty="0" smtClean="0"/>
              <a:t>Turnover by Classification– Six Month Rolling Rate</a:t>
            </a:r>
            <a:endParaRPr lang="en-US" b="1" dirty="0"/>
          </a:p>
        </p:txBody>
      </p:sp>
      <p:sp>
        <p:nvSpPr>
          <p:cNvPr id="9" name="TextBox 8"/>
          <p:cNvSpPr txBox="1"/>
          <p:nvPr/>
        </p:nvSpPr>
        <p:spPr>
          <a:xfrm>
            <a:off x="347663" y="808038"/>
            <a:ext cx="7997542" cy="307777"/>
          </a:xfrm>
          <a:prstGeom prst="rect">
            <a:avLst/>
          </a:prstGeom>
          <a:solidFill>
            <a:schemeClr val="bg1">
              <a:lumMod val="9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r>
              <a:rPr lang="en-US" sz="1400" dirty="0"/>
              <a:t>Six months rolling rate reflects main outflows from areas that directly impact BAU operations.</a:t>
            </a:r>
          </a:p>
        </p:txBody>
      </p:sp>
    </p:spTree>
    <p:extLst>
      <p:ext uri="{BB962C8B-B14F-4D97-AF65-F5344CB8AC3E}">
        <p14:creationId xmlns:p14="http://schemas.microsoft.com/office/powerpoint/2010/main" val="394833808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657679"/>
            <a:ext cx="8461375"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 name="Slide Number Placeholder 3"/>
          <p:cNvSpPr txBox="1">
            <a:spLocks/>
          </p:cNvSpPr>
          <p:nvPr/>
        </p:nvSpPr>
        <p:spPr>
          <a:xfrm>
            <a:off x="8149015" y="99783"/>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51</a:t>
            </a:fld>
            <a:endParaRPr lang="es-ES_tradnl" sz="1200" b="1" dirty="0">
              <a:solidFill>
                <a:srgbClr val="FF0000"/>
              </a:solidFill>
              <a:latin typeface="Arial"/>
              <a:cs typeface="Arial"/>
            </a:endParaRPr>
          </a:p>
        </p:txBody>
      </p:sp>
      <p:graphicFrame>
        <p:nvGraphicFramePr>
          <p:cNvPr id="5" name="Table 4"/>
          <p:cNvGraphicFramePr>
            <a:graphicFrameLocks noGrp="1"/>
          </p:cNvGraphicFramePr>
          <p:nvPr>
            <p:extLst>
              <p:ext uri="{D42A27DB-BD31-4B8C-83A1-F6EECF244321}">
                <p14:modId xmlns:p14="http://schemas.microsoft.com/office/powerpoint/2010/main" val="200095094"/>
              </p:ext>
            </p:extLst>
          </p:nvPr>
        </p:nvGraphicFramePr>
        <p:xfrm>
          <a:off x="2590800" y="2945080"/>
          <a:ext cx="3328258" cy="762000"/>
        </p:xfrm>
        <a:graphic>
          <a:graphicData uri="http://schemas.openxmlformats.org/drawingml/2006/table">
            <a:tbl>
              <a:tblPr/>
              <a:tblGrid>
                <a:gridCol w="3328258"/>
              </a:tblGrid>
              <a:tr h="190500">
                <a:tc>
                  <a:txBody>
                    <a:bodyPr/>
                    <a:lstStyle/>
                    <a:p>
                      <a:pPr algn="l" fontAlgn="ctr"/>
                      <a:r>
                        <a:rPr lang="en-US" sz="1100" b="1" i="0" u="none" strike="noStrike">
                          <a:solidFill>
                            <a:srgbClr val="000000"/>
                          </a:solidFill>
                          <a:effectLst/>
                          <a:latin typeface="Arial"/>
                        </a:rPr>
                        <a:t>Top, Average and Low Performers Tolerances:</a:t>
                      </a:r>
                    </a:p>
                  </a:txBody>
                  <a:tcPr marL="0" marR="0" marT="0" marB="0" anchor="ctr">
                    <a:lnL>
                      <a:noFill/>
                    </a:lnL>
                    <a:lnR>
                      <a:noFill/>
                    </a:lnR>
                    <a:lnT>
                      <a:noFill/>
                    </a:lnT>
                    <a:lnB>
                      <a:noFill/>
                    </a:lnB>
                  </a:tcPr>
                </a:tc>
              </a:tr>
              <a:tr h="190500">
                <a:tc>
                  <a:txBody>
                    <a:bodyPr/>
                    <a:lstStyle/>
                    <a:p>
                      <a:pPr algn="l" fontAlgn="ctr"/>
                      <a:r>
                        <a:rPr lang="es-PR" sz="1100" b="0" i="0" u="none" strike="noStrike">
                          <a:solidFill>
                            <a:srgbClr val="000000"/>
                          </a:solidFill>
                          <a:effectLst/>
                          <a:latin typeface="Symbol"/>
                        </a:rPr>
                        <a:t>·</a:t>
                      </a:r>
                      <a:r>
                        <a:rPr lang="es-PR" sz="700" b="0" i="0" u="none" strike="noStrike">
                          <a:solidFill>
                            <a:srgbClr val="000000"/>
                          </a:solidFill>
                          <a:effectLst/>
                          <a:latin typeface="Times New Roman"/>
                        </a:rPr>
                        <a:t>         </a:t>
                      </a:r>
                      <a:r>
                        <a:rPr lang="es-PR" sz="1100" b="0" i="0" u="none" strike="noStrike">
                          <a:solidFill>
                            <a:srgbClr val="000000"/>
                          </a:solidFill>
                          <a:effectLst/>
                          <a:latin typeface="Arial"/>
                        </a:rPr>
                        <a:t>Top Performers = 3.50 o more </a:t>
                      </a:r>
                      <a:endParaRPr lang="en-US" sz="1100" b="0" i="0" u="none" strike="noStrike">
                        <a:solidFill>
                          <a:srgbClr val="000000"/>
                        </a:solidFill>
                        <a:effectLst/>
                        <a:latin typeface="Symbol"/>
                      </a:endParaRPr>
                    </a:p>
                  </a:txBody>
                  <a:tcPr marL="428625" marR="0" marT="0" marB="0" anchor="ctr">
                    <a:lnL>
                      <a:noFill/>
                    </a:lnL>
                    <a:lnR>
                      <a:noFill/>
                    </a:lnR>
                    <a:lnT>
                      <a:noFill/>
                    </a:lnT>
                    <a:lnB>
                      <a:noFill/>
                    </a:lnB>
                  </a:tcPr>
                </a:tc>
              </a:tr>
              <a:tr h="190500">
                <a:tc>
                  <a:txBody>
                    <a:bodyPr/>
                    <a:lstStyle/>
                    <a:p>
                      <a:pPr algn="l" fontAlgn="ctr"/>
                      <a:r>
                        <a:rPr lang="es-PR" sz="1100" b="0" i="0" u="none" strike="noStrike">
                          <a:solidFill>
                            <a:srgbClr val="000000"/>
                          </a:solidFill>
                          <a:effectLst/>
                          <a:latin typeface="Symbol"/>
                        </a:rPr>
                        <a:t>·</a:t>
                      </a:r>
                      <a:r>
                        <a:rPr lang="es-PR" sz="700" b="0" i="0" u="none" strike="noStrike">
                          <a:solidFill>
                            <a:srgbClr val="000000"/>
                          </a:solidFill>
                          <a:effectLst/>
                          <a:latin typeface="Times New Roman"/>
                        </a:rPr>
                        <a:t>         </a:t>
                      </a:r>
                      <a:r>
                        <a:rPr lang="es-PR" sz="1100" b="0" i="0" u="none" strike="noStrike">
                          <a:solidFill>
                            <a:srgbClr val="000000"/>
                          </a:solidFill>
                          <a:effectLst/>
                          <a:latin typeface="Arial"/>
                        </a:rPr>
                        <a:t>Average Performers – between 2.76 - 3.49</a:t>
                      </a:r>
                      <a:endParaRPr lang="en-US" sz="1100" b="0" i="0" u="none" strike="noStrike">
                        <a:solidFill>
                          <a:srgbClr val="000000"/>
                        </a:solidFill>
                        <a:effectLst/>
                        <a:latin typeface="Symbol"/>
                      </a:endParaRPr>
                    </a:p>
                  </a:txBody>
                  <a:tcPr marL="428625" marR="0" marT="0" marB="0" anchor="ctr">
                    <a:lnL>
                      <a:noFill/>
                    </a:lnL>
                    <a:lnR>
                      <a:noFill/>
                    </a:lnR>
                    <a:lnT>
                      <a:noFill/>
                    </a:lnT>
                    <a:lnB>
                      <a:noFill/>
                    </a:lnB>
                  </a:tcPr>
                </a:tc>
              </a:tr>
              <a:tr h="190500">
                <a:tc>
                  <a:txBody>
                    <a:bodyPr/>
                    <a:lstStyle/>
                    <a:p>
                      <a:pPr algn="l" fontAlgn="ctr"/>
                      <a:r>
                        <a:rPr lang="en-US" sz="1100" b="0" i="0" u="none" strike="noStrike" dirty="0">
                          <a:solidFill>
                            <a:srgbClr val="000000"/>
                          </a:solidFill>
                          <a:effectLst/>
                          <a:latin typeface="Symbol"/>
                          <a:ea typeface="Symbol"/>
                          <a:cs typeface="Symbol"/>
                        </a:rPr>
                        <a:t>·</a:t>
                      </a:r>
                      <a:r>
                        <a:rPr lang="en-US" sz="700" b="0" i="0" u="none" strike="noStrike" dirty="0">
                          <a:solidFill>
                            <a:srgbClr val="000000"/>
                          </a:solidFill>
                          <a:effectLst/>
                          <a:latin typeface="Times New Roman"/>
                          <a:ea typeface="Symbol"/>
                          <a:cs typeface="Symbol"/>
                        </a:rPr>
                        <a:t>         </a:t>
                      </a:r>
                      <a:r>
                        <a:rPr lang="en-US" sz="1100" b="0" i="0" u="none" strike="noStrike" dirty="0">
                          <a:solidFill>
                            <a:srgbClr val="000000"/>
                          </a:solidFill>
                          <a:effectLst/>
                          <a:latin typeface="Arial"/>
                          <a:ea typeface="Symbol"/>
                          <a:cs typeface="Symbol"/>
                        </a:rPr>
                        <a:t>Bottom Performers: 2.75 or less</a:t>
                      </a:r>
                      <a:endParaRPr lang="en-US" sz="1100" b="0" i="0" u="none" strike="noStrike" dirty="0">
                        <a:solidFill>
                          <a:srgbClr val="000000"/>
                        </a:solidFill>
                        <a:effectLst/>
                        <a:latin typeface="Symbol"/>
                      </a:endParaRPr>
                    </a:p>
                  </a:txBody>
                  <a:tcPr marL="428625" marR="0" marT="0" marB="0" anchor="ctr">
                    <a:lnL>
                      <a:noFill/>
                    </a:lnL>
                    <a:lnR>
                      <a:noFill/>
                    </a:lnR>
                    <a:lnT>
                      <a:noFill/>
                    </a:lnT>
                    <a:lnB>
                      <a:noFill/>
                    </a:lnB>
                  </a:tcPr>
                </a:tc>
              </a:tr>
            </a:tbl>
          </a:graphicData>
        </a:graphic>
      </p:graphicFrame>
      <p:pic>
        <p:nvPicPr>
          <p:cNvPr id="513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14" y="3810000"/>
            <a:ext cx="3343275"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1"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0996" y="3801140"/>
            <a:ext cx="3343275"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2"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5690" y="3802579"/>
            <a:ext cx="3343275"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25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 y="1243064"/>
            <a:ext cx="8869680" cy="1593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254000" y="248488"/>
            <a:ext cx="8890000" cy="461665"/>
          </a:xfrm>
          <a:prstGeom prst="rect">
            <a:avLst/>
          </a:prstGeom>
          <a:noFill/>
        </p:spPr>
        <p:txBody>
          <a:bodyPr wrap="square" rtlCol="0">
            <a:spAutoFit/>
          </a:bodyPr>
          <a:lstStyle/>
          <a:p>
            <a:r>
              <a:rPr lang="en-US" b="1" dirty="0" smtClean="0"/>
              <a:t>6. </a:t>
            </a:r>
            <a:r>
              <a:rPr lang="en-US" b="1" dirty="0"/>
              <a:t>BSPR </a:t>
            </a:r>
            <a:r>
              <a:rPr lang="en-US" b="1" dirty="0" smtClean="0"/>
              <a:t>Turnover by Performance– Six Month Rolling Rate</a:t>
            </a:r>
            <a:endParaRPr lang="en-US" b="1" dirty="0"/>
          </a:p>
        </p:txBody>
      </p:sp>
      <p:sp>
        <p:nvSpPr>
          <p:cNvPr id="12" name="TextBox 11"/>
          <p:cNvSpPr txBox="1"/>
          <p:nvPr/>
        </p:nvSpPr>
        <p:spPr>
          <a:xfrm>
            <a:off x="347663" y="817699"/>
            <a:ext cx="6496553" cy="307777"/>
          </a:xfrm>
          <a:prstGeom prst="rect">
            <a:avLst/>
          </a:prstGeom>
          <a:solidFill>
            <a:schemeClr val="bg1">
              <a:lumMod val="9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r>
              <a:rPr lang="en-US" sz="1400" dirty="0" smtClean="0"/>
              <a:t>Outflows concentrated in experienced and high performance resources.</a:t>
            </a:r>
            <a:endParaRPr lang="en-US" sz="1400" dirty="0"/>
          </a:p>
        </p:txBody>
      </p:sp>
    </p:spTree>
    <p:extLst>
      <p:ext uri="{BB962C8B-B14F-4D97-AF65-F5344CB8AC3E}">
        <p14:creationId xmlns:p14="http://schemas.microsoft.com/office/powerpoint/2010/main" val="148532169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657679"/>
            <a:ext cx="8461375"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 name="Slide Number Placeholder 3"/>
          <p:cNvSpPr txBox="1">
            <a:spLocks/>
          </p:cNvSpPr>
          <p:nvPr/>
        </p:nvSpPr>
        <p:spPr>
          <a:xfrm>
            <a:off x="8149015" y="99783"/>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52</a:t>
            </a:fld>
            <a:endParaRPr lang="es-ES_tradnl" sz="1200" b="1" dirty="0">
              <a:solidFill>
                <a:srgbClr val="FF0000"/>
              </a:solidFill>
              <a:latin typeface="Arial"/>
              <a:cs typeface="Arial"/>
            </a:endParaRPr>
          </a:p>
        </p:txBody>
      </p:sp>
      <p:sp>
        <p:nvSpPr>
          <p:cNvPr id="2" name="Rectangle 1"/>
          <p:cNvSpPr/>
          <p:nvPr/>
        </p:nvSpPr>
        <p:spPr>
          <a:xfrm>
            <a:off x="127590" y="663524"/>
            <a:ext cx="8711610" cy="1815882"/>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r>
              <a:rPr lang="en-US" sz="1400" b="1" dirty="0">
                <a:latin typeface="Arial" panose="020B0604020202020204" pitchFamily="34" charset="0"/>
                <a:cs typeface="Arial" panose="020B0604020202020204" pitchFamily="34" charset="0"/>
              </a:rPr>
              <a:t>Current factors Influencing turnover:</a:t>
            </a:r>
            <a:endParaRPr 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smtClean="0">
                <a:latin typeface="Arial" panose="020B0604020202020204" pitchFamily="34" charset="0"/>
                <a:cs typeface="Arial" panose="020B0604020202020204" pitchFamily="34" charset="0"/>
              </a:rPr>
              <a:t>Economic </a:t>
            </a:r>
            <a:r>
              <a:rPr lang="en-US" sz="1400" dirty="0">
                <a:latin typeface="Arial" panose="020B0604020202020204" pitchFamily="34" charset="0"/>
                <a:cs typeface="Arial" panose="020B0604020202020204" pitchFamily="34" charset="0"/>
              </a:rPr>
              <a:t>Environment</a:t>
            </a:r>
          </a:p>
          <a:p>
            <a:pPr marL="285750" indent="-285750">
              <a:buFont typeface="Arial" panose="020B0604020202020204" pitchFamily="34" charset="0"/>
              <a:buChar char="•"/>
            </a:pPr>
            <a:r>
              <a:rPr lang="en-US" sz="1400" dirty="0" smtClean="0">
                <a:latin typeface="Arial" panose="020B0604020202020204" pitchFamily="34" charset="0"/>
                <a:cs typeface="Arial" panose="020B0604020202020204" pitchFamily="34" charset="0"/>
              </a:rPr>
              <a:t>Emigration</a:t>
            </a:r>
            <a:endParaRPr 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smtClean="0">
                <a:latin typeface="Arial" panose="020B0604020202020204" pitchFamily="34" charset="0"/>
                <a:cs typeface="Arial" panose="020B0604020202020204" pitchFamily="34" charset="0"/>
              </a:rPr>
              <a:t>Freeze </a:t>
            </a:r>
            <a:r>
              <a:rPr lang="en-US" sz="1400" dirty="0">
                <a:latin typeface="Arial" panose="020B0604020202020204" pitchFamily="34" charset="0"/>
                <a:cs typeface="Arial" panose="020B0604020202020204" pitchFamily="34" charset="0"/>
              </a:rPr>
              <a:t>in merit salary increases since 2009</a:t>
            </a:r>
          </a:p>
          <a:p>
            <a:pPr marL="285750" indent="-285750">
              <a:buFont typeface="Arial" panose="020B0604020202020204" pitchFamily="34" charset="0"/>
              <a:buChar char="•"/>
            </a:pPr>
            <a:r>
              <a:rPr lang="en-US" sz="1400" dirty="0" smtClean="0">
                <a:latin typeface="Arial" panose="020B0604020202020204" pitchFamily="34" charset="0"/>
                <a:cs typeface="Arial" panose="020B0604020202020204" pitchFamily="34" charset="0"/>
              </a:rPr>
              <a:t>Discontinued </a:t>
            </a:r>
            <a:r>
              <a:rPr lang="en-US" sz="1400" dirty="0">
                <a:latin typeface="Arial" panose="020B0604020202020204" pitchFamily="34" charset="0"/>
                <a:cs typeface="Arial" panose="020B0604020202020204" pitchFamily="34" charset="0"/>
              </a:rPr>
              <a:t>or increase in employee costs for benefits:</a:t>
            </a:r>
          </a:p>
          <a:p>
            <a:pPr lvl="1" indent="-169863">
              <a:buFont typeface="Arial" panose="020B0604020202020204" pitchFamily="34" charset="0"/>
              <a:buChar char="•"/>
            </a:pPr>
            <a:r>
              <a:rPr lang="en-US" sz="1400" dirty="0" smtClean="0">
                <a:latin typeface="Arial" panose="020B0604020202020204" pitchFamily="34" charset="0"/>
                <a:cs typeface="Arial" panose="020B0604020202020204" pitchFamily="34" charset="0"/>
              </a:rPr>
              <a:t>No </a:t>
            </a:r>
            <a:r>
              <a:rPr lang="en-US" sz="1400" dirty="0">
                <a:latin typeface="Arial" panose="020B0604020202020204" pitchFamily="34" charset="0"/>
                <a:cs typeface="Arial" panose="020B0604020202020204" pitchFamily="34" charset="0"/>
              </a:rPr>
              <a:t>matching contributions in 401k</a:t>
            </a:r>
          </a:p>
          <a:p>
            <a:pPr lvl="1" indent="-169863">
              <a:buFont typeface="Arial" panose="020B0604020202020204" pitchFamily="34" charset="0"/>
              <a:buChar char="•"/>
            </a:pPr>
            <a:r>
              <a:rPr lang="en-US" sz="1400" dirty="0" smtClean="0">
                <a:latin typeface="Arial" panose="020B0604020202020204" pitchFamily="34" charset="0"/>
                <a:cs typeface="Arial" panose="020B0604020202020204" pitchFamily="34" charset="0"/>
              </a:rPr>
              <a:t>Significant </a:t>
            </a:r>
            <a:r>
              <a:rPr lang="en-US" sz="1400" dirty="0">
                <a:latin typeface="Arial" panose="020B0604020202020204" pitchFamily="34" charset="0"/>
                <a:cs typeface="Arial" panose="020B0604020202020204" pitchFamily="34" charset="0"/>
              </a:rPr>
              <a:t>Increase in health plan employee contributions in 2015</a:t>
            </a:r>
          </a:p>
          <a:p>
            <a:pPr marL="285750" indent="-285750">
              <a:buFont typeface="Arial" panose="020B0604020202020204" pitchFamily="34" charset="0"/>
              <a:buChar char="•"/>
            </a:pPr>
            <a:r>
              <a:rPr lang="en-US" sz="1400" dirty="0" smtClean="0">
                <a:latin typeface="Arial" panose="020B0604020202020204" pitchFamily="34" charset="0"/>
                <a:cs typeface="Arial" panose="020B0604020202020204" pitchFamily="34" charset="0"/>
              </a:rPr>
              <a:t>High </a:t>
            </a:r>
            <a:r>
              <a:rPr lang="en-US" sz="1400" dirty="0">
                <a:latin typeface="Arial" panose="020B0604020202020204" pitchFamily="34" charset="0"/>
                <a:cs typeface="Arial" panose="020B0604020202020204" pitchFamily="34" charset="0"/>
              </a:rPr>
              <a:t>level of requirements</a:t>
            </a:r>
          </a:p>
        </p:txBody>
      </p:sp>
      <p:sp>
        <p:nvSpPr>
          <p:cNvPr id="3" name="Rectangle 2"/>
          <p:cNvSpPr/>
          <p:nvPr/>
        </p:nvSpPr>
        <p:spPr>
          <a:xfrm>
            <a:off x="152400" y="2590800"/>
            <a:ext cx="8686800" cy="3262432"/>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r>
              <a:rPr lang="en-US" sz="1400" b="1" dirty="0">
                <a:latin typeface="Arial" panose="020B0604020202020204" pitchFamily="34" charset="0"/>
                <a:cs typeface="Arial" panose="020B0604020202020204" pitchFamily="34" charset="0"/>
              </a:rPr>
              <a:t>Mitigating actions:</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Salary increases for Bank’s employees whose salary has not been reviewed for 7 years or more, excluding branches, and identified key employees (Analyzed 86 employees’ compensation; 47 were adjusted) (3Q2015)</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For 2016, approximately 67% of the health insurance cost increase was absorbed by the Bank (January 2016). </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Strategic People Planning Assessments and Individual Development Plans (since 2013)</a:t>
            </a:r>
          </a:p>
          <a:p>
            <a:pPr marL="285750" indent="-285750">
              <a:spcAft>
                <a:spcPts val="600"/>
              </a:spcAft>
              <a:buFont typeface="Arial" panose="020B0604020202020204" pitchFamily="34" charset="0"/>
              <a:buChar char="•"/>
            </a:pPr>
            <a:r>
              <a:rPr lang="en-US" sz="1400" dirty="0">
                <a:latin typeface="Arial" panose="020B0604020202020204" pitchFamily="34" charset="0"/>
                <a:cs typeface="Arial" panose="020B0604020202020204" pitchFamily="34" charset="0"/>
              </a:rPr>
              <a:t>Engagement initiatives (Engagement Committee / Four Pillars) (since 2014)</a:t>
            </a:r>
          </a:p>
          <a:p>
            <a:pPr>
              <a:spcAft>
                <a:spcPts val="600"/>
              </a:spcAft>
            </a:pPr>
            <a:r>
              <a:rPr lang="en-US" sz="1400" b="1" dirty="0">
                <a:latin typeface="Arial" panose="020B0604020202020204" pitchFamily="34" charset="0"/>
                <a:cs typeface="Arial" panose="020B0604020202020204" pitchFamily="34" charset="0"/>
              </a:rPr>
              <a:t>Other actions in process:</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Develop and implement skills assessments to identify key employees (May 2016)</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Develop retention packages</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Implement special recognition programs</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Enhance Succession Plans (June 2016)</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Staff adequacy assessments (April 2016)</a:t>
            </a:r>
          </a:p>
        </p:txBody>
      </p:sp>
      <p:sp>
        <p:nvSpPr>
          <p:cNvPr id="9" name="TextBox 8"/>
          <p:cNvSpPr txBox="1"/>
          <p:nvPr/>
        </p:nvSpPr>
        <p:spPr>
          <a:xfrm>
            <a:off x="254000" y="248488"/>
            <a:ext cx="8890000" cy="461665"/>
          </a:xfrm>
          <a:prstGeom prst="rect">
            <a:avLst/>
          </a:prstGeom>
          <a:noFill/>
        </p:spPr>
        <p:txBody>
          <a:bodyPr wrap="square" rtlCol="0">
            <a:spAutoFit/>
          </a:bodyPr>
          <a:lstStyle/>
          <a:p>
            <a:r>
              <a:rPr lang="en-US" b="1" dirty="0" smtClean="0"/>
              <a:t>6. </a:t>
            </a:r>
            <a:r>
              <a:rPr lang="en-US" b="1" dirty="0"/>
              <a:t>BSPR </a:t>
            </a:r>
            <a:r>
              <a:rPr lang="en-US" b="1" dirty="0" smtClean="0"/>
              <a:t>Turnover Factors &amp; Actions</a:t>
            </a:r>
            <a:endParaRPr lang="en-US" b="1" dirty="0"/>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608204"/>
            <a:ext cx="8461375"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789797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7"/>
          <p:cNvSpPr>
            <a:spLocks noChangeArrowheads="1"/>
          </p:cNvSpPr>
          <p:nvPr/>
        </p:nvSpPr>
        <p:spPr bwMode="auto">
          <a:xfrm>
            <a:off x="8356116" y="411138"/>
            <a:ext cx="679450" cy="209550"/>
          </a:xfrm>
          <a:prstGeom prst="rect">
            <a:avLst/>
          </a:prstGeom>
          <a:noFill/>
          <a:ln w="9525">
            <a:noFill/>
            <a:miter lim="800000"/>
            <a:headEnd/>
            <a:tailEnd/>
          </a:ln>
        </p:spPr>
        <p:txBody>
          <a:bodyPr wrap="none">
            <a:spAutoFit/>
          </a:bodyPr>
          <a:lstStyle/>
          <a:p>
            <a:pPr algn="ctr" eaLnBrk="0" hangingPunct="0">
              <a:lnSpc>
                <a:spcPct val="85000"/>
              </a:lnSpc>
            </a:pPr>
            <a:r>
              <a:rPr lang="en-US" sz="900" dirty="0">
                <a:solidFill>
                  <a:srgbClr val="0D0D0D"/>
                </a:solidFill>
                <a:latin typeface="Arial"/>
                <a:ea typeface="MS PGothic" pitchFamily="34" charset="-128"/>
                <a:cs typeface="Arial" charset="0"/>
              </a:rPr>
              <a:t>$Millions</a:t>
            </a:r>
          </a:p>
        </p:txBody>
      </p:sp>
      <p:sp>
        <p:nvSpPr>
          <p:cNvPr id="25" name="Rectangle 24"/>
          <p:cNvSpPr/>
          <p:nvPr/>
        </p:nvSpPr>
        <p:spPr bwMode="auto">
          <a:xfrm>
            <a:off x="5107305" y="680502"/>
            <a:ext cx="3474720" cy="260470"/>
          </a:xfrm>
          <a:prstGeom prst="rect">
            <a:avLst/>
          </a:prstGeom>
          <a:solidFill>
            <a:srgbClr val="FF00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lgn="ctr" eaLnBrk="0" hangingPunct="0">
              <a:defRPr/>
            </a:pPr>
            <a:r>
              <a:rPr lang="en-US" sz="1400" b="1" kern="0" dirty="0">
                <a:solidFill>
                  <a:srgbClr val="FFFFFF"/>
                </a:solidFill>
                <a:latin typeface="Arial"/>
                <a:ea typeface="MS PGothic" pitchFamily="34" charset="-128"/>
                <a:cs typeface="Arial" charset="0"/>
              </a:rPr>
              <a:t>Recap of relevant drivers …</a:t>
            </a:r>
            <a:endParaRPr lang="en-US" sz="1400" b="1" kern="0" baseline="-25000" dirty="0">
              <a:solidFill>
                <a:srgbClr val="FFFFFF"/>
              </a:solidFill>
              <a:latin typeface="Arial"/>
              <a:ea typeface="MS PGothic" pitchFamily="34" charset="-128"/>
              <a:cs typeface="Arial" charset="0"/>
            </a:endParaRPr>
          </a:p>
        </p:txBody>
      </p:sp>
      <p:sp>
        <p:nvSpPr>
          <p:cNvPr id="26" name="Rectangle 25"/>
          <p:cNvSpPr/>
          <p:nvPr/>
        </p:nvSpPr>
        <p:spPr bwMode="auto">
          <a:xfrm>
            <a:off x="161925" y="3229417"/>
            <a:ext cx="8677221" cy="277091"/>
          </a:xfrm>
          <a:prstGeom prst="rect">
            <a:avLst/>
          </a:prstGeom>
          <a:solidFill>
            <a:srgbClr val="FF00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marL="119063" indent="-119063" algn="just" defTabSz="912813" eaLnBrk="0" hangingPunct="0">
              <a:spcBef>
                <a:spcPts val="1200"/>
              </a:spcBef>
              <a:buClr>
                <a:srgbClr val="000000"/>
              </a:buClr>
              <a:buSzPct val="100000"/>
              <a:defRPr/>
            </a:pPr>
            <a:r>
              <a:rPr lang="en-US" altLang="es-ES" sz="1400" b="1" kern="0" dirty="0">
                <a:solidFill>
                  <a:srgbClr val="FFFFFF"/>
                </a:solidFill>
                <a:latin typeface="Arial"/>
                <a:ea typeface="MS PGothic" pitchFamily="34" charset="-128"/>
                <a:cs typeface="Arial" charset="0"/>
              </a:rPr>
              <a:t>Credit indicators impacted by changes in classified portfolio… </a:t>
            </a:r>
          </a:p>
        </p:txBody>
      </p:sp>
      <p:sp>
        <p:nvSpPr>
          <p:cNvPr id="10" name="Slide Number Placeholder 3"/>
          <p:cNvSpPr txBox="1">
            <a:spLocks/>
          </p:cNvSpPr>
          <p:nvPr/>
        </p:nvSpPr>
        <p:spPr>
          <a:xfrm>
            <a:off x="8149015" y="99783"/>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53</a:t>
            </a:fld>
            <a:endParaRPr lang="es-ES_tradnl" sz="1200" b="1" dirty="0">
              <a:solidFill>
                <a:srgbClr val="FF0000"/>
              </a:solidFill>
              <a:latin typeface="Arial"/>
              <a:cs typeface="Arial"/>
            </a:endParaRPr>
          </a:p>
        </p:txBody>
      </p:sp>
      <p:sp>
        <p:nvSpPr>
          <p:cNvPr id="15" name="TextBox 14"/>
          <p:cNvSpPr txBox="1">
            <a:spLocks noChangeArrowheads="1"/>
          </p:cNvSpPr>
          <p:nvPr/>
        </p:nvSpPr>
        <p:spPr bwMode="auto">
          <a:xfrm>
            <a:off x="121445" y="3612939"/>
            <a:ext cx="8835104" cy="2893067"/>
          </a:xfrm>
          <a:prstGeom prst="rect">
            <a:avLst/>
          </a:prstGeom>
          <a:noFill/>
          <a:ln w="9525">
            <a:noFill/>
            <a:miter lim="800000"/>
            <a:headEnd/>
            <a:tailEnd/>
          </a:ln>
        </p:spPr>
        <p:txBody>
          <a:bodyPr wrap="square" lIns="91408" tIns="45704" rIns="91408" bIns="45704">
            <a:spAutoFit/>
          </a:bodyPr>
          <a:lstStyle/>
          <a:p>
            <a:pPr marL="204788" lvl="1" indent="-204788" algn="just" eaLnBrk="0" fontAlgn="auto" hangingPunct="0">
              <a:spcBef>
                <a:spcPts val="0"/>
              </a:spcBef>
              <a:spcAft>
                <a:spcPts val="600"/>
              </a:spcAft>
              <a:buClr>
                <a:srgbClr val="000000"/>
              </a:buClr>
              <a:buSzPct val="100000"/>
              <a:buFont typeface="Wingdings" pitchFamily="2" charset="2"/>
              <a:buChar char="§"/>
              <a:defRPr/>
            </a:pPr>
            <a:r>
              <a:rPr lang="en-US" sz="1300" dirty="0" smtClean="0">
                <a:latin typeface="Arial" panose="020B0604020202020204" pitchFamily="34" charset="0"/>
                <a:cs typeface="Arial" panose="020B0604020202020204" pitchFamily="34" charset="0"/>
              </a:rPr>
              <a:t>Adversely Classified Assets increased by $1MM. ACA ratio remained stable at 39.3%.  In June AGM Enterprises Corp was classified as substandard ($5.4MM), offset by sales in the REO portfolio $4MM.</a:t>
            </a:r>
          </a:p>
          <a:p>
            <a:pPr marL="204788" lvl="1" indent="-204788" algn="just" eaLnBrk="0" fontAlgn="auto" hangingPunct="0">
              <a:spcBef>
                <a:spcPts val="0"/>
              </a:spcBef>
              <a:spcAft>
                <a:spcPts val="600"/>
              </a:spcAft>
              <a:buClr>
                <a:srgbClr val="000000"/>
              </a:buClr>
              <a:buSzPct val="100000"/>
              <a:buFont typeface="Wingdings" pitchFamily="2" charset="2"/>
              <a:buChar char="§"/>
              <a:defRPr/>
            </a:pPr>
            <a:r>
              <a:rPr lang="en-US" sz="1300" dirty="0" smtClean="0">
                <a:solidFill>
                  <a:srgbClr val="000000"/>
                </a:solidFill>
                <a:latin typeface="Arial"/>
              </a:rPr>
              <a:t>Classified outstandings YoY are concentrated in substandard classifications of: </a:t>
            </a:r>
            <a:r>
              <a:rPr lang="en-US" sz="1300" dirty="0" smtClean="0">
                <a:solidFill>
                  <a:prstClr val="black"/>
                </a:solidFill>
                <a:latin typeface="Arial"/>
              </a:rPr>
              <a:t>PR Hospital Group $23MM, AES $7.4MM, Roberto Trapaga ($15MM), Dewey University Group ($8MM) and AGM.($5.4MM). All are current.</a:t>
            </a:r>
            <a:endParaRPr lang="en-US" sz="1300" dirty="0" smtClean="0">
              <a:latin typeface="Arial" panose="020B0604020202020204" pitchFamily="34" charset="0"/>
              <a:cs typeface="Arial" panose="020B0604020202020204" pitchFamily="34" charset="0"/>
            </a:endParaRPr>
          </a:p>
          <a:p>
            <a:pPr marL="204788" lvl="1" indent="-204788" algn="just" eaLnBrk="0" fontAlgn="auto" hangingPunct="0">
              <a:spcBef>
                <a:spcPts val="0"/>
              </a:spcBef>
              <a:spcAft>
                <a:spcPts val="600"/>
              </a:spcAft>
              <a:buClr>
                <a:srgbClr val="000000"/>
              </a:buClr>
              <a:buSzPct val="100000"/>
              <a:buFont typeface="Wingdings" pitchFamily="2" charset="2"/>
              <a:buChar char="§"/>
              <a:defRPr/>
            </a:pPr>
            <a:r>
              <a:rPr lang="en-US" sz="1300" dirty="0" smtClean="0">
                <a:latin typeface="Arial" panose="020B0604020202020204" pitchFamily="34" charset="0"/>
                <a:cs typeface="Arial" panose="020B0604020202020204" pitchFamily="34" charset="0"/>
              </a:rPr>
              <a:t>The Special Mention portfolio increased by $6MM </a:t>
            </a:r>
            <a:r>
              <a:rPr lang="en-US" sz="1300" dirty="0" err="1" smtClean="0">
                <a:latin typeface="Arial" panose="020B0604020202020204" pitchFamily="34" charset="0"/>
                <a:cs typeface="Arial" panose="020B0604020202020204" pitchFamily="34" charset="0"/>
              </a:rPr>
              <a:t>MoM</a:t>
            </a:r>
            <a:r>
              <a:rPr lang="en-US" sz="1300" dirty="0" smtClean="0">
                <a:latin typeface="Arial" panose="020B0604020202020204" pitchFamily="34" charset="0"/>
                <a:cs typeface="Arial" panose="020B0604020202020204" pitchFamily="34" charset="0"/>
              </a:rPr>
              <a:t>, concentrated in two borrowers: Kress Stores ($3MM), and </a:t>
            </a:r>
            <a:r>
              <a:rPr lang="en-US" sz="1300" dirty="0" err="1" smtClean="0">
                <a:latin typeface="Arial" panose="020B0604020202020204" pitchFamily="34" charset="0"/>
                <a:cs typeface="Arial" panose="020B0604020202020204" pitchFamily="34" charset="0"/>
              </a:rPr>
              <a:t>Nilsa</a:t>
            </a:r>
            <a:r>
              <a:rPr lang="en-US" sz="1300" dirty="0" smtClean="0">
                <a:latin typeface="Arial" panose="020B0604020202020204" pitchFamily="34" charset="0"/>
                <a:cs typeface="Arial" panose="020B0604020202020204" pitchFamily="34" charset="0"/>
              </a:rPr>
              <a:t> Smith ($1.9MM).</a:t>
            </a:r>
          </a:p>
          <a:p>
            <a:pPr marL="204788" lvl="1" indent="-204788" algn="just" eaLnBrk="0" fontAlgn="auto" hangingPunct="0">
              <a:spcBef>
                <a:spcPts val="0"/>
              </a:spcBef>
              <a:spcAft>
                <a:spcPts val="600"/>
              </a:spcAft>
              <a:buClr>
                <a:srgbClr val="000000"/>
              </a:buClr>
              <a:buSzPct val="100000"/>
              <a:buFont typeface="Wingdings" pitchFamily="2" charset="2"/>
              <a:buChar char="§"/>
              <a:defRPr/>
            </a:pPr>
            <a:r>
              <a:rPr lang="en-US" sz="1300" dirty="0" smtClean="0">
                <a:latin typeface="Arial" panose="020B0604020202020204" pitchFamily="34" charset="0"/>
                <a:cs typeface="Arial" panose="020B0604020202020204" pitchFamily="34" charset="0"/>
              </a:rPr>
              <a:t>YtD Credit Provisions are $32.4MM with </a:t>
            </a:r>
            <a:r>
              <a:rPr lang="en-US" sz="1300" kern="0" dirty="0" smtClean="0">
                <a:solidFill>
                  <a:srgbClr val="000000"/>
                </a:solidFill>
                <a:cs typeface="Arial" pitchFamily="34" charset="0"/>
              </a:rPr>
              <a:t>a slight deviation of $0.9MM over a total budget of $31.6MM (2.8%). In June Sheraton facility unsecured portion was 100% covered by an additional reserve of $1.2MM (Total provision of $9.5MM).</a:t>
            </a:r>
          </a:p>
          <a:p>
            <a:pPr marL="204788" lvl="1" indent="-204788" algn="just" eaLnBrk="0" fontAlgn="auto" hangingPunct="0">
              <a:spcBef>
                <a:spcPts val="0"/>
              </a:spcBef>
              <a:spcAft>
                <a:spcPts val="600"/>
              </a:spcAft>
              <a:buClr>
                <a:srgbClr val="000000"/>
              </a:buClr>
              <a:buSzPct val="100000"/>
              <a:buFont typeface="Wingdings" pitchFamily="2" charset="2"/>
              <a:buChar char="§"/>
              <a:defRPr/>
            </a:pPr>
            <a:r>
              <a:rPr lang="en-US" sz="1300" dirty="0" smtClean="0">
                <a:solidFill>
                  <a:srgbClr val="000000"/>
                </a:solidFill>
                <a:latin typeface="Arial"/>
              </a:rPr>
              <a:t>YoY increase in Provision Expense is driven principally by government loans and by substandard inflows thru the year from the commercial portfolio.</a:t>
            </a:r>
          </a:p>
          <a:p>
            <a:pPr marL="204788" lvl="1" indent="-204788" algn="just" eaLnBrk="0" fontAlgn="auto" hangingPunct="0">
              <a:spcBef>
                <a:spcPts val="0"/>
              </a:spcBef>
              <a:spcAft>
                <a:spcPts val="600"/>
              </a:spcAft>
              <a:buClr>
                <a:srgbClr val="000000"/>
              </a:buClr>
              <a:buSzPct val="100000"/>
              <a:buFont typeface="Wingdings" pitchFamily="2" charset="2"/>
              <a:buChar char="§"/>
              <a:defRPr/>
            </a:pPr>
            <a:endParaRPr lang="en-US" sz="1400" dirty="0">
              <a:solidFill>
                <a:srgbClr val="000000"/>
              </a:solidFill>
              <a:latin typeface="Arial"/>
              <a:ea typeface="MS PGothic" pitchFamily="34" charset="-128"/>
            </a:endParaRPr>
          </a:p>
        </p:txBody>
      </p:sp>
      <p:graphicFrame>
        <p:nvGraphicFramePr>
          <p:cNvPr id="2" name="Table 1"/>
          <p:cNvGraphicFramePr>
            <a:graphicFrameLocks noGrp="1"/>
          </p:cNvGraphicFramePr>
          <p:nvPr>
            <p:extLst>
              <p:ext uri="{D42A27DB-BD31-4B8C-83A1-F6EECF244321}">
                <p14:modId xmlns:p14="http://schemas.microsoft.com/office/powerpoint/2010/main" val="1097902368"/>
              </p:ext>
            </p:extLst>
          </p:nvPr>
        </p:nvGraphicFramePr>
        <p:xfrm>
          <a:off x="253999" y="701886"/>
          <a:ext cx="4754879" cy="2476533"/>
        </p:xfrm>
        <a:graphic>
          <a:graphicData uri="http://schemas.openxmlformats.org/drawingml/2006/table">
            <a:tbl>
              <a:tblPr/>
              <a:tblGrid>
                <a:gridCol w="1955278"/>
                <a:gridCol w="568808"/>
                <a:gridCol w="568808"/>
                <a:gridCol w="568808"/>
                <a:gridCol w="631022"/>
                <a:gridCol w="462155"/>
              </a:tblGrid>
              <a:tr h="205707">
                <a:tc>
                  <a:txBody>
                    <a:bodyPr/>
                    <a:lstStyle/>
                    <a:p>
                      <a:pPr algn="l" fontAlgn="b"/>
                      <a:r>
                        <a:rPr lang="en-US" sz="1400" b="1" i="0" u="none" strike="noStrike" dirty="0">
                          <a:solidFill>
                            <a:srgbClr val="FF0000"/>
                          </a:solidFill>
                          <a:effectLst/>
                          <a:latin typeface="Arial"/>
                        </a:rPr>
                        <a:t>Credit Risk Indicators</a:t>
                      </a:r>
                    </a:p>
                  </a:txBody>
                  <a:tcPr marL="0" marR="0" marT="0" marB="0" anchor="b">
                    <a:lnL>
                      <a:noFill/>
                    </a:lnL>
                    <a:lnR>
                      <a:noFill/>
                    </a:lnR>
                    <a:lnT>
                      <a:noFill/>
                    </a:lnT>
                    <a:lnB>
                      <a:noFill/>
                    </a:lnB>
                    <a:solidFill>
                      <a:srgbClr val="FFFFFF"/>
                    </a:solidFill>
                  </a:tcPr>
                </a:tc>
                <a:tc>
                  <a:txBody>
                    <a:bodyPr/>
                    <a:lstStyle/>
                    <a:p>
                      <a:pPr algn="ctr" fontAlgn="b"/>
                      <a:r>
                        <a:rPr lang="en-US" sz="1200" b="1" i="0" u="none" strike="noStrike">
                          <a:solidFill>
                            <a:srgbClr val="FFFFFF"/>
                          </a:solidFill>
                          <a:effectLst/>
                          <a:latin typeface="Arial"/>
                        </a:rPr>
                        <a:t>Jun-15</a:t>
                      </a:r>
                    </a:p>
                  </a:txBody>
                  <a:tcPr marL="0" marR="0" marT="0" marB="0" anchor="b">
                    <a:lnL>
                      <a:noFill/>
                    </a:lnL>
                    <a:lnR>
                      <a:noFill/>
                    </a:lnR>
                    <a:lnT>
                      <a:noFill/>
                    </a:lnT>
                    <a:lnB>
                      <a:noFill/>
                    </a:lnB>
                    <a:solidFill>
                      <a:srgbClr val="FF0000"/>
                    </a:solidFill>
                  </a:tcPr>
                </a:tc>
                <a:tc>
                  <a:txBody>
                    <a:bodyPr/>
                    <a:lstStyle/>
                    <a:p>
                      <a:pPr algn="ctr" fontAlgn="b"/>
                      <a:r>
                        <a:rPr lang="en-US" sz="1200" b="1" i="0" u="none" strike="noStrike">
                          <a:solidFill>
                            <a:srgbClr val="FFFFFF"/>
                          </a:solidFill>
                          <a:effectLst/>
                          <a:latin typeface="Arial"/>
                        </a:rPr>
                        <a:t>May-16</a:t>
                      </a:r>
                    </a:p>
                  </a:txBody>
                  <a:tcPr marL="0" marR="0" marT="0" marB="0" anchor="b">
                    <a:lnL>
                      <a:noFill/>
                    </a:lnL>
                    <a:lnR>
                      <a:noFill/>
                    </a:lnR>
                    <a:lnT>
                      <a:noFill/>
                    </a:lnT>
                    <a:lnB>
                      <a:noFill/>
                    </a:lnB>
                    <a:solidFill>
                      <a:srgbClr val="FF0000"/>
                    </a:solidFill>
                  </a:tcPr>
                </a:tc>
                <a:tc>
                  <a:txBody>
                    <a:bodyPr/>
                    <a:lstStyle/>
                    <a:p>
                      <a:pPr algn="ctr" fontAlgn="b"/>
                      <a:r>
                        <a:rPr lang="en-US" sz="1200" b="1" i="0" u="none" strike="noStrike">
                          <a:solidFill>
                            <a:srgbClr val="FFFFFF"/>
                          </a:solidFill>
                          <a:effectLst/>
                          <a:latin typeface="Arial"/>
                        </a:rPr>
                        <a:t>Jun-16</a:t>
                      </a:r>
                    </a:p>
                  </a:txBody>
                  <a:tcPr marL="0" marR="0" marT="0" marB="0" anchor="b">
                    <a:lnL>
                      <a:noFill/>
                    </a:lnL>
                    <a:lnR w="12700" cap="flat" cmpd="sng" algn="ctr">
                      <a:solidFill>
                        <a:srgbClr val="FFFFFF"/>
                      </a:solidFill>
                      <a:prstDash val="solid"/>
                      <a:round/>
                      <a:headEnd type="none" w="med" len="med"/>
                      <a:tailEnd type="none" w="med" len="med"/>
                    </a:lnR>
                    <a:lnT>
                      <a:noFill/>
                    </a:lnT>
                    <a:lnB>
                      <a:noFill/>
                    </a:lnB>
                    <a:solidFill>
                      <a:srgbClr val="FF0000"/>
                    </a:solidFill>
                  </a:tcPr>
                </a:tc>
                <a:tc gridSpan="2">
                  <a:txBody>
                    <a:bodyPr/>
                    <a:lstStyle/>
                    <a:p>
                      <a:pPr algn="ctr" fontAlgn="b"/>
                      <a:r>
                        <a:rPr lang="en-US" sz="1200" b="1" i="0" u="none" strike="noStrike" dirty="0" err="1">
                          <a:solidFill>
                            <a:srgbClr val="FFFFFF"/>
                          </a:solidFill>
                          <a:effectLst/>
                          <a:latin typeface="Arial"/>
                        </a:rPr>
                        <a:t>Var</a:t>
                      </a:r>
                      <a:r>
                        <a:rPr lang="en-US" sz="1200" b="1" i="0" u="none" strike="noStrike" dirty="0">
                          <a:solidFill>
                            <a:srgbClr val="FFFFFF"/>
                          </a:solidFill>
                          <a:effectLst/>
                          <a:latin typeface="Arial"/>
                        </a:rPr>
                        <a:t> YoY</a:t>
                      </a:r>
                    </a:p>
                  </a:txBody>
                  <a:tcPr marL="0" marR="0" marT="0" marB="0" anchor="b">
                    <a:lnL w="12700" cap="flat" cmpd="sng" algn="ctr">
                      <a:solidFill>
                        <a:srgbClr val="FFFFFF"/>
                      </a:solidFill>
                      <a:prstDash val="solid"/>
                      <a:round/>
                      <a:headEnd type="none" w="med" len="med"/>
                      <a:tailEnd type="none" w="med" len="med"/>
                    </a:lnL>
                    <a:lnR>
                      <a:noFill/>
                    </a:lnR>
                    <a:lnT>
                      <a:noFill/>
                    </a:lnT>
                    <a:lnB>
                      <a:noFill/>
                    </a:lnB>
                    <a:solidFill>
                      <a:srgbClr val="FF0000"/>
                    </a:solidFill>
                  </a:tcPr>
                </a:tc>
                <a:tc hMerge="1">
                  <a:txBody>
                    <a:bodyPr/>
                    <a:lstStyle/>
                    <a:p>
                      <a:endParaRPr lang="en-US"/>
                    </a:p>
                  </a:txBody>
                  <a:tcPr/>
                </a:tc>
              </a:tr>
              <a:tr h="175375">
                <a:tc>
                  <a:txBody>
                    <a:bodyPr/>
                    <a:lstStyle/>
                    <a:p>
                      <a:pPr algn="l" fontAlgn="b"/>
                      <a:r>
                        <a:rPr lang="en-US" sz="1000" b="1" i="0" u="none" strike="noStrike">
                          <a:solidFill>
                            <a:srgbClr val="000000"/>
                          </a:solidFill>
                          <a:effectLst/>
                          <a:latin typeface="Arial"/>
                        </a:rPr>
                        <a:t>TOTAL PORTFOLIO</a:t>
                      </a:r>
                    </a:p>
                  </a:txBody>
                  <a:tcPr marL="0" marR="0" marT="0" marB="0" anchor="b">
                    <a:lnL>
                      <a:noFill/>
                    </a:lnL>
                    <a:lnR>
                      <a:noFill/>
                    </a:lnR>
                    <a:lnT>
                      <a:noFill/>
                    </a:lnT>
                    <a:lnB>
                      <a:noFill/>
                    </a:lnB>
                  </a:tcPr>
                </a:tc>
                <a:tc>
                  <a:txBody>
                    <a:bodyPr/>
                    <a:lstStyle/>
                    <a:p>
                      <a:pPr algn="r" fontAlgn="ctr"/>
                      <a:r>
                        <a:rPr lang="en-US" sz="1000" b="0" i="0" u="none" strike="noStrike">
                          <a:solidFill>
                            <a:srgbClr val="000000"/>
                          </a:solidFill>
                          <a:effectLst/>
                          <a:latin typeface="Arial"/>
                        </a:rPr>
                        <a:t>     4,381 </a:t>
                      </a:r>
                    </a:p>
                  </a:txBody>
                  <a:tcPr marL="0" marR="0" marT="0" marB="0" anchor="ctr">
                    <a:lnL>
                      <a:noFill/>
                    </a:lnL>
                    <a:lnR>
                      <a:noFill/>
                    </a:lnR>
                    <a:lnT>
                      <a:noFill/>
                    </a:lnT>
                    <a:lnB>
                      <a:noFill/>
                    </a:lnB>
                  </a:tcPr>
                </a:tc>
                <a:tc>
                  <a:txBody>
                    <a:bodyPr/>
                    <a:lstStyle/>
                    <a:p>
                      <a:pPr algn="r" fontAlgn="ctr"/>
                      <a:r>
                        <a:rPr lang="en-US" sz="1000" b="0" i="0" u="none" strike="noStrike">
                          <a:solidFill>
                            <a:srgbClr val="000000"/>
                          </a:solidFill>
                          <a:effectLst/>
                          <a:latin typeface="Arial"/>
                        </a:rPr>
                        <a:t>     3,969 </a:t>
                      </a:r>
                    </a:p>
                  </a:txBody>
                  <a:tcPr marL="0" marR="0" marT="0" marB="0" anchor="ctr">
                    <a:lnL>
                      <a:noFill/>
                    </a:lnL>
                    <a:lnR>
                      <a:noFill/>
                    </a:lnR>
                    <a:lnT>
                      <a:noFill/>
                    </a:lnT>
                    <a:lnB>
                      <a:noFill/>
                    </a:lnB>
                  </a:tcPr>
                </a:tc>
                <a:tc>
                  <a:txBody>
                    <a:bodyPr/>
                    <a:lstStyle/>
                    <a:p>
                      <a:pPr algn="r" fontAlgn="ctr"/>
                      <a:r>
                        <a:rPr lang="en-US" sz="1000" b="0" i="0" u="none" strike="noStrike">
                          <a:solidFill>
                            <a:srgbClr val="000000"/>
                          </a:solidFill>
                          <a:effectLst/>
                          <a:latin typeface="Arial"/>
                        </a:rPr>
                        <a:t>     3,964 </a:t>
                      </a:r>
                    </a:p>
                  </a:txBody>
                  <a:tcPr marL="0" marR="0" marT="0" marB="0" anchor="ctr">
                    <a:lnL>
                      <a:noFill/>
                    </a:lnL>
                    <a:lnR>
                      <a:noFill/>
                    </a:lnR>
                    <a:lnT>
                      <a:noFill/>
                    </a:lnT>
                    <a:lnB>
                      <a:noFill/>
                    </a:lnB>
                  </a:tcPr>
                </a:tc>
                <a:tc>
                  <a:txBody>
                    <a:bodyPr/>
                    <a:lstStyle/>
                    <a:p>
                      <a:pPr algn="l" fontAlgn="b"/>
                      <a:r>
                        <a:rPr lang="en-US" sz="1000" b="0" i="0" u="none" strike="noStrike">
                          <a:solidFill>
                            <a:srgbClr val="000000"/>
                          </a:solidFill>
                          <a:effectLst/>
                          <a:latin typeface="Arial"/>
                        </a:rPr>
                        <a:t>         (417)</a:t>
                      </a:r>
                    </a:p>
                  </a:txBody>
                  <a:tcPr marL="0" marR="0" marT="0" marB="0" anchor="b">
                    <a:lnL>
                      <a:noFill/>
                    </a:lnL>
                    <a:lnR>
                      <a:noFill/>
                    </a:lnR>
                    <a:lnT>
                      <a:noFill/>
                    </a:lnT>
                    <a:lnB>
                      <a:noFill/>
                    </a:lnB>
                  </a:tcPr>
                </a:tc>
                <a:tc>
                  <a:txBody>
                    <a:bodyPr/>
                    <a:lstStyle/>
                    <a:p>
                      <a:pPr algn="l" fontAlgn="b"/>
                      <a:r>
                        <a:rPr lang="en-US" sz="1000" b="0" i="0" u="none" strike="noStrike">
                          <a:solidFill>
                            <a:srgbClr val="000000"/>
                          </a:solidFill>
                          <a:effectLst/>
                          <a:latin typeface="Arial"/>
                        </a:rPr>
                        <a:t>MM</a:t>
                      </a:r>
                    </a:p>
                  </a:txBody>
                  <a:tcPr marL="0" marR="0" marT="0" marB="0" anchor="b">
                    <a:lnL>
                      <a:noFill/>
                    </a:lnL>
                    <a:lnR>
                      <a:noFill/>
                    </a:lnR>
                    <a:lnT>
                      <a:noFill/>
                    </a:lnT>
                    <a:lnB>
                      <a:noFill/>
                    </a:lnB>
                  </a:tcPr>
                </a:tc>
              </a:tr>
              <a:tr h="175375">
                <a:tc>
                  <a:txBody>
                    <a:bodyPr/>
                    <a:lstStyle/>
                    <a:p>
                      <a:pPr algn="l" fontAlgn="b"/>
                      <a:r>
                        <a:rPr lang="en-US" sz="1000" b="1" i="0" u="none" strike="noStrike" dirty="0">
                          <a:solidFill>
                            <a:srgbClr val="000000"/>
                          </a:solidFill>
                          <a:effectLst/>
                          <a:latin typeface="Arial"/>
                        </a:rPr>
                        <a:t>NPL</a:t>
                      </a:r>
                    </a:p>
                  </a:txBody>
                  <a:tcPr marL="0" marR="0" marT="0" marB="0" anchor="b">
                    <a:lnL>
                      <a:noFill/>
                    </a:lnL>
                    <a:lnR>
                      <a:noFill/>
                    </a:lnR>
                    <a:lnT>
                      <a:noFill/>
                    </a:lnT>
                    <a:lnB>
                      <a:noFill/>
                    </a:lnB>
                    <a:solidFill>
                      <a:srgbClr val="BFBFBF"/>
                    </a:solidFill>
                  </a:tcPr>
                </a:tc>
                <a:tc>
                  <a:txBody>
                    <a:bodyPr/>
                    <a:lstStyle/>
                    <a:p>
                      <a:pPr algn="r" fontAlgn="b"/>
                      <a:r>
                        <a:rPr lang="en-US" sz="1000" b="0" i="0" u="none" strike="noStrike">
                          <a:solidFill>
                            <a:srgbClr val="000000"/>
                          </a:solidFill>
                          <a:effectLst/>
                          <a:latin typeface="Arial"/>
                        </a:rPr>
                        <a:t>        202 </a:t>
                      </a:r>
                    </a:p>
                  </a:txBody>
                  <a:tcPr marL="0" marR="0" marT="0" marB="0" anchor="b">
                    <a:lnL>
                      <a:noFill/>
                    </a:lnL>
                    <a:lnR>
                      <a:noFill/>
                    </a:lnR>
                    <a:lnT>
                      <a:noFill/>
                    </a:lnT>
                    <a:lnB>
                      <a:noFill/>
                    </a:lnB>
                    <a:solidFill>
                      <a:srgbClr val="BFBFBF"/>
                    </a:solidFill>
                  </a:tcPr>
                </a:tc>
                <a:tc>
                  <a:txBody>
                    <a:bodyPr/>
                    <a:lstStyle/>
                    <a:p>
                      <a:pPr algn="r" fontAlgn="b"/>
                      <a:r>
                        <a:rPr lang="en-US" sz="1000" b="0" i="0" u="none" strike="noStrike">
                          <a:solidFill>
                            <a:srgbClr val="000000"/>
                          </a:solidFill>
                          <a:effectLst/>
                          <a:latin typeface="Arial"/>
                        </a:rPr>
                        <a:t>        211 </a:t>
                      </a:r>
                    </a:p>
                  </a:txBody>
                  <a:tcPr marL="0" marR="0" marT="0" marB="0" anchor="b">
                    <a:lnL>
                      <a:noFill/>
                    </a:lnL>
                    <a:lnR>
                      <a:noFill/>
                    </a:lnR>
                    <a:lnT>
                      <a:noFill/>
                    </a:lnT>
                    <a:lnB>
                      <a:noFill/>
                    </a:lnB>
                    <a:solidFill>
                      <a:srgbClr val="BFBFBF"/>
                    </a:solidFill>
                  </a:tcPr>
                </a:tc>
                <a:tc>
                  <a:txBody>
                    <a:bodyPr/>
                    <a:lstStyle/>
                    <a:p>
                      <a:pPr algn="r" fontAlgn="b"/>
                      <a:r>
                        <a:rPr lang="en-US" sz="1000" b="0" i="0" u="none" strike="noStrike">
                          <a:solidFill>
                            <a:srgbClr val="000000"/>
                          </a:solidFill>
                          <a:effectLst/>
                          <a:latin typeface="Arial"/>
                        </a:rPr>
                        <a:t>        212 </a:t>
                      </a:r>
                    </a:p>
                  </a:txBody>
                  <a:tcPr marL="0" marR="0" marT="0" marB="0" anchor="b">
                    <a:lnL>
                      <a:noFill/>
                    </a:lnL>
                    <a:lnR>
                      <a:noFill/>
                    </a:lnR>
                    <a:lnT>
                      <a:noFill/>
                    </a:lnT>
                    <a:lnB>
                      <a:noFill/>
                    </a:lnB>
                    <a:solidFill>
                      <a:srgbClr val="BFBFBF"/>
                    </a:solidFill>
                  </a:tcPr>
                </a:tc>
                <a:tc>
                  <a:txBody>
                    <a:bodyPr/>
                    <a:lstStyle/>
                    <a:p>
                      <a:pPr algn="l" fontAlgn="b"/>
                      <a:r>
                        <a:rPr lang="en-US" sz="1000" b="0" i="0" u="none" strike="noStrike">
                          <a:solidFill>
                            <a:srgbClr val="000000"/>
                          </a:solidFill>
                          <a:effectLst/>
                          <a:latin typeface="Arial"/>
                        </a:rPr>
                        <a:t>             9 </a:t>
                      </a:r>
                    </a:p>
                  </a:txBody>
                  <a:tcPr marL="0" marR="0" marT="0" marB="0" anchor="b">
                    <a:lnL>
                      <a:noFill/>
                    </a:lnL>
                    <a:lnR>
                      <a:noFill/>
                    </a:lnR>
                    <a:lnT>
                      <a:noFill/>
                    </a:lnT>
                    <a:lnB>
                      <a:noFill/>
                    </a:lnB>
                    <a:solidFill>
                      <a:srgbClr val="BFBFBF"/>
                    </a:solidFill>
                  </a:tcPr>
                </a:tc>
                <a:tc>
                  <a:txBody>
                    <a:bodyPr/>
                    <a:lstStyle/>
                    <a:p>
                      <a:pPr algn="l" fontAlgn="b"/>
                      <a:r>
                        <a:rPr lang="en-US" sz="1000" b="0" i="0" u="none" strike="noStrike">
                          <a:solidFill>
                            <a:srgbClr val="000000"/>
                          </a:solidFill>
                          <a:effectLst/>
                          <a:latin typeface="Arial"/>
                        </a:rPr>
                        <a:t>MM</a:t>
                      </a:r>
                    </a:p>
                  </a:txBody>
                  <a:tcPr marL="0" marR="0" marT="0" marB="0" anchor="b">
                    <a:lnL>
                      <a:noFill/>
                    </a:lnL>
                    <a:lnR>
                      <a:noFill/>
                    </a:lnR>
                    <a:lnT>
                      <a:noFill/>
                    </a:lnT>
                    <a:lnB>
                      <a:noFill/>
                    </a:lnB>
                    <a:solidFill>
                      <a:srgbClr val="BFBFBF"/>
                    </a:solidFill>
                  </a:tcPr>
                </a:tc>
              </a:tr>
              <a:tr h="167024">
                <a:tc>
                  <a:txBody>
                    <a:bodyPr/>
                    <a:lstStyle/>
                    <a:p>
                      <a:pPr algn="l" fontAlgn="b"/>
                      <a:r>
                        <a:rPr lang="en-US" sz="1000" b="1" i="0" u="none" strike="noStrike">
                          <a:solidFill>
                            <a:srgbClr val="000000"/>
                          </a:solidFill>
                          <a:effectLst/>
                          <a:latin typeface="Arial"/>
                        </a:rPr>
                        <a:t>NPL/T. LOANS</a:t>
                      </a:r>
                    </a:p>
                  </a:txBody>
                  <a:tcPr marL="0" marR="0" marT="0" marB="0" anchor="b">
                    <a:lnL>
                      <a:noFill/>
                    </a:lnL>
                    <a:lnR>
                      <a:noFill/>
                    </a:lnR>
                    <a:lnT>
                      <a:noFill/>
                    </a:lnT>
                    <a:lnB>
                      <a:noFill/>
                    </a:lnB>
                  </a:tcPr>
                </a:tc>
                <a:tc>
                  <a:txBody>
                    <a:bodyPr/>
                    <a:lstStyle/>
                    <a:p>
                      <a:pPr algn="r" fontAlgn="ctr"/>
                      <a:r>
                        <a:rPr lang="en-US" sz="1000" b="0" i="0" u="none" strike="noStrike">
                          <a:solidFill>
                            <a:srgbClr val="000000"/>
                          </a:solidFill>
                          <a:effectLst/>
                          <a:latin typeface="Arial"/>
                        </a:rPr>
                        <a:t>4.6%</a:t>
                      </a:r>
                    </a:p>
                  </a:txBody>
                  <a:tcPr marL="0" marR="0" marT="0" marB="0" anchor="ctr">
                    <a:lnL>
                      <a:noFill/>
                    </a:lnL>
                    <a:lnR>
                      <a:noFill/>
                    </a:lnR>
                    <a:lnT>
                      <a:noFill/>
                    </a:lnT>
                    <a:lnB>
                      <a:noFill/>
                    </a:lnB>
                  </a:tcPr>
                </a:tc>
                <a:tc>
                  <a:txBody>
                    <a:bodyPr/>
                    <a:lstStyle/>
                    <a:p>
                      <a:pPr algn="r" fontAlgn="ctr"/>
                      <a:r>
                        <a:rPr lang="en-US" sz="1000" b="0" i="0" u="none" strike="noStrike">
                          <a:solidFill>
                            <a:srgbClr val="000000"/>
                          </a:solidFill>
                          <a:effectLst/>
                          <a:latin typeface="Arial"/>
                        </a:rPr>
                        <a:t>5.3%</a:t>
                      </a:r>
                    </a:p>
                  </a:txBody>
                  <a:tcPr marL="0" marR="0" marT="0" marB="0" anchor="ctr">
                    <a:lnL>
                      <a:noFill/>
                    </a:lnL>
                    <a:lnR>
                      <a:noFill/>
                    </a:lnR>
                    <a:lnT>
                      <a:noFill/>
                    </a:lnT>
                    <a:lnB>
                      <a:noFill/>
                    </a:lnB>
                  </a:tcPr>
                </a:tc>
                <a:tc>
                  <a:txBody>
                    <a:bodyPr/>
                    <a:lstStyle/>
                    <a:p>
                      <a:pPr algn="r" fontAlgn="ctr"/>
                      <a:r>
                        <a:rPr lang="en-US" sz="1000" b="0" i="0" u="none" strike="noStrike">
                          <a:solidFill>
                            <a:srgbClr val="000000"/>
                          </a:solidFill>
                          <a:effectLst/>
                          <a:latin typeface="Arial"/>
                        </a:rPr>
                        <a:t>5.3%</a:t>
                      </a:r>
                    </a:p>
                  </a:txBody>
                  <a:tcPr marL="0" marR="0" marT="0" marB="0" anchor="ctr">
                    <a:lnL>
                      <a:noFill/>
                    </a:lnL>
                    <a:lnR>
                      <a:noFill/>
                    </a:lnR>
                    <a:lnT>
                      <a:noFill/>
                    </a:lnT>
                    <a:lnB>
                      <a:noFill/>
                    </a:lnB>
                  </a:tcPr>
                </a:tc>
                <a:tc>
                  <a:txBody>
                    <a:bodyPr/>
                    <a:lstStyle/>
                    <a:p>
                      <a:pPr algn="r" fontAlgn="b"/>
                      <a:r>
                        <a:rPr lang="en-US" sz="1000" b="0" i="0" u="none" strike="noStrike">
                          <a:solidFill>
                            <a:srgbClr val="000000"/>
                          </a:solidFill>
                          <a:effectLst/>
                          <a:latin typeface="Arial"/>
                        </a:rPr>
                        <a:t>72</a:t>
                      </a:r>
                    </a:p>
                  </a:txBody>
                  <a:tcPr marL="0" marR="0" marT="0" marB="0" anchor="b">
                    <a:lnL>
                      <a:noFill/>
                    </a:lnL>
                    <a:lnR>
                      <a:noFill/>
                    </a:lnR>
                    <a:lnT>
                      <a:noFill/>
                    </a:lnT>
                    <a:lnB>
                      <a:noFill/>
                    </a:lnB>
                  </a:tcPr>
                </a:tc>
                <a:tc>
                  <a:txBody>
                    <a:bodyPr/>
                    <a:lstStyle/>
                    <a:p>
                      <a:pPr algn="l" fontAlgn="b"/>
                      <a:r>
                        <a:rPr lang="en-US" sz="1000" b="0" i="0" u="none" strike="noStrike">
                          <a:solidFill>
                            <a:srgbClr val="000000"/>
                          </a:solidFill>
                          <a:effectLst/>
                          <a:latin typeface="Arial"/>
                        </a:rPr>
                        <a:t>bp</a:t>
                      </a:r>
                    </a:p>
                  </a:txBody>
                  <a:tcPr marL="0" marR="0" marT="0" marB="0" anchor="b">
                    <a:lnL>
                      <a:noFill/>
                    </a:lnL>
                    <a:lnR>
                      <a:noFill/>
                    </a:lnR>
                    <a:lnT>
                      <a:noFill/>
                    </a:lnT>
                    <a:lnB>
                      <a:noFill/>
                    </a:lnB>
                  </a:tcPr>
                </a:tc>
              </a:tr>
              <a:tr h="175375">
                <a:tc>
                  <a:txBody>
                    <a:bodyPr/>
                    <a:lstStyle/>
                    <a:p>
                      <a:pPr algn="l" fontAlgn="b"/>
                      <a:r>
                        <a:rPr lang="en-US" sz="1000" b="1" i="0" u="none" strike="noStrike">
                          <a:solidFill>
                            <a:srgbClr val="000000"/>
                          </a:solidFill>
                          <a:effectLst/>
                          <a:latin typeface="Arial"/>
                        </a:rPr>
                        <a:t>PAST DUE/T.LOANS</a:t>
                      </a:r>
                    </a:p>
                  </a:txBody>
                  <a:tcPr marL="0" marR="0" marT="0" marB="0" anchor="b">
                    <a:lnL>
                      <a:noFill/>
                    </a:lnL>
                    <a:lnR>
                      <a:noFill/>
                    </a:lnR>
                    <a:lnT>
                      <a:noFill/>
                    </a:lnT>
                    <a:lnB>
                      <a:noFill/>
                    </a:lnB>
                    <a:solidFill>
                      <a:srgbClr val="BFBFBF"/>
                    </a:solidFill>
                  </a:tcPr>
                </a:tc>
                <a:tc>
                  <a:txBody>
                    <a:bodyPr/>
                    <a:lstStyle/>
                    <a:p>
                      <a:pPr algn="r" fontAlgn="ctr"/>
                      <a:r>
                        <a:rPr lang="en-US" sz="1000" b="0" i="0" u="none" strike="noStrike">
                          <a:solidFill>
                            <a:srgbClr val="000000"/>
                          </a:solidFill>
                          <a:effectLst/>
                          <a:latin typeface="Arial"/>
                        </a:rPr>
                        <a:t>6.5%</a:t>
                      </a:r>
                    </a:p>
                  </a:txBody>
                  <a:tcPr marL="0" marR="0" marT="0" marB="0" anchor="ctr">
                    <a:lnL>
                      <a:noFill/>
                    </a:lnL>
                    <a:lnR>
                      <a:noFill/>
                    </a:lnR>
                    <a:lnT>
                      <a:noFill/>
                    </a:lnT>
                    <a:lnB>
                      <a:noFill/>
                    </a:lnB>
                    <a:solidFill>
                      <a:srgbClr val="BFBFBF"/>
                    </a:solidFill>
                  </a:tcPr>
                </a:tc>
                <a:tc>
                  <a:txBody>
                    <a:bodyPr/>
                    <a:lstStyle/>
                    <a:p>
                      <a:pPr algn="r" fontAlgn="ctr"/>
                      <a:r>
                        <a:rPr lang="en-US" sz="1000" b="0" i="0" u="none" strike="noStrike">
                          <a:solidFill>
                            <a:srgbClr val="000000"/>
                          </a:solidFill>
                          <a:effectLst/>
                          <a:latin typeface="Arial"/>
                        </a:rPr>
                        <a:t>6.9%</a:t>
                      </a:r>
                    </a:p>
                  </a:txBody>
                  <a:tcPr marL="0" marR="0" marT="0" marB="0" anchor="ctr">
                    <a:lnL>
                      <a:noFill/>
                    </a:lnL>
                    <a:lnR>
                      <a:noFill/>
                    </a:lnR>
                    <a:lnT>
                      <a:noFill/>
                    </a:lnT>
                    <a:lnB>
                      <a:noFill/>
                    </a:lnB>
                    <a:solidFill>
                      <a:srgbClr val="BFBFBF"/>
                    </a:solidFill>
                  </a:tcPr>
                </a:tc>
                <a:tc>
                  <a:txBody>
                    <a:bodyPr/>
                    <a:lstStyle/>
                    <a:p>
                      <a:pPr algn="r" fontAlgn="ctr"/>
                      <a:r>
                        <a:rPr lang="en-US" sz="1000" b="0" i="0" u="none" strike="noStrike">
                          <a:solidFill>
                            <a:srgbClr val="000000"/>
                          </a:solidFill>
                          <a:effectLst/>
                          <a:latin typeface="Arial"/>
                        </a:rPr>
                        <a:t>6.9%</a:t>
                      </a:r>
                    </a:p>
                  </a:txBody>
                  <a:tcPr marL="0" marR="0" marT="0" marB="0" anchor="ctr">
                    <a:lnL>
                      <a:noFill/>
                    </a:lnL>
                    <a:lnR>
                      <a:noFill/>
                    </a:lnR>
                    <a:lnT>
                      <a:noFill/>
                    </a:lnT>
                    <a:lnB>
                      <a:noFill/>
                    </a:lnB>
                    <a:solidFill>
                      <a:srgbClr val="BFBFBF"/>
                    </a:solidFill>
                  </a:tcPr>
                </a:tc>
                <a:tc>
                  <a:txBody>
                    <a:bodyPr/>
                    <a:lstStyle/>
                    <a:p>
                      <a:pPr algn="r" fontAlgn="ctr"/>
                      <a:r>
                        <a:rPr lang="en-US" sz="1000" b="0" i="0" u="none" strike="noStrike">
                          <a:solidFill>
                            <a:srgbClr val="000000"/>
                          </a:solidFill>
                          <a:effectLst/>
                          <a:latin typeface="Arial"/>
                        </a:rPr>
                        <a:t>35</a:t>
                      </a:r>
                    </a:p>
                  </a:txBody>
                  <a:tcPr marL="0" marR="0" marT="0" marB="0" anchor="ctr">
                    <a:lnL>
                      <a:noFill/>
                    </a:lnL>
                    <a:lnR>
                      <a:noFill/>
                    </a:lnR>
                    <a:lnT>
                      <a:noFill/>
                    </a:lnT>
                    <a:lnB>
                      <a:noFill/>
                    </a:lnB>
                    <a:solidFill>
                      <a:srgbClr val="BFBFBF"/>
                    </a:solidFill>
                  </a:tcPr>
                </a:tc>
                <a:tc>
                  <a:txBody>
                    <a:bodyPr/>
                    <a:lstStyle/>
                    <a:p>
                      <a:pPr algn="l" fontAlgn="ctr"/>
                      <a:r>
                        <a:rPr lang="en-US" sz="1000" b="0" i="0" u="none" strike="noStrike">
                          <a:solidFill>
                            <a:srgbClr val="000000"/>
                          </a:solidFill>
                          <a:effectLst/>
                          <a:latin typeface="Arial"/>
                        </a:rPr>
                        <a:t>bp</a:t>
                      </a:r>
                    </a:p>
                  </a:txBody>
                  <a:tcPr marL="0" marR="0" marT="0" marB="0" anchor="ctr">
                    <a:lnL>
                      <a:noFill/>
                    </a:lnL>
                    <a:lnR>
                      <a:noFill/>
                    </a:lnR>
                    <a:lnT>
                      <a:noFill/>
                    </a:lnT>
                    <a:lnB>
                      <a:noFill/>
                    </a:lnB>
                    <a:solidFill>
                      <a:srgbClr val="BFBFBF"/>
                    </a:solidFill>
                  </a:tcPr>
                </a:tc>
              </a:tr>
              <a:tr h="167024">
                <a:tc>
                  <a:txBody>
                    <a:bodyPr/>
                    <a:lstStyle/>
                    <a:p>
                      <a:pPr algn="l" fontAlgn="b"/>
                      <a:r>
                        <a:rPr lang="en-US" sz="1000" b="1" i="0" u="none" strike="noStrike">
                          <a:solidFill>
                            <a:srgbClr val="000000"/>
                          </a:solidFill>
                          <a:effectLst/>
                          <a:latin typeface="Arial"/>
                        </a:rPr>
                        <a:t>NCO (12m)</a:t>
                      </a:r>
                    </a:p>
                  </a:txBody>
                  <a:tcPr marL="0" marR="0" marT="0" marB="0" anchor="b">
                    <a:lnL>
                      <a:noFill/>
                    </a:lnL>
                    <a:lnR>
                      <a:noFill/>
                    </a:lnR>
                    <a:lnT>
                      <a:noFill/>
                    </a:lnT>
                    <a:lnB>
                      <a:noFill/>
                    </a:lnB>
                  </a:tcPr>
                </a:tc>
                <a:tc>
                  <a:txBody>
                    <a:bodyPr/>
                    <a:lstStyle/>
                    <a:p>
                      <a:pPr algn="r" fontAlgn="ctr"/>
                      <a:r>
                        <a:rPr lang="en-US" sz="1000" b="0" i="0" u="none" strike="noStrike">
                          <a:solidFill>
                            <a:srgbClr val="000000"/>
                          </a:solidFill>
                          <a:effectLst/>
                          <a:latin typeface="Arial"/>
                        </a:rPr>
                        <a:t>          53 </a:t>
                      </a:r>
                    </a:p>
                  </a:txBody>
                  <a:tcPr marL="0" marR="0" marT="0" marB="0" anchor="ctr">
                    <a:lnL>
                      <a:noFill/>
                    </a:lnL>
                    <a:lnR>
                      <a:noFill/>
                    </a:lnR>
                    <a:lnT>
                      <a:noFill/>
                    </a:lnT>
                    <a:lnB>
                      <a:noFill/>
                    </a:lnB>
                  </a:tcPr>
                </a:tc>
                <a:tc>
                  <a:txBody>
                    <a:bodyPr/>
                    <a:lstStyle/>
                    <a:p>
                      <a:pPr algn="r" fontAlgn="ctr"/>
                      <a:r>
                        <a:rPr lang="en-US" sz="1000" b="0" i="0" u="none" strike="noStrike">
                          <a:solidFill>
                            <a:srgbClr val="000000"/>
                          </a:solidFill>
                          <a:effectLst/>
                          <a:latin typeface="Arial"/>
                        </a:rPr>
                        <a:t>          56 </a:t>
                      </a:r>
                    </a:p>
                  </a:txBody>
                  <a:tcPr marL="0" marR="0" marT="0" marB="0" anchor="ctr">
                    <a:lnL>
                      <a:noFill/>
                    </a:lnL>
                    <a:lnR>
                      <a:noFill/>
                    </a:lnR>
                    <a:lnT>
                      <a:noFill/>
                    </a:lnT>
                    <a:lnB>
                      <a:noFill/>
                    </a:lnB>
                  </a:tcPr>
                </a:tc>
                <a:tc>
                  <a:txBody>
                    <a:bodyPr/>
                    <a:lstStyle/>
                    <a:p>
                      <a:pPr algn="r" fontAlgn="ctr"/>
                      <a:r>
                        <a:rPr lang="en-US" sz="1000" b="0" i="0" u="none" strike="noStrike">
                          <a:solidFill>
                            <a:srgbClr val="000000"/>
                          </a:solidFill>
                          <a:effectLst/>
                          <a:latin typeface="Arial"/>
                        </a:rPr>
                        <a:t>          55 </a:t>
                      </a:r>
                    </a:p>
                  </a:txBody>
                  <a:tcPr marL="0" marR="0" marT="0" marB="0" anchor="ctr">
                    <a:lnL>
                      <a:noFill/>
                    </a:lnL>
                    <a:lnR>
                      <a:noFill/>
                    </a:lnR>
                    <a:lnT>
                      <a:noFill/>
                    </a:lnT>
                    <a:lnB>
                      <a:noFill/>
                    </a:lnB>
                  </a:tcPr>
                </a:tc>
                <a:tc>
                  <a:txBody>
                    <a:bodyPr/>
                    <a:lstStyle/>
                    <a:p>
                      <a:pPr algn="l" fontAlgn="b"/>
                      <a:r>
                        <a:rPr lang="en-US" sz="1000" b="0" i="0" u="none" strike="noStrike">
                          <a:solidFill>
                            <a:srgbClr val="000000"/>
                          </a:solidFill>
                          <a:effectLst/>
                          <a:latin typeface="Arial"/>
                        </a:rPr>
                        <a:t>             1 </a:t>
                      </a:r>
                    </a:p>
                  </a:txBody>
                  <a:tcPr marL="0" marR="0" marT="0" marB="0" anchor="b">
                    <a:lnL>
                      <a:noFill/>
                    </a:lnL>
                    <a:lnR>
                      <a:noFill/>
                    </a:lnR>
                    <a:lnT>
                      <a:noFill/>
                    </a:lnT>
                    <a:lnB>
                      <a:noFill/>
                    </a:lnB>
                  </a:tcPr>
                </a:tc>
                <a:tc>
                  <a:txBody>
                    <a:bodyPr/>
                    <a:lstStyle/>
                    <a:p>
                      <a:pPr algn="l" fontAlgn="b"/>
                      <a:r>
                        <a:rPr lang="en-US" sz="1000" b="0" i="0" u="none" strike="noStrike">
                          <a:solidFill>
                            <a:srgbClr val="000000"/>
                          </a:solidFill>
                          <a:effectLst/>
                          <a:latin typeface="Arial"/>
                        </a:rPr>
                        <a:t>MM</a:t>
                      </a:r>
                    </a:p>
                  </a:txBody>
                  <a:tcPr marL="0" marR="0" marT="0" marB="0" anchor="b">
                    <a:lnL>
                      <a:noFill/>
                    </a:lnL>
                    <a:lnR>
                      <a:noFill/>
                    </a:lnR>
                    <a:lnT>
                      <a:noFill/>
                    </a:lnT>
                    <a:lnB>
                      <a:noFill/>
                    </a:lnB>
                  </a:tcPr>
                </a:tc>
              </a:tr>
              <a:tr h="175375">
                <a:tc>
                  <a:txBody>
                    <a:bodyPr/>
                    <a:lstStyle/>
                    <a:p>
                      <a:pPr algn="l" fontAlgn="b"/>
                      <a:r>
                        <a:rPr lang="en-US" sz="1000" b="1" i="0" u="none" strike="noStrike">
                          <a:solidFill>
                            <a:srgbClr val="000000"/>
                          </a:solidFill>
                          <a:effectLst/>
                          <a:latin typeface="Arial"/>
                        </a:rPr>
                        <a:t>ALLL</a:t>
                      </a:r>
                    </a:p>
                  </a:txBody>
                  <a:tcPr marL="0" marR="0" marT="0" marB="0" anchor="b">
                    <a:lnL>
                      <a:noFill/>
                    </a:lnL>
                    <a:lnR>
                      <a:noFill/>
                    </a:lnR>
                    <a:lnT>
                      <a:noFill/>
                    </a:lnT>
                    <a:lnB>
                      <a:noFill/>
                    </a:lnB>
                    <a:solidFill>
                      <a:srgbClr val="BFBFBF"/>
                    </a:solidFill>
                  </a:tcPr>
                </a:tc>
                <a:tc>
                  <a:txBody>
                    <a:bodyPr/>
                    <a:lstStyle/>
                    <a:p>
                      <a:pPr algn="r" fontAlgn="ctr"/>
                      <a:r>
                        <a:rPr lang="en-US" sz="1000" b="0" i="0" u="none" strike="noStrike">
                          <a:solidFill>
                            <a:srgbClr val="000000"/>
                          </a:solidFill>
                          <a:effectLst/>
                          <a:latin typeface="Arial"/>
                        </a:rPr>
                        <a:t>          78 </a:t>
                      </a:r>
                    </a:p>
                  </a:txBody>
                  <a:tcPr marL="0" marR="0" marT="0" marB="0" anchor="ctr">
                    <a:lnL>
                      <a:noFill/>
                    </a:lnL>
                    <a:lnR>
                      <a:noFill/>
                    </a:lnR>
                    <a:lnT>
                      <a:noFill/>
                    </a:lnT>
                    <a:lnB>
                      <a:noFill/>
                    </a:lnB>
                    <a:solidFill>
                      <a:srgbClr val="BFBFBF"/>
                    </a:solidFill>
                  </a:tcPr>
                </a:tc>
                <a:tc>
                  <a:txBody>
                    <a:bodyPr/>
                    <a:lstStyle/>
                    <a:p>
                      <a:pPr algn="r" fontAlgn="ctr"/>
                      <a:r>
                        <a:rPr lang="en-US" sz="1000" b="0" i="0" u="none" strike="noStrike">
                          <a:solidFill>
                            <a:srgbClr val="000000"/>
                          </a:solidFill>
                          <a:effectLst/>
                          <a:latin typeface="Arial"/>
                        </a:rPr>
                        <a:t>          88 </a:t>
                      </a:r>
                    </a:p>
                  </a:txBody>
                  <a:tcPr marL="0" marR="0" marT="0" marB="0" anchor="ctr">
                    <a:lnL>
                      <a:noFill/>
                    </a:lnL>
                    <a:lnR>
                      <a:noFill/>
                    </a:lnR>
                    <a:lnT>
                      <a:noFill/>
                    </a:lnT>
                    <a:lnB>
                      <a:noFill/>
                    </a:lnB>
                    <a:solidFill>
                      <a:srgbClr val="BFBFBF"/>
                    </a:solidFill>
                  </a:tcPr>
                </a:tc>
                <a:tc>
                  <a:txBody>
                    <a:bodyPr/>
                    <a:lstStyle/>
                    <a:p>
                      <a:pPr algn="r" fontAlgn="ctr"/>
                      <a:r>
                        <a:rPr lang="en-US" sz="1000" b="0" i="0" u="none" strike="noStrike">
                          <a:solidFill>
                            <a:srgbClr val="000000"/>
                          </a:solidFill>
                          <a:effectLst/>
                          <a:latin typeface="Arial"/>
                        </a:rPr>
                        <a:t>          89 </a:t>
                      </a:r>
                    </a:p>
                  </a:txBody>
                  <a:tcPr marL="0" marR="0" marT="0" marB="0" anchor="ctr">
                    <a:lnL>
                      <a:noFill/>
                    </a:lnL>
                    <a:lnR>
                      <a:noFill/>
                    </a:lnR>
                    <a:lnT>
                      <a:noFill/>
                    </a:lnT>
                    <a:lnB>
                      <a:noFill/>
                    </a:lnB>
                    <a:solidFill>
                      <a:srgbClr val="BFBFBF"/>
                    </a:solidFill>
                  </a:tcPr>
                </a:tc>
                <a:tc>
                  <a:txBody>
                    <a:bodyPr/>
                    <a:lstStyle/>
                    <a:p>
                      <a:pPr algn="l" fontAlgn="b"/>
                      <a:r>
                        <a:rPr lang="en-US" sz="1000" b="0" i="0" u="none" strike="noStrike">
                          <a:solidFill>
                            <a:srgbClr val="000000"/>
                          </a:solidFill>
                          <a:effectLst/>
                          <a:latin typeface="Arial"/>
                        </a:rPr>
                        <a:t>            11 </a:t>
                      </a:r>
                    </a:p>
                  </a:txBody>
                  <a:tcPr marL="0" marR="0" marT="0" marB="0" anchor="b">
                    <a:lnL>
                      <a:noFill/>
                    </a:lnL>
                    <a:lnR>
                      <a:noFill/>
                    </a:lnR>
                    <a:lnT>
                      <a:noFill/>
                    </a:lnT>
                    <a:lnB>
                      <a:noFill/>
                    </a:lnB>
                    <a:solidFill>
                      <a:srgbClr val="BFBFBF"/>
                    </a:solidFill>
                  </a:tcPr>
                </a:tc>
                <a:tc>
                  <a:txBody>
                    <a:bodyPr/>
                    <a:lstStyle/>
                    <a:p>
                      <a:pPr algn="l" fontAlgn="b"/>
                      <a:r>
                        <a:rPr lang="en-US" sz="1000" b="0" i="0" u="none" strike="noStrike">
                          <a:solidFill>
                            <a:srgbClr val="000000"/>
                          </a:solidFill>
                          <a:effectLst/>
                          <a:latin typeface="Arial"/>
                        </a:rPr>
                        <a:t>MM</a:t>
                      </a:r>
                    </a:p>
                  </a:txBody>
                  <a:tcPr marL="0" marR="0" marT="0" marB="0" anchor="b">
                    <a:lnL>
                      <a:noFill/>
                    </a:lnL>
                    <a:lnR>
                      <a:noFill/>
                    </a:lnR>
                    <a:lnT>
                      <a:noFill/>
                    </a:lnT>
                    <a:lnB>
                      <a:noFill/>
                    </a:lnB>
                    <a:solidFill>
                      <a:srgbClr val="BFBFBF"/>
                    </a:solidFill>
                  </a:tcPr>
                </a:tc>
              </a:tr>
              <a:tr h="175375">
                <a:tc>
                  <a:txBody>
                    <a:bodyPr/>
                    <a:lstStyle/>
                    <a:p>
                      <a:pPr algn="l" fontAlgn="b"/>
                      <a:r>
                        <a:rPr lang="en-US" sz="1000" b="1" i="0" u="none" strike="noStrike">
                          <a:solidFill>
                            <a:srgbClr val="000000"/>
                          </a:solidFill>
                          <a:effectLst/>
                          <a:latin typeface="Arial"/>
                        </a:rPr>
                        <a:t>ALLL/NPL</a:t>
                      </a:r>
                    </a:p>
                  </a:txBody>
                  <a:tcPr marL="0" marR="0" marT="0" marB="0" anchor="b">
                    <a:lnL>
                      <a:noFill/>
                    </a:lnL>
                    <a:lnR>
                      <a:noFill/>
                    </a:lnR>
                    <a:lnT>
                      <a:noFill/>
                    </a:lnT>
                    <a:lnB>
                      <a:noFill/>
                    </a:lnB>
                    <a:solidFill>
                      <a:srgbClr val="FFFFFF"/>
                    </a:solidFill>
                  </a:tcPr>
                </a:tc>
                <a:tc>
                  <a:txBody>
                    <a:bodyPr/>
                    <a:lstStyle/>
                    <a:p>
                      <a:pPr algn="r" fontAlgn="ctr"/>
                      <a:r>
                        <a:rPr lang="en-US" sz="1000" b="0" i="0" u="none" strike="noStrike">
                          <a:solidFill>
                            <a:srgbClr val="000000"/>
                          </a:solidFill>
                          <a:effectLst/>
                          <a:latin typeface="Arial"/>
                        </a:rPr>
                        <a:t>38.3%</a:t>
                      </a:r>
                    </a:p>
                  </a:txBody>
                  <a:tcPr marL="0" marR="0" marT="0" marB="0" anchor="ctr">
                    <a:lnL>
                      <a:noFill/>
                    </a:lnL>
                    <a:lnR>
                      <a:noFill/>
                    </a:lnR>
                    <a:lnT>
                      <a:noFill/>
                    </a:lnT>
                    <a:lnB>
                      <a:noFill/>
                    </a:lnB>
                    <a:solidFill>
                      <a:srgbClr val="FFFFFF"/>
                    </a:solidFill>
                  </a:tcPr>
                </a:tc>
                <a:tc>
                  <a:txBody>
                    <a:bodyPr/>
                    <a:lstStyle/>
                    <a:p>
                      <a:pPr algn="r" fontAlgn="ctr"/>
                      <a:r>
                        <a:rPr lang="en-US" sz="1000" b="0" i="0" u="none" strike="noStrike">
                          <a:solidFill>
                            <a:srgbClr val="000000"/>
                          </a:solidFill>
                          <a:effectLst/>
                          <a:latin typeface="Arial"/>
                        </a:rPr>
                        <a:t>41.8%</a:t>
                      </a:r>
                    </a:p>
                  </a:txBody>
                  <a:tcPr marL="0" marR="0" marT="0" marB="0" anchor="ctr">
                    <a:lnL>
                      <a:noFill/>
                    </a:lnL>
                    <a:lnR>
                      <a:noFill/>
                    </a:lnR>
                    <a:lnT>
                      <a:noFill/>
                    </a:lnT>
                    <a:lnB>
                      <a:noFill/>
                    </a:lnB>
                    <a:solidFill>
                      <a:srgbClr val="FFFFFF"/>
                    </a:solidFill>
                  </a:tcPr>
                </a:tc>
                <a:tc>
                  <a:txBody>
                    <a:bodyPr/>
                    <a:lstStyle/>
                    <a:p>
                      <a:pPr algn="r" fontAlgn="ctr"/>
                      <a:r>
                        <a:rPr lang="en-US" sz="1000" b="0" i="0" u="none" strike="noStrike">
                          <a:solidFill>
                            <a:srgbClr val="000000"/>
                          </a:solidFill>
                          <a:effectLst/>
                          <a:latin typeface="Arial"/>
                        </a:rPr>
                        <a:t>41.9%</a:t>
                      </a:r>
                    </a:p>
                  </a:txBody>
                  <a:tcPr marL="0" marR="0" marT="0" marB="0" anchor="ctr">
                    <a:lnL>
                      <a:noFill/>
                    </a:lnL>
                    <a:lnR>
                      <a:noFill/>
                    </a:lnR>
                    <a:lnT>
                      <a:noFill/>
                    </a:lnT>
                    <a:lnB>
                      <a:noFill/>
                    </a:lnB>
                    <a:solidFill>
                      <a:srgbClr val="FFFFFF"/>
                    </a:solidFill>
                  </a:tcPr>
                </a:tc>
                <a:tc>
                  <a:txBody>
                    <a:bodyPr/>
                    <a:lstStyle/>
                    <a:p>
                      <a:pPr algn="r" fontAlgn="b"/>
                      <a:r>
                        <a:rPr lang="en-US" sz="1000" b="0" i="0" u="none" strike="noStrike" dirty="0">
                          <a:solidFill>
                            <a:srgbClr val="000000"/>
                          </a:solidFill>
                          <a:effectLst/>
                          <a:latin typeface="Arial"/>
                        </a:rPr>
                        <a:t>357</a:t>
                      </a:r>
                    </a:p>
                  </a:txBody>
                  <a:tcPr marL="0" marR="0" marT="0" marB="0" anchor="b">
                    <a:lnL>
                      <a:noFill/>
                    </a:lnL>
                    <a:lnR>
                      <a:noFill/>
                    </a:lnR>
                    <a:lnT>
                      <a:noFill/>
                    </a:lnT>
                    <a:lnB>
                      <a:noFill/>
                    </a:lnB>
                    <a:solidFill>
                      <a:srgbClr val="FFFFFF"/>
                    </a:solidFill>
                  </a:tcPr>
                </a:tc>
                <a:tc>
                  <a:txBody>
                    <a:bodyPr/>
                    <a:lstStyle/>
                    <a:p>
                      <a:pPr algn="l" fontAlgn="b"/>
                      <a:r>
                        <a:rPr lang="en-US" sz="1000" b="0" i="0" u="none" strike="noStrike">
                          <a:solidFill>
                            <a:srgbClr val="000000"/>
                          </a:solidFill>
                          <a:effectLst/>
                          <a:latin typeface="Arial"/>
                        </a:rPr>
                        <a:t>bp</a:t>
                      </a:r>
                    </a:p>
                  </a:txBody>
                  <a:tcPr marL="0" marR="0" marT="0" marB="0" anchor="b">
                    <a:lnL>
                      <a:noFill/>
                    </a:lnL>
                    <a:lnR>
                      <a:noFill/>
                    </a:lnR>
                    <a:lnT>
                      <a:noFill/>
                    </a:lnT>
                    <a:lnB>
                      <a:noFill/>
                    </a:lnB>
                    <a:solidFill>
                      <a:srgbClr val="FFFFFF"/>
                    </a:solidFill>
                  </a:tcPr>
                </a:tc>
              </a:tr>
              <a:tr h="175375">
                <a:tc>
                  <a:txBody>
                    <a:bodyPr/>
                    <a:lstStyle/>
                    <a:p>
                      <a:pPr algn="l" fontAlgn="b"/>
                      <a:r>
                        <a:rPr lang="en-US" sz="1000" b="1" i="0" u="none" strike="noStrike">
                          <a:solidFill>
                            <a:srgbClr val="000000"/>
                          </a:solidFill>
                          <a:effectLst/>
                          <a:latin typeface="Arial"/>
                        </a:rPr>
                        <a:t>PROVISIONS EXP (12m)</a:t>
                      </a:r>
                    </a:p>
                  </a:txBody>
                  <a:tcPr marL="0" marR="0" marT="0" marB="0" anchor="b">
                    <a:lnL>
                      <a:noFill/>
                    </a:lnL>
                    <a:lnR>
                      <a:noFill/>
                    </a:lnR>
                    <a:lnT>
                      <a:noFill/>
                    </a:lnT>
                    <a:lnB>
                      <a:noFill/>
                    </a:lnB>
                    <a:solidFill>
                      <a:srgbClr val="BFBFBF"/>
                    </a:solidFill>
                  </a:tcPr>
                </a:tc>
                <a:tc>
                  <a:txBody>
                    <a:bodyPr/>
                    <a:lstStyle/>
                    <a:p>
                      <a:pPr algn="r" fontAlgn="ctr"/>
                      <a:r>
                        <a:rPr lang="en-US" sz="1000" b="0" i="0" u="none" strike="noStrike">
                          <a:solidFill>
                            <a:srgbClr val="000000"/>
                          </a:solidFill>
                          <a:effectLst/>
                          <a:latin typeface="Arial"/>
                        </a:rPr>
                        <a:t>          50 </a:t>
                      </a:r>
                    </a:p>
                  </a:txBody>
                  <a:tcPr marL="0" marR="0" marT="0" marB="0" anchor="ctr">
                    <a:lnL>
                      <a:noFill/>
                    </a:lnL>
                    <a:lnR>
                      <a:noFill/>
                    </a:lnR>
                    <a:lnT>
                      <a:noFill/>
                    </a:lnT>
                    <a:lnB>
                      <a:noFill/>
                    </a:lnB>
                    <a:solidFill>
                      <a:srgbClr val="BFBFBF"/>
                    </a:solidFill>
                  </a:tcPr>
                </a:tc>
                <a:tc>
                  <a:txBody>
                    <a:bodyPr/>
                    <a:lstStyle/>
                    <a:p>
                      <a:pPr algn="r" fontAlgn="ctr"/>
                      <a:r>
                        <a:rPr lang="en-US" sz="1000" b="0" i="0" u="none" strike="noStrike">
                          <a:solidFill>
                            <a:srgbClr val="000000"/>
                          </a:solidFill>
                          <a:effectLst/>
                          <a:latin typeface="Arial"/>
                        </a:rPr>
                        <a:t>          66 </a:t>
                      </a:r>
                    </a:p>
                  </a:txBody>
                  <a:tcPr marL="0" marR="0" marT="0" marB="0" anchor="ctr">
                    <a:lnL>
                      <a:noFill/>
                    </a:lnL>
                    <a:lnR>
                      <a:noFill/>
                    </a:lnR>
                    <a:lnT>
                      <a:noFill/>
                    </a:lnT>
                    <a:lnB>
                      <a:noFill/>
                    </a:lnB>
                    <a:solidFill>
                      <a:srgbClr val="BFBFBF"/>
                    </a:solidFill>
                  </a:tcPr>
                </a:tc>
                <a:tc>
                  <a:txBody>
                    <a:bodyPr/>
                    <a:lstStyle/>
                    <a:p>
                      <a:pPr algn="r" fontAlgn="ctr"/>
                      <a:r>
                        <a:rPr lang="en-US" sz="1000" b="0" i="0" u="none" strike="noStrike">
                          <a:solidFill>
                            <a:srgbClr val="000000"/>
                          </a:solidFill>
                          <a:effectLst/>
                          <a:latin typeface="Arial"/>
                        </a:rPr>
                        <a:t>          66 </a:t>
                      </a:r>
                    </a:p>
                  </a:txBody>
                  <a:tcPr marL="0" marR="0" marT="0" marB="0" anchor="ctr">
                    <a:lnL>
                      <a:noFill/>
                    </a:lnL>
                    <a:lnR>
                      <a:noFill/>
                    </a:lnR>
                    <a:lnT>
                      <a:noFill/>
                    </a:lnT>
                    <a:lnB>
                      <a:noFill/>
                    </a:lnB>
                    <a:solidFill>
                      <a:srgbClr val="BFBFBF"/>
                    </a:solidFill>
                  </a:tcPr>
                </a:tc>
                <a:tc>
                  <a:txBody>
                    <a:bodyPr/>
                    <a:lstStyle/>
                    <a:p>
                      <a:pPr algn="r" fontAlgn="b"/>
                      <a:r>
                        <a:rPr lang="en-US" sz="1000" b="0" i="0" u="none" strike="noStrike">
                          <a:solidFill>
                            <a:srgbClr val="000000"/>
                          </a:solidFill>
                          <a:effectLst/>
                          <a:latin typeface="Arial"/>
                        </a:rPr>
                        <a:t>16.1</a:t>
                      </a:r>
                    </a:p>
                  </a:txBody>
                  <a:tcPr marL="0" marR="0" marT="0" marB="0" anchor="b">
                    <a:lnL>
                      <a:noFill/>
                    </a:lnL>
                    <a:lnR>
                      <a:noFill/>
                    </a:lnR>
                    <a:lnT>
                      <a:noFill/>
                    </a:lnT>
                    <a:lnB>
                      <a:noFill/>
                    </a:lnB>
                    <a:solidFill>
                      <a:srgbClr val="BFBFBF"/>
                    </a:solidFill>
                  </a:tcPr>
                </a:tc>
                <a:tc>
                  <a:txBody>
                    <a:bodyPr/>
                    <a:lstStyle/>
                    <a:p>
                      <a:pPr algn="l" fontAlgn="b"/>
                      <a:r>
                        <a:rPr lang="en-US" sz="1000" b="0" i="0" u="none" strike="noStrike">
                          <a:solidFill>
                            <a:srgbClr val="000000"/>
                          </a:solidFill>
                          <a:effectLst/>
                          <a:latin typeface="Arial"/>
                        </a:rPr>
                        <a:t>MM</a:t>
                      </a:r>
                    </a:p>
                  </a:txBody>
                  <a:tcPr marL="0" marR="0" marT="0" marB="0" anchor="b">
                    <a:lnL>
                      <a:noFill/>
                    </a:lnL>
                    <a:lnR>
                      <a:noFill/>
                    </a:lnR>
                    <a:lnT>
                      <a:noFill/>
                    </a:lnT>
                    <a:lnB>
                      <a:noFill/>
                    </a:lnB>
                    <a:solidFill>
                      <a:srgbClr val="BFBFBF"/>
                    </a:solidFill>
                  </a:tcPr>
                </a:tc>
              </a:tr>
              <a:tr h="175375">
                <a:tc>
                  <a:txBody>
                    <a:bodyPr/>
                    <a:lstStyle/>
                    <a:p>
                      <a:pPr algn="l" fontAlgn="b"/>
                      <a:r>
                        <a:rPr lang="en-US" sz="1000" b="1" i="0" u="none" strike="noStrike">
                          <a:solidFill>
                            <a:srgbClr val="000000"/>
                          </a:solidFill>
                          <a:effectLst/>
                          <a:latin typeface="Arial"/>
                        </a:rPr>
                        <a:t>ACL </a:t>
                      </a:r>
                    </a:p>
                  </a:txBody>
                  <a:tcPr marL="0" marR="0" marT="0" marB="0" anchor="b">
                    <a:lnL>
                      <a:noFill/>
                    </a:lnL>
                    <a:lnR>
                      <a:noFill/>
                    </a:lnR>
                    <a:lnT>
                      <a:noFill/>
                    </a:lnT>
                    <a:lnB>
                      <a:noFill/>
                    </a:lnB>
                    <a:solidFill>
                      <a:srgbClr val="FFFFFF"/>
                    </a:solidFill>
                  </a:tcPr>
                </a:tc>
                <a:tc>
                  <a:txBody>
                    <a:bodyPr/>
                    <a:lstStyle/>
                    <a:p>
                      <a:pPr algn="r" fontAlgn="ctr"/>
                      <a:r>
                        <a:rPr lang="en-US" sz="1000" b="0" i="0" u="none" strike="noStrike">
                          <a:solidFill>
                            <a:srgbClr val="000000"/>
                          </a:solidFill>
                          <a:effectLst/>
                          <a:latin typeface="Arial"/>
                        </a:rPr>
                        <a:t>        319 </a:t>
                      </a:r>
                    </a:p>
                  </a:txBody>
                  <a:tcPr marL="0" marR="0" marT="0" marB="0" anchor="ctr">
                    <a:lnL>
                      <a:noFill/>
                    </a:lnL>
                    <a:lnR>
                      <a:noFill/>
                    </a:lnR>
                    <a:lnT>
                      <a:noFill/>
                    </a:lnT>
                    <a:lnB>
                      <a:noFill/>
                    </a:lnB>
                    <a:solidFill>
                      <a:srgbClr val="FFFFFF"/>
                    </a:solidFill>
                  </a:tcPr>
                </a:tc>
                <a:tc>
                  <a:txBody>
                    <a:bodyPr/>
                    <a:lstStyle/>
                    <a:p>
                      <a:pPr algn="r" fontAlgn="ctr"/>
                      <a:r>
                        <a:rPr lang="en-US" sz="1000" b="0" i="0" u="none" strike="noStrike">
                          <a:solidFill>
                            <a:srgbClr val="000000"/>
                          </a:solidFill>
                          <a:effectLst/>
                          <a:latin typeface="Arial"/>
                        </a:rPr>
                        <a:t>        350 </a:t>
                      </a:r>
                    </a:p>
                  </a:txBody>
                  <a:tcPr marL="0" marR="0" marT="0" marB="0" anchor="ctr">
                    <a:lnL>
                      <a:noFill/>
                    </a:lnL>
                    <a:lnR>
                      <a:noFill/>
                    </a:lnR>
                    <a:lnT>
                      <a:noFill/>
                    </a:lnT>
                    <a:lnB>
                      <a:noFill/>
                    </a:lnB>
                    <a:solidFill>
                      <a:srgbClr val="FFFFFF"/>
                    </a:solidFill>
                  </a:tcPr>
                </a:tc>
                <a:tc>
                  <a:txBody>
                    <a:bodyPr/>
                    <a:lstStyle/>
                    <a:p>
                      <a:pPr algn="r" fontAlgn="ctr"/>
                      <a:r>
                        <a:rPr lang="en-US" sz="1000" b="0" i="0" u="none" strike="noStrike">
                          <a:solidFill>
                            <a:srgbClr val="000000"/>
                          </a:solidFill>
                          <a:effectLst/>
                          <a:latin typeface="Arial"/>
                        </a:rPr>
                        <a:t>        353 </a:t>
                      </a:r>
                    </a:p>
                  </a:txBody>
                  <a:tcPr marL="0" marR="0" marT="0" marB="0" anchor="ctr">
                    <a:lnL>
                      <a:noFill/>
                    </a:lnL>
                    <a:lnR>
                      <a:noFill/>
                    </a:lnR>
                    <a:lnT>
                      <a:noFill/>
                    </a:lnT>
                    <a:lnB>
                      <a:noFill/>
                    </a:lnB>
                    <a:solidFill>
                      <a:srgbClr val="FFFFFF"/>
                    </a:solidFill>
                  </a:tcPr>
                </a:tc>
                <a:tc>
                  <a:txBody>
                    <a:bodyPr/>
                    <a:lstStyle/>
                    <a:p>
                      <a:pPr algn="r" fontAlgn="b"/>
                      <a:r>
                        <a:rPr lang="en-US" sz="1000" b="0" i="0" u="none" strike="noStrike">
                          <a:solidFill>
                            <a:srgbClr val="000000"/>
                          </a:solidFill>
                          <a:effectLst/>
                          <a:latin typeface="Arial"/>
                        </a:rPr>
                        <a:t>34</a:t>
                      </a:r>
                    </a:p>
                  </a:txBody>
                  <a:tcPr marL="0" marR="0" marT="0" marB="0" anchor="b">
                    <a:lnL>
                      <a:noFill/>
                    </a:lnL>
                    <a:lnR>
                      <a:noFill/>
                    </a:lnR>
                    <a:lnT>
                      <a:noFill/>
                    </a:lnT>
                    <a:lnB>
                      <a:noFill/>
                    </a:lnB>
                    <a:solidFill>
                      <a:srgbClr val="FFFFFF"/>
                    </a:solidFill>
                  </a:tcPr>
                </a:tc>
                <a:tc>
                  <a:txBody>
                    <a:bodyPr/>
                    <a:lstStyle/>
                    <a:p>
                      <a:pPr algn="l" fontAlgn="b"/>
                      <a:r>
                        <a:rPr lang="en-US" sz="1000" b="0" i="0" u="none" strike="noStrike">
                          <a:solidFill>
                            <a:srgbClr val="000000"/>
                          </a:solidFill>
                          <a:effectLst/>
                          <a:latin typeface="Arial"/>
                        </a:rPr>
                        <a:t>MM</a:t>
                      </a:r>
                    </a:p>
                  </a:txBody>
                  <a:tcPr marL="0" marR="0" marT="0" marB="0" anchor="b">
                    <a:lnL>
                      <a:noFill/>
                    </a:lnL>
                    <a:lnR>
                      <a:noFill/>
                    </a:lnR>
                    <a:lnT>
                      <a:noFill/>
                    </a:lnT>
                    <a:lnB>
                      <a:noFill/>
                    </a:lnB>
                    <a:solidFill>
                      <a:srgbClr val="FFFFFF"/>
                    </a:solidFill>
                  </a:tcPr>
                </a:tc>
              </a:tr>
              <a:tr h="175375">
                <a:tc>
                  <a:txBody>
                    <a:bodyPr/>
                    <a:lstStyle/>
                    <a:p>
                      <a:pPr algn="l" fontAlgn="b"/>
                      <a:r>
                        <a:rPr lang="en-US" sz="1000" b="1" i="0" u="none" strike="noStrike">
                          <a:solidFill>
                            <a:srgbClr val="000000"/>
                          </a:solidFill>
                          <a:effectLst/>
                          <a:latin typeface="Arial"/>
                        </a:rPr>
                        <a:t>ACA / T. LOANS</a:t>
                      </a:r>
                    </a:p>
                  </a:txBody>
                  <a:tcPr marL="0" marR="0" marT="0" marB="0" anchor="b">
                    <a:lnL>
                      <a:noFill/>
                    </a:lnL>
                    <a:lnR>
                      <a:noFill/>
                    </a:lnR>
                    <a:lnT>
                      <a:noFill/>
                    </a:lnT>
                    <a:lnB>
                      <a:noFill/>
                    </a:lnB>
                    <a:solidFill>
                      <a:srgbClr val="BFBFBF"/>
                    </a:solidFill>
                  </a:tcPr>
                </a:tc>
                <a:tc>
                  <a:txBody>
                    <a:bodyPr/>
                    <a:lstStyle/>
                    <a:p>
                      <a:pPr algn="r" fontAlgn="b"/>
                      <a:r>
                        <a:rPr lang="en-US" sz="1000" b="0" i="0" u="none" strike="noStrike">
                          <a:solidFill>
                            <a:srgbClr val="000000"/>
                          </a:solidFill>
                          <a:effectLst/>
                          <a:latin typeface="Arial"/>
                        </a:rPr>
                        <a:t>8.9%</a:t>
                      </a:r>
                    </a:p>
                  </a:txBody>
                  <a:tcPr marL="0" marR="0" marT="0" marB="0" anchor="b">
                    <a:lnL>
                      <a:noFill/>
                    </a:lnL>
                    <a:lnR>
                      <a:noFill/>
                    </a:lnR>
                    <a:lnT>
                      <a:noFill/>
                    </a:lnT>
                    <a:lnB>
                      <a:noFill/>
                    </a:lnB>
                    <a:solidFill>
                      <a:srgbClr val="BFBFBF"/>
                    </a:solidFill>
                  </a:tcPr>
                </a:tc>
                <a:tc>
                  <a:txBody>
                    <a:bodyPr/>
                    <a:lstStyle/>
                    <a:p>
                      <a:pPr algn="r" fontAlgn="b"/>
                      <a:r>
                        <a:rPr lang="en-US" sz="1000" b="0" i="0" u="none" strike="noStrike">
                          <a:solidFill>
                            <a:srgbClr val="000000"/>
                          </a:solidFill>
                          <a:effectLst/>
                          <a:latin typeface="Arial"/>
                        </a:rPr>
                        <a:t>10.7%</a:t>
                      </a:r>
                    </a:p>
                  </a:txBody>
                  <a:tcPr marL="0" marR="0" marT="0" marB="0" anchor="b">
                    <a:lnL>
                      <a:noFill/>
                    </a:lnL>
                    <a:lnR>
                      <a:noFill/>
                    </a:lnR>
                    <a:lnT>
                      <a:noFill/>
                    </a:lnT>
                    <a:lnB>
                      <a:noFill/>
                    </a:lnB>
                    <a:solidFill>
                      <a:srgbClr val="BFBFBF"/>
                    </a:solidFill>
                  </a:tcPr>
                </a:tc>
                <a:tc>
                  <a:txBody>
                    <a:bodyPr/>
                    <a:lstStyle/>
                    <a:p>
                      <a:pPr algn="r" fontAlgn="b"/>
                      <a:r>
                        <a:rPr lang="en-US" sz="1000" b="0" i="0" u="none" strike="noStrike">
                          <a:solidFill>
                            <a:srgbClr val="000000"/>
                          </a:solidFill>
                          <a:effectLst/>
                          <a:latin typeface="Arial"/>
                        </a:rPr>
                        <a:t>10.8%</a:t>
                      </a:r>
                    </a:p>
                  </a:txBody>
                  <a:tcPr marL="0" marR="0" marT="0" marB="0" anchor="b">
                    <a:lnL>
                      <a:noFill/>
                    </a:lnL>
                    <a:lnR>
                      <a:noFill/>
                    </a:lnR>
                    <a:lnT>
                      <a:noFill/>
                    </a:lnT>
                    <a:lnB>
                      <a:noFill/>
                    </a:lnB>
                    <a:solidFill>
                      <a:srgbClr val="BFBFBF"/>
                    </a:solidFill>
                  </a:tcPr>
                </a:tc>
                <a:tc>
                  <a:txBody>
                    <a:bodyPr/>
                    <a:lstStyle/>
                    <a:p>
                      <a:pPr algn="r" fontAlgn="b"/>
                      <a:r>
                        <a:rPr lang="en-US" sz="1000" b="0" i="0" u="none" strike="noStrike">
                          <a:solidFill>
                            <a:srgbClr val="000000"/>
                          </a:solidFill>
                          <a:effectLst/>
                          <a:latin typeface="Arial"/>
                        </a:rPr>
                        <a:t>185</a:t>
                      </a:r>
                    </a:p>
                  </a:txBody>
                  <a:tcPr marL="0" marR="0" marT="0" marB="0" anchor="b">
                    <a:lnL>
                      <a:noFill/>
                    </a:lnL>
                    <a:lnR>
                      <a:noFill/>
                    </a:lnR>
                    <a:lnT>
                      <a:noFill/>
                    </a:lnT>
                    <a:lnB>
                      <a:noFill/>
                    </a:lnB>
                    <a:solidFill>
                      <a:srgbClr val="BFBFBF"/>
                    </a:solidFill>
                  </a:tcPr>
                </a:tc>
                <a:tc>
                  <a:txBody>
                    <a:bodyPr/>
                    <a:lstStyle/>
                    <a:p>
                      <a:pPr algn="l" fontAlgn="b"/>
                      <a:r>
                        <a:rPr lang="en-US" sz="1000" b="0" i="0" u="none" strike="noStrike">
                          <a:solidFill>
                            <a:srgbClr val="000000"/>
                          </a:solidFill>
                          <a:effectLst/>
                          <a:latin typeface="Arial"/>
                        </a:rPr>
                        <a:t>bp</a:t>
                      </a:r>
                    </a:p>
                  </a:txBody>
                  <a:tcPr marL="0" marR="0" marT="0" marB="0" anchor="b">
                    <a:lnL>
                      <a:noFill/>
                    </a:lnL>
                    <a:lnR>
                      <a:noFill/>
                    </a:lnR>
                    <a:lnT>
                      <a:noFill/>
                    </a:lnT>
                    <a:lnB>
                      <a:noFill/>
                    </a:lnB>
                    <a:solidFill>
                      <a:srgbClr val="BFBFBF"/>
                    </a:solidFill>
                  </a:tcPr>
                </a:tc>
              </a:tr>
              <a:tr h="175375">
                <a:tc>
                  <a:txBody>
                    <a:bodyPr/>
                    <a:lstStyle/>
                    <a:p>
                      <a:pPr algn="l" fontAlgn="b"/>
                      <a:r>
                        <a:rPr lang="en-US" sz="1000" b="1" i="0" u="none" strike="noStrike">
                          <a:solidFill>
                            <a:srgbClr val="000000"/>
                          </a:solidFill>
                          <a:effectLst/>
                          <a:latin typeface="Arial"/>
                        </a:rPr>
                        <a:t>ACA</a:t>
                      </a:r>
                    </a:p>
                  </a:txBody>
                  <a:tcPr marL="0" marR="0" marT="0" marB="0" anchor="b">
                    <a:lnL>
                      <a:noFill/>
                    </a:lnL>
                    <a:lnR>
                      <a:noFill/>
                    </a:lnR>
                    <a:lnT>
                      <a:noFill/>
                    </a:lnT>
                    <a:lnB>
                      <a:noFill/>
                    </a:lnB>
                    <a:solidFill>
                      <a:srgbClr val="FFFFFF"/>
                    </a:solidFill>
                  </a:tcPr>
                </a:tc>
                <a:tc>
                  <a:txBody>
                    <a:bodyPr/>
                    <a:lstStyle/>
                    <a:p>
                      <a:pPr algn="r" fontAlgn="ctr"/>
                      <a:r>
                        <a:rPr lang="en-US" sz="1000" b="0" i="0" u="none" strike="noStrike">
                          <a:solidFill>
                            <a:srgbClr val="000000"/>
                          </a:solidFill>
                          <a:effectLst/>
                          <a:latin typeface="Arial"/>
                        </a:rPr>
                        <a:t>        391 </a:t>
                      </a:r>
                    </a:p>
                  </a:txBody>
                  <a:tcPr marL="0" marR="0" marT="0" marB="0" anchor="ctr">
                    <a:lnL>
                      <a:noFill/>
                    </a:lnL>
                    <a:lnR>
                      <a:noFill/>
                    </a:lnR>
                    <a:lnT>
                      <a:noFill/>
                    </a:lnT>
                    <a:lnB>
                      <a:noFill/>
                    </a:lnB>
                    <a:solidFill>
                      <a:srgbClr val="FFFFFF"/>
                    </a:solidFill>
                  </a:tcPr>
                </a:tc>
                <a:tc>
                  <a:txBody>
                    <a:bodyPr/>
                    <a:lstStyle/>
                    <a:p>
                      <a:pPr algn="r" fontAlgn="ctr"/>
                      <a:r>
                        <a:rPr lang="en-US" sz="1000" b="0" i="0" u="none" strike="noStrike">
                          <a:solidFill>
                            <a:srgbClr val="000000"/>
                          </a:solidFill>
                          <a:effectLst/>
                          <a:latin typeface="Arial"/>
                        </a:rPr>
                        <a:t>        426 </a:t>
                      </a:r>
                    </a:p>
                  </a:txBody>
                  <a:tcPr marL="0" marR="0" marT="0" marB="0" anchor="ctr">
                    <a:lnL>
                      <a:noFill/>
                    </a:lnL>
                    <a:lnR>
                      <a:noFill/>
                    </a:lnR>
                    <a:lnT>
                      <a:noFill/>
                    </a:lnT>
                    <a:lnB>
                      <a:noFill/>
                    </a:lnB>
                    <a:solidFill>
                      <a:srgbClr val="FFFFFF"/>
                    </a:solidFill>
                  </a:tcPr>
                </a:tc>
                <a:tc>
                  <a:txBody>
                    <a:bodyPr/>
                    <a:lstStyle/>
                    <a:p>
                      <a:pPr algn="r" fontAlgn="ctr"/>
                      <a:r>
                        <a:rPr lang="en-US" sz="1000" b="0" i="0" u="none" strike="noStrike">
                          <a:solidFill>
                            <a:srgbClr val="000000"/>
                          </a:solidFill>
                          <a:effectLst/>
                          <a:latin typeface="Arial"/>
                        </a:rPr>
                        <a:t>        427 </a:t>
                      </a:r>
                    </a:p>
                  </a:txBody>
                  <a:tcPr marL="0" marR="0" marT="0" marB="0" anchor="ctr">
                    <a:lnL>
                      <a:noFill/>
                    </a:lnL>
                    <a:lnR>
                      <a:noFill/>
                    </a:lnR>
                    <a:lnT>
                      <a:noFill/>
                    </a:lnT>
                    <a:lnB>
                      <a:noFill/>
                    </a:lnB>
                    <a:solidFill>
                      <a:srgbClr val="FFFFFF"/>
                    </a:solidFill>
                  </a:tcPr>
                </a:tc>
                <a:tc>
                  <a:txBody>
                    <a:bodyPr/>
                    <a:lstStyle/>
                    <a:p>
                      <a:pPr algn="r" fontAlgn="b"/>
                      <a:r>
                        <a:rPr lang="en-US" sz="1000" b="0" i="0" u="none" strike="noStrike">
                          <a:solidFill>
                            <a:srgbClr val="000000"/>
                          </a:solidFill>
                          <a:effectLst/>
                          <a:latin typeface="Arial"/>
                        </a:rPr>
                        <a:t>36.3</a:t>
                      </a:r>
                    </a:p>
                  </a:txBody>
                  <a:tcPr marL="0" marR="0" marT="0" marB="0" anchor="b">
                    <a:lnL>
                      <a:noFill/>
                    </a:lnL>
                    <a:lnR>
                      <a:noFill/>
                    </a:lnR>
                    <a:lnT>
                      <a:noFill/>
                    </a:lnT>
                    <a:lnB>
                      <a:noFill/>
                    </a:lnB>
                    <a:solidFill>
                      <a:srgbClr val="FFFFFF"/>
                    </a:solidFill>
                  </a:tcPr>
                </a:tc>
                <a:tc>
                  <a:txBody>
                    <a:bodyPr/>
                    <a:lstStyle/>
                    <a:p>
                      <a:pPr algn="l" fontAlgn="b"/>
                      <a:r>
                        <a:rPr lang="en-US" sz="1000" b="0" i="0" u="none" strike="noStrike">
                          <a:solidFill>
                            <a:srgbClr val="000000"/>
                          </a:solidFill>
                          <a:effectLst/>
                          <a:latin typeface="Arial"/>
                        </a:rPr>
                        <a:t>MM</a:t>
                      </a:r>
                    </a:p>
                  </a:txBody>
                  <a:tcPr marL="0" marR="0" marT="0" marB="0" anchor="b">
                    <a:lnL>
                      <a:noFill/>
                    </a:lnL>
                    <a:lnR>
                      <a:noFill/>
                    </a:lnR>
                    <a:lnT>
                      <a:noFill/>
                    </a:lnT>
                    <a:lnB>
                      <a:noFill/>
                    </a:lnB>
                    <a:solidFill>
                      <a:srgbClr val="FFFFFF"/>
                    </a:solidFill>
                  </a:tcPr>
                </a:tc>
              </a:tr>
              <a:tr h="175375">
                <a:tc>
                  <a:txBody>
                    <a:bodyPr/>
                    <a:lstStyle/>
                    <a:p>
                      <a:pPr algn="l" fontAlgn="b"/>
                      <a:r>
                        <a:rPr lang="en-US" sz="1000" b="1" i="0" u="none" strike="noStrike">
                          <a:solidFill>
                            <a:srgbClr val="000000"/>
                          </a:solidFill>
                          <a:effectLst/>
                          <a:latin typeface="Arial"/>
                        </a:rPr>
                        <a:t>ACA RATIO</a:t>
                      </a:r>
                    </a:p>
                  </a:txBody>
                  <a:tcPr marL="0" marR="0" marT="0" marB="0" anchor="b">
                    <a:lnL>
                      <a:noFill/>
                    </a:lnL>
                    <a:lnR>
                      <a:noFill/>
                    </a:lnR>
                    <a:lnT>
                      <a:noFill/>
                    </a:lnT>
                    <a:lnB>
                      <a:noFill/>
                    </a:lnB>
                    <a:solidFill>
                      <a:srgbClr val="BFBFBF"/>
                    </a:solidFill>
                  </a:tcPr>
                </a:tc>
                <a:tc>
                  <a:txBody>
                    <a:bodyPr/>
                    <a:lstStyle/>
                    <a:p>
                      <a:pPr algn="r" fontAlgn="b"/>
                      <a:r>
                        <a:rPr lang="en-US" sz="1000" b="0" i="0" u="none" strike="noStrike">
                          <a:solidFill>
                            <a:srgbClr val="000000"/>
                          </a:solidFill>
                          <a:effectLst/>
                          <a:latin typeface="Arial"/>
                        </a:rPr>
                        <a:t>33.0%</a:t>
                      </a:r>
                    </a:p>
                  </a:txBody>
                  <a:tcPr marL="0" marR="0" marT="0" marB="0" anchor="b">
                    <a:lnL>
                      <a:noFill/>
                    </a:lnL>
                    <a:lnR>
                      <a:noFill/>
                    </a:lnR>
                    <a:lnT>
                      <a:noFill/>
                    </a:lnT>
                    <a:lnB>
                      <a:noFill/>
                    </a:lnB>
                    <a:solidFill>
                      <a:srgbClr val="BFBFBF"/>
                    </a:solidFill>
                  </a:tcPr>
                </a:tc>
                <a:tc>
                  <a:txBody>
                    <a:bodyPr/>
                    <a:lstStyle/>
                    <a:p>
                      <a:pPr algn="r" fontAlgn="b"/>
                      <a:r>
                        <a:rPr lang="en-US" sz="1000" b="0" i="0" u="none" strike="noStrike">
                          <a:solidFill>
                            <a:srgbClr val="000000"/>
                          </a:solidFill>
                          <a:effectLst/>
                          <a:latin typeface="Arial"/>
                        </a:rPr>
                        <a:t>39.3%</a:t>
                      </a:r>
                    </a:p>
                  </a:txBody>
                  <a:tcPr marL="0" marR="0" marT="0" marB="0" anchor="b">
                    <a:lnL>
                      <a:noFill/>
                    </a:lnL>
                    <a:lnR>
                      <a:noFill/>
                    </a:lnR>
                    <a:lnT>
                      <a:noFill/>
                    </a:lnT>
                    <a:lnB>
                      <a:noFill/>
                    </a:lnB>
                    <a:solidFill>
                      <a:srgbClr val="BFBFBF"/>
                    </a:solidFill>
                  </a:tcPr>
                </a:tc>
                <a:tc>
                  <a:txBody>
                    <a:bodyPr/>
                    <a:lstStyle/>
                    <a:p>
                      <a:pPr algn="r" fontAlgn="b"/>
                      <a:r>
                        <a:rPr lang="en-US" sz="1000" b="0" i="0" u="none" strike="noStrike">
                          <a:solidFill>
                            <a:srgbClr val="000000"/>
                          </a:solidFill>
                          <a:effectLst/>
                          <a:latin typeface="Arial"/>
                        </a:rPr>
                        <a:t>39.3%</a:t>
                      </a:r>
                    </a:p>
                  </a:txBody>
                  <a:tcPr marL="0" marR="0" marT="0" marB="0" anchor="b">
                    <a:lnL>
                      <a:noFill/>
                    </a:lnL>
                    <a:lnR>
                      <a:noFill/>
                    </a:lnR>
                    <a:lnT>
                      <a:noFill/>
                    </a:lnT>
                    <a:lnB>
                      <a:noFill/>
                    </a:lnB>
                    <a:solidFill>
                      <a:srgbClr val="BFBFBF"/>
                    </a:solidFill>
                  </a:tcPr>
                </a:tc>
                <a:tc>
                  <a:txBody>
                    <a:bodyPr/>
                    <a:lstStyle/>
                    <a:p>
                      <a:pPr algn="r" fontAlgn="b"/>
                      <a:r>
                        <a:rPr lang="en-US" sz="1000" b="0" i="0" u="none" strike="noStrike">
                          <a:solidFill>
                            <a:srgbClr val="000000"/>
                          </a:solidFill>
                          <a:effectLst/>
                          <a:latin typeface="Arial"/>
                        </a:rPr>
                        <a:t>625</a:t>
                      </a:r>
                    </a:p>
                  </a:txBody>
                  <a:tcPr marL="0" marR="0" marT="0" marB="0" anchor="b">
                    <a:lnL>
                      <a:noFill/>
                    </a:lnL>
                    <a:lnR>
                      <a:noFill/>
                    </a:lnR>
                    <a:lnT>
                      <a:noFill/>
                    </a:lnT>
                    <a:lnB>
                      <a:noFill/>
                    </a:lnB>
                    <a:solidFill>
                      <a:srgbClr val="BFBFBF"/>
                    </a:solidFill>
                  </a:tcPr>
                </a:tc>
                <a:tc>
                  <a:txBody>
                    <a:bodyPr/>
                    <a:lstStyle/>
                    <a:p>
                      <a:pPr algn="l" fontAlgn="b"/>
                      <a:r>
                        <a:rPr lang="en-US" sz="1000" b="0" i="0" u="none" strike="noStrike">
                          <a:solidFill>
                            <a:srgbClr val="000000"/>
                          </a:solidFill>
                          <a:effectLst/>
                          <a:latin typeface="Arial"/>
                        </a:rPr>
                        <a:t>bp</a:t>
                      </a:r>
                    </a:p>
                  </a:txBody>
                  <a:tcPr marL="0" marR="0" marT="0" marB="0" anchor="b">
                    <a:lnL>
                      <a:noFill/>
                    </a:lnL>
                    <a:lnR>
                      <a:noFill/>
                    </a:lnR>
                    <a:lnT>
                      <a:noFill/>
                    </a:lnT>
                    <a:lnB>
                      <a:noFill/>
                    </a:lnB>
                    <a:solidFill>
                      <a:srgbClr val="BFBFBF"/>
                    </a:solidFill>
                  </a:tcPr>
                </a:tc>
              </a:tr>
              <a:tr h="175375">
                <a:tc>
                  <a:txBody>
                    <a:bodyPr/>
                    <a:lstStyle/>
                    <a:p>
                      <a:pPr algn="l" fontAlgn="b"/>
                      <a:r>
                        <a:rPr lang="en-US" sz="1000" b="1" i="0" u="none" strike="noStrike">
                          <a:solidFill>
                            <a:srgbClr val="000000"/>
                          </a:solidFill>
                          <a:effectLst/>
                          <a:latin typeface="Arial"/>
                        </a:rPr>
                        <a:t>SPECIAL MENTION</a:t>
                      </a:r>
                    </a:p>
                  </a:txBody>
                  <a:tcPr marL="0" marR="0" marT="0" marB="0" anchor="b">
                    <a:lnL>
                      <a:noFill/>
                    </a:lnL>
                    <a:lnR>
                      <a:noFill/>
                    </a:lnR>
                    <a:lnT>
                      <a:noFill/>
                    </a:lnT>
                    <a:lnB>
                      <a:noFill/>
                    </a:lnB>
                    <a:solidFill>
                      <a:srgbClr val="FFFFFF"/>
                    </a:solidFill>
                  </a:tcPr>
                </a:tc>
                <a:tc>
                  <a:txBody>
                    <a:bodyPr/>
                    <a:lstStyle/>
                    <a:p>
                      <a:pPr algn="r" fontAlgn="ctr"/>
                      <a:r>
                        <a:rPr lang="en-US" sz="1000" b="0" i="0" u="none" strike="noStrike">
                          <a:solidFill>
                            <a:srgbClr val="000000"/>
                          </a:solidFill>
                          <a:effectLst/>
                          <a:latin typeface="Arial"/>
                        </a:rPr>
                        <a:t>        205 </a:t>
                      </a:r>
                    </a:p>
                  </a:txBody>
                  <a:tcPr marL="0" marR="0" marT="0" marB="0" anchor="ctr">
                    <a:lnL>
                      <a:noFill/>
                    </a:lnL>
                    <a:lnR>
                      <a:noFill/>
                    </a:lnR>
                    <a:lnT>
                      <a:noFill/>
                    </a:lnT>
                    <a:lnB>
                      <a:noFill/>
                    </a:lnB>
                    <a:solidFill>
                      <a:srgbClr val="FFFFFF"/>
                    </a:solidFill>
                  </a:tcPr>
                </a:tc>
                <a:tc>
                  <a:txBody>
                    <a:bodyPr/>
                    <a:lstStyle/>
                    <a:p>
                      <a:pPr algn="r" fontAlgn="ctr"/>
                      <a:r>
                        <a:rPr lang="en-US" sz="1000" b="0" i="0" u="none" strike="noStrike">
                          <a:solidFill>
                            <a:srgbClr val="000000"/>
                          </a:solidFill>
                          <a:effectLst/>
                          <a:latin typeface="Arial"/>
                        </a:rPr>
                        <a:t>        154 </a:t>
                      </a:r>
                    </a:p>
                  </a:txBody>
                  <a:tcPr marL="0" marR="0" marT="0" marB="0" anchor="ctr">
                    <a:lnL>
                      <a:noFill/>
                    </a:lnL>
                    <a:lnR>
                      <a:noFill/>
                    </a:lnR>
                    <a:lnT>
                      <a:noFill/>
                    </a:lnT>
                    <a:lnB>
                      <a:noFill/>
                    </a:lnB>
                    <a:solidFill>
                      <a:srgbClr val="FFFFFF"/>
                    </a:solidFill>
                  </a:tcPr>
                </a:tc>
                <a:tc>
                  <a:txBody>
                    <a:bodyPr/>
                    <a:lstStyle/>
                    <a:p>
                      <a:pPr algn="r" fontAlgn="ctr"/>
                      <a:r>
                        <a:rPr lang="en-US" sz="1000" b="0" i="0" u="none" strike="noStrike">
                          <a:solidFill>
                            <a:srgbClr val="000000"/>
                          </a:solidFill>
                          <a:effectLst/>
                          <a:latin typeface="Arial"/>
                        </a:rPr>
                        <a:t>        160 </a:t>
                      </a:r>
                    </a:p>
                  </a:txBody>
                  <a:tcPr marL="0" marR="0" marT="0" marB="0" anchor="ctr">
                    <a:lnL>
                      <a:noFill/>
                    </a:lnL>
                    <a:lnR>
                      <a:noFill/>
                    </a:lnR>
                    <a:lnT>
                      <a:noFill/>
                    </a:lnT>
                    <a:lnB>
                      <a:noFill/>
                    </a:lnB>
                    <a:solidFill>
                      <a:srgbClr val="FFFFFF"/>
                    </a:solidFill>
                  </a:tcPr>
                </a:tc>
                <a:tc>
                  <a:txBody>
                    <a:bodyPr/>
                    <a:lstStyle/>
                    <a:p>
                      <a:pPr algn="r" fontAlgn="b"/>
                      <a:r>
                        <a:rPr lang="en-US" sz="1000" b="0" i="0" u="none" strike="noStrike">
                          <a:solidFill>
                            <a:srgbClr val="000000"/>
                          </a:solidFill>
                          <a:effectLst/>
                          <a:latin typeface="Arial"/>
                        </a:rPr>
                        <a:t>-45</a:t>
                      </a:r>
                    </a:p>
                  </a:txBody>
                  <a:tcPr marL="0" marR="0" marT="0" marB="0" anchor="b">
                    <a:lnL>
                      <a:noFill/>
                    </a:lnL>
                    <a:lnR>
                      <a:noFill/>
                    </a:lnR>
                    <a:lnT>
                      <a:noFill/>
                    </a:lnT>
                    <a:lnB>
                      <a:noFill/>
                    </a:lnB>
                    <a:solidFill>
                      <a:srgbClr val="FFFFFF"/>
                    </a:solidFill>
                  </a:tcPr>
                </a:tc>
                <a:tc>
                  <a:txBody>
                    <a:bodyPr/>
                    <a:lstStyle/>
                    <a:p>
                      <a:pPr algn="l" fontAlgn="b"/>
                      <a:r>
                        <a:rPr lang="en-US" sz="1000" b="0" i="0" u="none" strike="noStrike" dirty="0">
                          <a:solidFill>
                            <a:srgbClr val="000000"/>
                          </a:solidFill>
                          <a:effectLst/>
                          <a:latin typeface="Arial"/>
                        </a:rPr>
                        <a:t>MM</a:t>
                      </a:r>
                    </a:p>
                  </a:txBody>
                  <a:tcPr marL="0" marR="0" marT="0" marB="0" anchor="b">
                    <a:lnL>
                      <a:noFill/>
                    </a:lnL>
                    <a:lnR>
                      <a:noFill/>
                    </a:lnR>
                    <a:lnT>
                      <a:noFill/>
                    </a:lnT>
                    <a:lnB>
                      <a:noFill/>
                    </a:lnB>
                    <a:solidFill>
                      <a:srgbClr val="FFFFFF"/>
                    </a:solidFill>
                  </a:tcPr>
                </a:tc>
              </a:tr>
            </a:tbl>
          </a:graphicData>
        </a:graphic>
      </p:graphicFrame>
      <p:sp>
        <p:nvSpPr>
          <p:cNvPr id="16" name="Rectangle 15"/>
          <p:cNvSpPr/>
          <p:nvPr/>
        </p:nvSpPr>
        <p:spPr>
          <a:xfrm>
            <a:off x="5019676" y="970960"/>
            <a:ext cx="3676166" cy="2046714"/>
          </a:xfrm>
          <a:prstGeom prst="rect">
            <a:avLst/>
          </a:prstGeom>
        </p:spPr>
        <p:txBody>
          <a:bodyPr wrap="square">
            <a:spAutoFit/>
          </a:bodyPr>
          <a:lstStyle/>
          <a:p>
            <a:pPr marL="180975" lvl="1" indent="-180975" algn="just" fontAlgn="auto">
              <a:spcBef>
                <a:spcPts val="0"/>
              </a:spcBef>
              <a:spcAft>
                <a:spcPts val="600"/>
              </a:spcAft>
              <a:buClr>
                <a:srgbClr val="000000"/>
              </a:buClr>
              <a:buSzPct val="100000"/>
              <a:buFont typeface="Wingdings" pitchFamily="2" charset="2"/>
              <a:buChar char="§"/>
              <a:defRPr/>
            </a:pPr>
            <a:r>
              <a:rPr lang="en-US" sz="1300" dirty="0" smtClean="0"/>
              <a:t>Outstanding </a:t>
            </a:r>
            <a:r>
              <a:rPr lang="en-US" sz="1300" dirty="0"/>
              <a:t>to customers fell by $5MM from previous month, </a:t>
            </a:r>
            <a:r>
              <a:rPr lang="en-US" sz="1300" dirty="0">
                <a:cs typeface="Arial" panose="020B0604020202020204" pitchFamily="34" charset="0"/>
              </a:rPr>
              <a:t>concentrated in the Mortgage portfolio ($10.6MM). </a:t>
            </a:r>
            <a:r>
              <a:rPr lang="en-US" sz="1300" dirty="0"/>
              <a:t>Reduction in total portfolio was offset by $9.7MM increase in the commercial portfolio. </a:t>
            </a:r>
            <a:endParaRPr lang="en-US" sz="1300" dirty="0" smtClean="0"/>
          </a:p>
          <a:p>
            <a:pPr marL="180975" lvl="1" indent="-180975" algn="just" fontAlgn="auto">
              <a:spcBef>
                <a:spcPts val="0"/>
              </a:spcBef>
              <a:spcAft>
                <a:spcPts val="600"/>
              </a:spcAft>
              <a:buClr>
                <a:srgbClr val="000000"/>
              </a:buClr>
              <a:buSzPct val="100000"/>
              <a:buFont typeface="Wingdings" pitchFamily="2" charset="2"/>
              <a:buChar char="§"/>
              <a:defRPr/>
            </a:pPr>
            <a:r>
              <a:rPr lang="en-US" sz="1300" dirty="0" smtClean="0"/>
              <a:t>YtD total portfolio decrease </a:t>
            </a:r>
            <a:r>
              <a:rPr lang="en-US" sz="1300" dirty="0"/>
              <a:t>of $</a:t>
            </a:r>
            <a:r>
              <a:rPr lang="en-US" sz="1300" dirty="0" smtClean="0"/>
              <a:t>114MM.</a:t>
            </a:r>
            <a:r>
              <a:rPr lang="en-US" sz="1300" dirty="0" smtClean="0">
                <a:solidFill>
                  <a:srgbClr val="000000"/>
                </a:solidFill>
                <a:latin typeface="Arial"/>
              </a:rPr>
              <a:t> </a:t>
            </a:r>
          </a:p>
          <a:p>
            <a:pPr marL="180975" lvl="1" indent="-180975" algn="just" fontAlgn="auto">
              <a:spcBef>
                <a:spcPts val="0"/>
              </a:spcBef>
              <a:spcAft>
                <a:spcPts val="600"/>
              </a:spcAft>
              <a:buClr>
                <a:srgbClr val="000000"/>
              </a:buClr>
              <a:buSzPct val="100000"/>
              <a:buFont typeface="Wingdings" pitchFamily="2" charset="2"/>
              <a:buChar char="§"/>
              <a:defRPr/>
            </a:pPr>
            <a:r>
              <a:rPr lang="en-US" sz="1300" dirty="0" smtClean="0">
                <a:solidFill>
                  <a:srgbClr val="000000"/>
                </a:solidFill>
                <a:latin typeface="Arial"/>
              </a:rPr>
              <a:t>NPL’s and NCO’s (12m) remained stable MoM. YoY increased </a:t>
            </a:r>
            <a:r>
              <a:rPr lang="en-US" sz="1300" dirty="0">
                <a:solidFill>
                  <a:srgbClr val="000000"/>
                </a:solidFill>
                <a:latin typeface="Arial"/>
              </a:rPr>
              <a:t>concentrated in one borrower </a:t>
            </a:r>
            <a:r>
              <a:rPr lang="en-US" sz="1300" dirty="0" smtClean="0">
                <a:solidFill>
                  <a:srgbClr val="000000"/>
                </a:solidFill>
                <a:latin typeface="Arial"/>
              </a:rPr>
              <a:t>(Sheraton Hotel, </a:t>
            </a:r>
            <a:r>
              <a:rPr lang="en-US" sz="1300" dirty="0">
                <a:solidFill>
                  <a:srgbClr val="000000"/>
                </a:solidFill>
                <a:latin typeface="Arial"/>
              </a:rPr>
              <a:t>$</a:t>
            </a:r>
            <a:r>
              <a:rPr lang="en-US" sz="1300" dirty="0" smtClean="0">
                <a:solidFill>
                  <a:srgbClr val="000000"/>
                </a:solidFill>
                <a:latin typeface="Arial"/>
              </a:rPr>
              <a:t>18.8MM).</a:t>
            </a:r>
            <a:endParaRPr lang="en-US" sz="1300" dirty="0">
              <a:solidFill>
                <a:srgbClr val="000000"/>
              </a:solidFill>
              <a:latin typeface="Arial"/>
            </a:endParaRPr>
          </a:p>
        </p:txBody>
      </p:sp>
      <p:sp>
        <p:nvSpPr>
          <p:cNvPr id="14" name="TextBox 13"/>
          <p:cNvSpPr txBox="1"/>
          <p:nvPr/>
        </p:nvSpPr>
        <p:spPr>
          <a:xfrm>
            <a:off x="254000" y="248488"/>
            <a:ext cx="8102116" cy="461665"/>
          </a:xfrm>
          <a:prstGeom prst="rect">
            <a:avLst/>
          </a:prstGeom>
          <a:noFill/>
        </p:spPr>
        <p:txBody>
          <a:bodyPr wrap="square" rtlCol="0">
            <a:spAutoFit/>
          </a:bodyPr>
          <a:lstStyle/>
          <a:p>
            <a:pPr eaLnBrk="0" fontAlgn="base" hangingPunct="0">
              <a:spcBef>
                <a:spcPct val="0"/>
              </a:spcBef>
              <a:spcAft>
                <a:spcPct val="0"/>
              </a:spcAft>
            </a:pPr>
            <a:r>
              <a:rPr lang="en-US" sz="2400" b="1" dirty="0" smtClean="0">
                <a:solidFill>
                  <a:prstClr val="black"/>
                </a:solidFill>
                <a:latin typeface="Arial" charset="0"/>
                <a:ea typeface="MS PGothic" pitchFamily="34" charset="-128"/>
              </a:rPr>
              <a:t>7. Credit Risk – Bancorp Asset Quality Summary</a:t>
            </a:r>
            <a:endParaRPr lang="en-US" sz="2400" b="1" dirty="0">
              <a:solidFill>
                <a:prstClr val="black"/>
              </a:solidFill>
              <a:latin typeface="Arial" charset="0"/>
              <a:ea typeface="MS PGothic" pitchFamily="34" charset="-128"/>
            </a:endParaRPr>
          </a:p>
        </p:txBody>
      </p:sp>
      <p:pic>
        <p:nvPicPr>
          <p:cNvPr id="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037" y="617893"/>
            <a:ext cx="8461375"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046167"/>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Chart 37"/>
          <p:cNvGraphicFramePr>
            <a:graphicFrameLocks/>
          </p:cNvGraphicFramePr>
          <p:nvPr>
            <p:extLst>
              <p:ext uri="{D42A27DB-BD31-4B8C-83A1-F6EECF244321}">
                <p14:modId xmlns:p14="http://schemas.microsoft.com/office/powerpoint/2010/main" val="237992282"/>
              </p:ext>
            </p:extLst>
          </p:nvPr>
        </p:nvGraphicFramePr>
        <p:xfrm>
          <a:off x="4304005" y="1123949"/>
          <a:ext cx="4560595" cy="239844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Table 1"/>
          <p:cNvGraphicFramePr>
            <a:graphicFrameLocks noGrp="1"/>
          </p:cNvGraphicFramePr>
          <p:nvPr>
            <p:extLst>
              <p:ext uri="{D42A27DB-BD31-4B8C-83A1-F6EECF244321}">
                <p14:modId xmlns:p14="http://schemas.microsoft.com/office/powerpoint/2010/main" val="1886939789"/>
              </p:ext>
            </p:extLst>
          </p:nvPr>
        </p:nvGraphicFramePr>
        <p:xfrm>
          <a:off x="438150" y="3470820"/>
          <a:ext cx="8170650" cy="1739724"/>
        </p:xfrm>
        <a:graphic>
          <a:graphicData uri="http://schemas.openxmlformats.org/drawingml/2006/table">
            <a:tbl>
              <a:tblPr/>
              <a:tblGrid>
                <a:gridCol w="3903690"/>
                <a:gridCol w="887648"/>
                <a:gridCol w="844828"/>
                <a:gridCol w="844828"/>
                <a:gridCol w="844828"/>
                <a:gridCol w="844828"/>
              </a:tblGrid>
              <a:tr h="289954">
                <a:tc>
                  <a:txBody>
                    <a:bodyPr/>
                    <a:lstStyle/>
                    <a:p>
                      <a:pPr algn="l" fontAlgn="b"/>
                      <a:r>
                        <a:rPr lang="en-US" sz="1100" b="1" i="0" u="none" strike="noStrike" dirty="0">
                          <a:solidFill>
                            <a:srgbClr val="000000"/>
                          </a:solidFill>
                          <a:effectLst/>
                          <a:latin typeface="+mj-lt"/>
                        </a:rPr>
                        <a:t>Total Special Mention</a:t>
                      </a:r>
                    </a:p>
                  </a:txBody>
                  <a:tcPr marL="0" marR="0" marT="0" marB="0" anchor="b">
                    <a:lnL>
                      <a:noFill/>
                    </a:lnL>
                    <a:lnR>
                      <a:noFill/>
                    </a:lnR>
                    <a:lnT>
                      <a:noFill/>
                    </a:lnT>
                    <a:lnB>
                      <a:noFill/>
                    </a:lnB>
                    <a:solidFill>
                      <a:srgbClr val="FFFFFF"/>
                    </a:solidFill>
                  </a:tcPr>
                </a:tc>
                <a:tc>
                  <a:txBody>
                    <a:bodyPr/>
                    <a:lstStyle/>
                    <a:p>
                      <a:pPr algn="r" fontAlgn="b"/>
                      <a:r>
                        <a:rPr lang="en-US" sz="1000" b="0" i="0" u="none" strike="noStrike" dirty="0">
                          <a:solidFill>
                            <a:srgbClr val="000000"/>
                          </a:solidFill>
                          <a:effectLst/>
                          <a:latin typeface="Arial"/>
                        </a:rPr>
                        <a:t>  204,808 </a:t>
                      </a:r>
                    </a:p>
                  </a:txBody>
                  <a:tcPr marL="0" marR="0" marT="0" marB="0" anchor="b">
                    <a:lnL>
                      <a:noFill/>
                    </a:lnL>
                    <a:lnR>
                      <a:noFill/>
                    </a:lnR>
                    <a:lnT>
                      <a:noFill/>
                    </a:lnT>
                    <a:lnB>
                      <a:noFill/>
                    </a:lnB>
                  </a:tcPr>
                </a:tc>
                <a:tc>
                  <a:txBody>
                    <a:bodyPr/>
                    <a:lstStyle/>
                    <a:p>
                      <a:pPr algn="r" fontAlgn="b"/>
                      <a:r>
                        <a:rPr lang="en-US" sz="1000" b="0" i="0" u="none" strike="noStrike" dirty="0">
                          <a:solidFill>
                            <a:srgbClr val="000000"/>
                          </a:solidFill>
                          <a:effectLst/>
                          <a:latin typeface="Arial"/>
                        </a:rPr>
                        <a:t>    52,565 </a:t>
                      </a:r>
                    </a:p>
                  </a:txBody>
                  <a:tcPr marL="0" marR="0" marT="0" marB="0" anchor="b">
                    <a:lnL>
                      <a:noFill/>
                    </a:lnL>
                    <a:lnR>
                      <a:noFill/>
                    </a:lnR>
                    <a:lnT>
                      <a:noFill/>
                    </a:lnT>
                    <a:lnB>
                      <a:noFill/>
                    </a:lnB>
                    <a:solidFill>
                      <a:srgbClr val="FFFFFF"/>
                    </a:solidFill>
                  </a:tcPr>
                </a:tc>
                <a:tc>
                  <a:txBody>
                    <a:bodyPr/>
                    <a:lstStyle/>
                    <a:p>
                      <a:pPr algn="r" fontAlgn="b"/>
                      <a:r>
                        <a:rPr lang="en-US" sz="1000" b="0" i="0" u="none" strike="noStrike">
                          <a:solidFill>
                            <a:srgbClr val="000000"/>
                          </a:solidFill>
                          <a:effectLst/>
                          <a:latin typeface="Arial"/>
                        </a:rPr>
                        <a:t>  117,519 </a:t>
                      </a:r>
                    </a:p>
                  </a:txBody>
                  <a:tcPr marL="0" marR="0" marT="0" marB="0" anchor="b">
                    <a:lnL>
                      <a:noFill/>
                    </a:lnL>
                    <a:lnR>
                      <a:noFill/>
                    </a:lnR>
                    <a:lnT>
                      <a:noFill/>
                    </a:lnT>
                    <a:lnB>
                      <a:noFill/>
                    </a:lnB>
                  </a:tcPr>
                </a:tc>
                <a:tc>
                  <a:txBody>
                    <a:bodyPr/>
                    <a:lstStyle/>
                    <a:p>
                      <a:pPr algn="r" fontAlgn="b"/>
                      <a:r>
                        <a:rPr lang="en-US" sz="1000" b="0" i="0" u="none" strike="noStrike" dirty="0">
                          <a:solidFill>
                            <a:srgbClr val="000000"/>
                          </a:solidFill>
                          <a:effectLst/>
                          <a:latin typeface="Arial"/>
                        </a:rPr>
                        <a:t>  131,606 </a:t>
                      </a:r>
                    </a:p>
                  </a:txBody>
                  <a:tcPr marL="0" marR="0" marT="0" marB="0" anchor="b">
                    <a:lnL>
                      <a:noFill/>
                    </a:lnL>
                    <a:lnR>
                      <a:noFill/>
                    </a:lnR>
                    <a:lnT>
                      <a:noFill/>
                    </a:lnT>
                    <a:lnB>
                      <a:noFill/>
                    </a:lnB>
                  </a:tcPr>
                </a:tc>
                <a:tc>
                  <a:txBody>
                    <a:bodyPr/>
                    <a:lstStyle/>
                    <a:p>
                      <a:pPr marL="0" algn="r" defTabSz="457200" rtl="0" eaLnBrk="1" fontAlgn="b" latinLnBrk="0" hangingPunct="1"/>
                      <a:r>
                        <a:rPr lang="en-US" sz="1000" b="0" i="0" u="none" strike="noStrike" kern="1200" dirty="0">
                          <a:solidFill>
                            <a:srgbClr val="000000"/>
                          </a:solidFill>
                          <a:effectLst/>
                          <a:latin typeface="Arial"/>
                          <a:ea typeface="+mn-ea"/>
                          <a:cs typeface="+mn-cs"/>
                        </a:rPr>
                        <a:t>  159,792 </a:t>
                      </a:r>
                    </a:p>
                  </a:txBody>
                  <a:tcPr marL="0" marR="0" marT="0" marB="0" anchor="b">
                    <a:lnL>
                      <a:noFill/>
                    </a:lnL>
                    <a:lnR>
                      <a:noFill/>
                    </a:lnR>
                    <a:lnT>
                      <a:noFill/>
                    </a:lnT>
                    <a:lnB>
                      <a:noFill/>
                    </a:lnB>
                  </a:tcPr>
                </a:tc>
              </a:tr>
              <a:tr h="289954">
                <a:tc>
                  <a:txBody>
                    <a:bodyPr/>
                    <a:lstStyle/>
                    <a:p>
                      <a:pPr algn="l" fontAlgn="b"/>
                      <a:r>
                        <a:rPr lang="en-US" sz="1100" b="1" i="0" u="none" strike="noStrike" dirty="0">
                          <a:solidFill>
                            <a:srgbClr val="000000"/>
                          </a:solidFill>
                          <a:effectLst/>
                          <a:latin typeface="+mj-lt"/>
                        </a:rPr>
                        <a:t>Adversely Classified Items Coverage Ratio</a:t>
                      </a:r>
                    </a:p>
                  </a:txBody>
                  <a:tcPr marL="0" marR="0" marT="0" marB="0" anchor="b">
                    <a:lnL>
                      <a:noFill/>
                    </a:lnL>
                    <a:lnR>
                      <a:noFill/>
                    </a:lnR>
                    <a:lnT>
                      <a:noFill/>
                    </a:lnT>
                    <a:lnB>
                      <a:noFill/>
                    </a:lnB>
                    <a:solidFill>
                      <a:srgbClr val="FFFFFF"/>
                    </a:solidFill>
                  </a:tcPr>
                </a:tc>
                <a:tc>
                  <a:txBody>
                    <a:bodyPr/>
                    <a:lstStyle/>
                    <a:p>
                      <a:pPr algn="r" fontAlgn="b"/>
                      <a:r>
                        <a:rPr lang="en-US" sz="1000" b="0" i="0" u="none" strike="noStrike" dirty="0">
                          <a:solidFill>
                            <a:srgbClr val="000000"/>
                          </a:solidFill>
                          <a:effectLst/>
                          <a:latin typeface="Arial"/>
                        </a:rPr>
                        <a:t>33.02%</a:t>
                      </a:r>
                    </a:p>
                  </a:txBody>
                  <a:tcPr marL="0" marR="0" marT="0" marB="0" anchor="b">
                    <a:lnL>
                      <a:noFill/>
                    </a:lnL>
                    <a:lnR>
                      <a:noFill/>
                    </a:lnR>
                    <a:lnT>
                      <a:noFill/>
                    </a:lnT>
                    <a:lnB>
                      <a:noFill/>
                    </a:lnB>
                  </a:tcPr>
                </a:tc>
                <a:tc>
                  <a:txBody>
                    <a:bodyPr/>
                    <a:lstStyle/>
                    <a:p>
                      <a:pPr algn="r" fontAlgn="b"/>
                      <a:r>
                        <a:rPr lang="en-US" sz="1000" b="0" i="0" u="none" strike="noStrike">
                          <a:solidFill>
                            <a:srgbClr val="000000"/>
                          </a:solidFill>
                          <a:effectLst/>
                          <a:latin typeface="Arial"/>
                        </a:rPr>
                        <a:t>33.88%</a:t>
                      </a:r>
                    </a:p>
                  </a:txBody>
                  <a:tcPr marL="0" marR="0" marT="0" marB="0" anchor="b">
                    <a:lnL>
                      <a:noFill/>
                    </a:lnL>
                    <a:lnR>
                      <a:noFill/>
                    </a:lnR>
                    <a:lnT>
                      <a:noFill/>
                    </a:lnT>
                    <a:lnB>
                      <a:noFill/>
                    </a:lnB>
                    <a:solidFill>
                      <a:srgbClr val="FFFFFF"/>
                    </a:solidFill>
                  </a:tcPr>
                </a:tc>
                <a:tc>
                  <a:txBody>
                    <a:bodyPr/>
                    <a:lstStyle/>
                    <a:p>
                      <a:pPr algn="r" fontAlgn="b"/>
                      <a:r>
                        <a:rPr lang="en-US" sz="1000" b="0" i="0" u="none" strike="noStrike">
                          <a:solidFill>
                            <a:srgbClr val="000000"/>
                          </a:solidFill>
                          <a:effectLst/>
                          <a:latin typeface="Arial"/>
                        </a:rPr>
                        <a:t>36.08%</a:t>
                      </a:r>
                    </a:p>
                  </a:txBody>
                  <a:tcPr marL="0" marR="0" marT="0" marB="0" anchor="b">
                    <a:lnL>
                      <a:noFill/>
                    </a:lnL>
                    <a:lnR>
                      <a:noFill/>
                    </a:lnR>
                    <a:lnT>
                      <a:noFill/>
                    </a:lnT>
                    <a:lnB>
                      <a:noFill/>
                    </a:lnB>
                  </a:tcPr>
                </a:tc>
                <a:tc>
                  <a:txBody>
                    <a:bodyPr/>
                    <a:lstStyle/>
                    <a:p>
                      <a:pPr algn="r" fontAlgn="b"/>
                      <a:r>
                        <a:rPr lang="en-US" sz="1000" b="0" i="0" u="none" strike="noStrike" dirty="0">
                          <a:solidFill>
                            <a:srgbClr val="000000"/>
                          </a:solidFill>
                          <a:effectLst/>
                          <a:latin typeface="Arial"/>
                        </a:rPr>
                        <a:t>37.73%</a:t>
                      </a:r>
                    </a:p>
                  </a:txBody>
                  <a:tcPr marL="0" marR="0" marT="0" marB="0" anchor="b">
                    <a:lnL>
                      <a:noFill/>
                    </a:lnL>
                    <a:lnR>
                      <a:noFill/>
                    </a:lnR>
                    <a:lnT>
                      <a:noFill/>
                    </a:lnT>
                    <a:lnB>
                      <a:noFill/>
                    </a:lnB>
                  </a:tcPr>
                </a:tc>
                <a:tc>
                  <a:txBody>
                    <a:bodyPr/>
                    <a:lstStyle/>
                    <a:p>
                      <a:pPr marL="0" algn="r" defTabSz="457200" rtl="0" eaLnBrk="1" fontAlgn="b" latinLnBrk="0" hangingPunct="1"/>
                      <a:r>
                        <a:rPr lang="en-US" sz="1000" b="0" i="0" u="none" strike="noStrike" kern="1200" dirty="0">
                          <a:solidFill>
                            <a:srgbClr val="000000"/>
                          </a:solidFill>
                          <a:effectLst/>
                          <a:latin typeface="Arial"/>
                          <a:ea typeface="+mn-ea"/>
                          <a:cs typeface="+mn-cs"/>
                        </a:rPr>
                        <a:t>39.27%</a:t>
                      </a:r>
                    </a:p>
                  </a:txBody>
                  <a:tcPr marL="0" marR="0" marT="0" marB="0" anchor="b">
                    <a:lnL>
                      <a:noFill/>
                    </a:lnL>
                    <a:lnR>
                      <a:noFill/>
                    </a:lnR>
                    <a:lnT>
                      <a:noFill/>
                    </a:lnT>
                    <a:lnB>
                      <a:noFill/>
                    </a:lnB>
                  </a:tcPr>
                </a:tc>
              </a:tr>
              <a:tr h="289954">
                <a:tc>
                  <a:txBody>
                    <a:bodyPr/>
                    <a:lstStyle/>
                    <a:p>
                      <a:pPr algn="l" fontAlgn="b"/>
                      <a:r>
                        <a:rPr lang="en-US" sz="1100" b="1" i="0" u="none" strike="noStrike">
                          <a:solidFill>
                            <a:srgbClr val="000000"/>
                          </a:solidFill>
                          <a:effectLst/>
                          <a:latin typeface="+mj-lt"/>
                        </a:rPr>
                        <a:t>Weighted Average Classified Ratio</a:t>
                      </a:r>
                    </a:p>
                  </a:txBody>
                  <a:tcPr marL="0" marR="0" marT="0" marB="0" anchor="b">
                    <a:lnL>
                      <a:noFill/>
                    </a:lnL>
                    <a:lnR>
                      <a:noFill/>
                    </a:lnR>
                    <a:lnT>
                      <a:noFill/>
                    </a:lnT>
                    <a:lnB>
                      <a:noFill/>
                    </a:lnB>
                    <a:solidFill>
                      <a:srgbClr val="FFFFFF"/>
                    </a:solidFill>
                  </a:tcPr>
                </a:tc>
                <a:tc>
                  <a:txBody>
                    <a:bodyPr/>
                    <a:lstStyle/>
                    <a:p>
                      <a:pPr algn="r" fontAlgn="b"/>
                      <a:r>
                        <a:rPr lang="en-US" sz="1000" b="0" i="0" u="none" strike="noStrike">
                          <a:solidFill>
                            <a:srgbClr val="000000"/>
                          </a:solidFill>
                          <a:effectLst/>
                          <a:latin typeface="Arial"/>
                        </a:rPr>
                        <a:t>6.76%</a:t>
                      </a:r>
                    </a:p>
                  </a:txBody>
                  <a:tcPr marL="0" marR="0" marT="0" marB="0" anchor="b">
                    <a:lnL>
                      <a:noFill/>
                    </a:lnL>
                    <a:lnR>
                      <a:noFill/>
                    </a:lnR>
                    <a:lnT>
                      <a:noFill/>
                    </a:lnT>
                    <a:lnB>
                      <a:noFill/>
                    </a:lnB>
                  </a:tcPr>
                </a:tc>
                <a:tc>
                  <a:txBody>
                    <a:bodyPr/>
                    <a:lstStyle/>
                    <a:p>
                      <a:pPr algn="r" fontAlgn="b"/>
                      <a:r>
                        <a:rPr lang="en-US" sz="1000" b="0" i="0" u="none" strike="noStrike" dirty="0">
                          <a:solidFill>
                            <a:srgbClr val="000000"/>
                          </a:solidFill>
                          <a:effectLst/>
                          <a:latin typeface="Arial"/>
                        </a:rPr>
                        <a:t>6.89%</a:t>
                      </a:r>
                    </a:p>
                  </a:txBody>
                  <a:tcPr marL="0" marR="0" marT="0" marB="0" anchor="b">
                    <a:lnL>
                      <a:noFill/>
                    </a:lnL>
                    <a:lnR>
                      <a:noFill/>
                    </a:lnR>
                    <a:lnT>
                      <a:noFill/>
                    </a:lnT>
                    <a:lnB>
                      <a:noFill/>
                    </a:lnB>
                    <a:solidFill>
                      <a:srgbClr val="FFFFFF"/>
                    </a:solidFill>
                  </a:tcPr>
                </a:tc>
                <a:tc>
                  <a:txBody>
                    <a:bodyPr/>
                    <a:lstStyle/>
                    <a:p>
                      <a:pPr algn="r" fontAlgn="b"/>
                      <a:r>
                        <a:rPr lang="en-US" sz="1000" b="0" i="0" u="none" strike="noStrike">
                          <a:solidFill>
                            <a:srgbClr val="000000"/>
                          </a:solidFill>
                          <a:effectLst/>
                          <a:latin typeface="Arial"/>
                        </a:rPr>
                        <a:t>7.34%</a:t>
                      </a:r>
                    </a:p>
                  </a:txBody>
                  <a:tcPr marL="0" marR="0" marT="0" marB="0" anchor="b">
                    <a:lnL>
                      <a:noFill/>
                    </a:lnL>
                    <a:lnR>
                      <a:noFill/>
                    </a:lnR>
                    <a:lnT>
                      <a:noFill/>
                    </a:lnT>
                    <a:lnB>
                      <a:noFill/>
                    </a:lnB>
                    <a:noFill/>
                  </a:tcPr>
                </a:tc>
                <a:tc>
                  <a:txBody>
                    <a:bodyPr/>
                    <a:lstStyle/>
                    <a:p>
                      <a:pPr algn="r" fontAlgn="b"/>
                      <a:r>
                        <a:rPr lang="en-US" sz="1000" b="0" i="0" u="none" strike="noStrike" dirty="0">
                          <a:solidFill>
                            <a:srgbClr val="000000"/>
                          </a:solidFill>
                          <a:effectLst/>
                          <a:latin typeface="Arial"/>
                        </a:rPr>
                        <a:t>7.91%</a:t>
                      </a:r>
                    </a:p>
                  </a:txBody>
                  <a:tcPr marL="0" marR="0" marT="0" marB="0" anchor="b">
                    <a:lnL>
                      <a:noFill/>
                    </a:lnL>
                    <a:lnR>
                      <a:noFill/>
                    </a:lnR>
                    <a:lnT>
                      <a:noFill/>
                    </a:lnT>
                    <a:lnB>
                      <a:noFill/>
                    </a:lnB>
                    <a:noFill/>
                  </a:tcPr>
                </a:tc>
                <a:tc>
                  <a:txBody>
                    <a:bodyPr/>
                    <a:lstStyle/>
                    <a:p>
                      <a:pPr marL="0" algn="r" defTabSz="457200" rtl="0" eaLnBrk="1" fontAlgn="b" latinLnBrk="0" hangingPunct="1"/>
                      <a:r>
                        <a:rPr lang="en-US" sz="1000" b="0" i="0" u="none" strike="noStrike" kern="1200" dirty="0">
                          <a:solidFill>
                            <a:srgbClr val="000000"/>
                          </a:solidFill>
                          <a:effectLst/>
                          <a:latin typeface="Arial"/>
                          <a:ea typeface="+mn-ea"/>
                          <a:cs typeface="+mn-cs"/>
                        </a:rPr>
                        <a:t>8.22%</a:t>
                      </a:r>
                    </a:p>
                  </a:txBody>
                  <a:tcPr marL="0" marR="0" marT="0" marB="0" anchor="b">
                    <a:lnL>
                      <a:noFill/>
                    </a:lnL>
                    <a:lnR>
                      <a:noFill/>
                    </a:lnR>
                    <a:lnT>
                      <a:noFill/>
                    </a:lnT>
                    <a:lnB>
                      <a:noFill/>
                    </a:lnB>
                    <a:noFill/>
                  </a:tcPr>
                </a:tc>
              </a:tr>
              <a:tr h="289954">
                <a:tc>
                  <a:txBody>
                    <a:bodyPr/>
                    <a:lstStyle/>
                    <a:p>
                      <a:pPr algn="l" fontAlgn="b"/>
                      <a:r>
                        <a:rPr lang="en-US" sz="1100" b="1" i="0" u="none" strike="noStrike">
                          <a:solidFill>
                            <a:srgbClr val="000000"/>
                          </a:solidFill>
                          <a:effectLst/>
                          <a:latin typeface="+mj-lt"/>
                        </a:rPr>
                        <a:t>Total Adversely Classified Assets/Total Assets</a:t>
                      </a:r>
                    </a:p>
                  </a:txBody>
                  <a:tcPr marL="0" marR="0" marT="0" marB="0" anchor="b">
                    <a:lnL>
                      <a:noFill/>
                    </a:lnL>
                    <a:lnR>
                      <a:noFill/>
                    </a:lnR>
                    <a:lnT>
                      <a:noFill/>
                    </a:lnT>
                    <a:lnB>
                      <a:noFill/>
                    </a:lnB>
                    <a:solidFill>
                      <a:srgbClr val="FFFFFF"/>
                    </a:solidFill>
                  </a:tcPr>
                </a:tc>
                <a:tc>
                  <a:txBody>
                    <a:bodyPr/>
                    <a:lstStyle/>
                    <a:p>
                      <a:pPr algn="r" fontAlgn="b"/>
                      <a:r>
                        <a:rPr lang="en-US" sz="1000" b="0" i="0" u="none" strike="noStrike">
                          <a:solidFill>
                            <a:srgbClr val="000000"/>
                          </a:solidFill>
                          <a:effectLst/>
                          <a:latin typeface="Arial"/>
                        </a:rPr>
                        <a:t>6.94%</a:t>
                      </a:r>
                    </a:p>
                  </a:txBody>
                  <a:tcPr marL="0" marR="0" marT="0" marB="0" anchor="b">
                    <a:lnL>
                      <a:noFill/>
                    </a:lnL>
                    <a:lnR>
                      <a:noFill/>
                    </a:lnR>
                    <a:lnT>
                      <a:noFill/>
                    </a:lnT>
                    <a:lnB>
                      <a:noFill/>
                    </a:lnB>
                  </a:tcPr>
                </a:tc>
                <a:tc>
                  <a:txBody>
                    <a:bodyPr/>
                    <a:lstStyle/>
                    <a:p>
                      <a:pPr algn="r" fontAlgn="b"/>
                      <a:r>
                        <a:rPr lang="en-US" sz="1000" b="0" i="0" u="none" strike="noStrike">
                          <a:solidFill>
                            <a:srgbClr val="000000"/>
                          </a:solidFill>
                          <a:effectLst/>
                          <a:latin typeface="Arial"/>
                        </a:rPr>
                        <a:t>7.13%</a:t>
                      </a:r>
                    </a:p>
                  </a:txBody>
                  <a:tcPr marL="0" marR="0" marT="0" marB="0" anchor="b">
                    <a:lnL>
                      <a:noFill/>
                    </a:lnL>
                    <a:lnR>
                      <a:noFill/>
                    </a:lnR>
                    <a:lnT>
                      <a:noFill/>
                    </a:lnT>
                    <a:lnB>
                      <a:noFill/>
                    </a:lnB>
                    <a:solidFill>
                      <a:srgbClr val="FFFFFF"/>
                    </a:solidFill>
                  </a:tcPr>
                </a:tc>
                <a:tc>
                  <a:txBody>
                    <a:bodyPr/>
                    <a:lstStyle/>
                    <a:p>
                      <a:pPr algn="r" fontAlgn="b"/>
                      <a:r>
                        <a:rPr lang="en-US" sz="1000" b="0" i="0" u="none" strike="noStrike">
                          <a:solidFill>
                            <a:srgbClr val="000000"/>
                          </a:solidFill>
                          <a:effectLst/>
                          <a:latin typeface="Arial"/>
                        </a:rPr>
                        <a:t>7.73%</a:t>
                      </a:r>
                    </a:p>
                  </a:txBody>
                  <a:tcPr marL="0" marR="0" marT="0" marB="0" anchor="b">
                    <a:lnL>
                      <a:noFill/>
                    </a:lnL>
                    <a:lnR>
                      <a:noFill/>
                    </a:lnR>
                    <a:lnT>
                      <a:noFill/>
                    </a:lnT>
                    <a:lnB>
                      <a:noFill/>
                    </a:lnB>
                  </a:tcPr>
                </a:tc>
                <a:tc>
                  <a:txBody>
                    <a:bodyPr/>
                    <a:lstStyle/>
                    <a:p>
                      <a:pPr algn="r" fontAlgn="b"/>
                      <a:r>
                        <a:rPr lang="en-US" sz="1000" b="0" i="0" u="none" strike="noStrike" dirty="0">
                          <a:solidFill>
                            <a:srgbClr val="000000"/>
                          </a:solidFill>
                          <a:effectLst/>
                          <a:latin typeface="Arial"/>
                        </a:rPr>
                        <a:t>7.56%</a:t>
                      </a:r>
                    </a:p>
                  </a:txBody>
                  <a:tcPr marL="0" marR="0" marT="0" marB="0" anchor="b">
                    <a:lnL>
                      <a:noFill/>
                    </a:lnL>
                    <a:lnR>
                      <a:noFill/>
                    </a:lnR>
                    <a:lnT>
                      <a:noFill/>
                    </a:lnT>
                    <a:lnB>
                      <a:noFill/>
                    </a:lnB>
                  </a:tcPr>
                </a:tc>
                <a:tc>
                  <a:txBody>
                    <a:bodyPr/>
                    <a:lstStyle/>
                    <a:p>
                      <a:pPr marL="0" algn="r" defTabSz="457200" rtl="0" eaLnBrk="1" fontAlgn="b" latinLnBrk="0" hangingPunct="1"/>
                      <a:r>
                        <a:rPr lang="en-US" sz="1000" b="0" i="0" u="none" strike="noStrike" kern="1200" dirty="0">
                          <a:solidFill>
                            <a:srgbClr val="000000"/>
                          </a:solidFill>
                          <a:effectLst/>
                          <a:latin typeface="Arial"/>
                          <a:ea typeface="+mn-ea"/>
                          <a:cs typeface="+mn-cs"/>
                        </a:rPr>
                        <a:t>7.92%</a:t>
                      </a:r>
                    </a:p>
                  </a:txBody>
                  <a:tcPr marL="0" marR="0" marT="0" marB="0" anchor="b">
                    <a:lnL>
                      <a:noFill/>
                    </a:lnL>
                    <a:lnR>
                      <a:noFill/>
                    </a:lnR>
                    <a:lnT>
                      <a:noFill/>
                    </a:lnT>
                    <a:lnB>
                      <a:noFill/>
                    </a:lnB>
                  </a:tcPr>
                </a:tc>
              </a:tr>
              <a:tr h="289954">
                <a:tc>
                  <a:txBody>
                    <a:bodyPr/>
                    <a:lstStyle/>
                    <a:p>
                      <a:pPr algn="l" fontAlgn="b"/>
                      <a:r>
                        <a:rPr lang="en-US" sz="1100" b="1" i="0" u="none" strike="noStrike">
                          <a:solidFill>
                            <a:srgbClr val="000000"/>
                          </a:solidFill>
                          <a:effectLst/>
                          <a:latin typeface="+mj-lt"/>
                        </a:rPr>
                        <a:t>Past Due and Nonaccrual Loans/Gross Loans</a:t>
                      </a:r>
                    </a:p>
                  </a:txBody>
                  <a:tcPr marL="0" marR="0" marT="0" marB="0" anchor="b">
                    <a:lnL>
                      <a:noFill/>
                    </a:lnL>
                    <a:lnR>
                      <a:noFill/>
                    </a:lnR>
                    <a:lnT>
                      <a:noFill/>
                    </a:lnT>
                    <a:lnB>
                      <a:noFill/>
                    </a:lnB>
                    <a:solidFill>
                      <a:srgbClr val="FFFFFF"/>
                    </a:solidFill>
                  </a:tcPr>
                </a:tc>
                <a:tc>
                  <a:txBody>
                    <a:bodyPr/>
                    <a:lstStyle/>
                    <a:p>
                      <a:pPr algn="r" fontAlgn="b"/>
                      <a:r>
                        <a:rPr lang="en-US" sz="1000" b="0" i="0" u="none" strike="noStrike">
                          <a:solidFill>
                            <a:srgbClr val="000000"/>
                          </a:solidFill>
                          <a:effectLst/>
                          <a:latin typeface="Arial"/>
                        </a:rPr>
                        <a:t>6.51%</a:t>
                      </a:r>
                    </a:p>
                  </a:txBody>
                  <a:tcPr marL="0" marR="0" marT="0" marB="0" anchor="b">
                    <a:lnL>
                      <a:noFill/>
                    </a:lnL>
                    <a:lnR>
                      <a:noFill/>
                    </a:lnR>
                    <a:lnT>
                      <a:noFill/>
                    </a:lnT>
                    <a:lnB>
                      <a:noFill/>
                    </a:lnB>
                  </a:tcPr>
                </a:tc>
                <a:tc>
                  <a:txBody>
                    <a:bodyPr/>
                    <a:lstStyle/>
                    <a:p>
                      <a:pPr algn="r" fontAlgn="b"/>
                      <a:r>
                        <a:rPr lang="en-US" sz="1000" b="0" i="0" u="none" strike="noStrike">
                          <a:solidFill>
                            <a:srgbClr val="000000"/>
                          </a:solidFill>
                          <a:effectLst/>
                          <a:latin typeface="Arial"/>
                        </a:rPr>
                        <a:t>6.80%</a:t>
                      </a:r>
                    </a:p>
                  </a:txBody>
                  <a:tcPr marL="0" marR="0" marT="0" marB="0" anchor="b">
                    <a:lnL>
                      <a:noFill/>
                    </a:lnL>
                    <a:lnR>
                      <a:noFill/>
                    </a:lnR>
                    <a:lnT>
                      <a:noFill/>
                    </a:lnT>
                    <a:lnB>
                      <a:noFill/>
                    </a:lnB>
                    <a:solidFill>
                      <a:srgbClr val="FFFFFF"/>
                    </a:solidFill>
                  </a:tcPr>
                </a:tc>
                <a:tc>
                  <a:txBody>
                    <a:bodyPr/>
                    <a:lstStyle/>
                    <a:p>
                      <a:pPr algn="r" fontAlgn="b"/>
                      <a:r>
                        <a:rPr lang="en-US" sz="1000" b="0" i="0" u="none" strike="noStrike">
                          <a:solidFill>
                            <a:srgbClr val="000000"/>
                          </a:solidFill>
                          <a:effectLst/>
                          <a:latin typeface="Arial"/>
                        </a:rPr>
                        <a:t>6.57%</a:t>
                      </a:r>
                    </a:p>
                  </a:txBody>
                  <a:tcPr marL="0" marR="0" marT="0" marB="0" anchor="b">
                    <a:lnL>
                      <a:noFill/>
                    </a:lnL>
                    <a:lnR>
                      <a:noFill/>
                    </a:lnR>
                    <a:lnT>
                      <a:noFill/>
                    </a:lnT>
                    <a:lnB>
                      <a:noFill/>
                    </a:lnB>
                  </a:tcPr>
                </a:tc>
                <a:tc>
                  <a:txBody>
                    <a:bodyPr/>
                    <a:lstStyle/>
                    <a:p>
                      <a:pPr algn="r" fontAlgn="b"/>
                      <a:r>
                        <a:rPr lang="en-US" sz="1000" b="0" i="0" u="none" strike="noStrike" dirty="0">
                          <a:solidFill>
                            <a:srgbClr val="000000"/>
                          </a:solidFill>
                          <a:effectLst/>
                          <a:latin typeface="Arial"/>
                        </a:rPr>
                        <a:t>6.85%</a:t>
                      </a:r>
                    </a:p>
                  </a:txBody>
                  <a:tcPr marL="0" marR="0" marT="0" marB="0" anchor="b">
                    <a:lnL>
                      <a:noFill/>
                    </a:lnL>
                    <a:lnR>
                      <a:noFill/>
                    </a:lnR>
                    <a:lnT>
                      <a:noFill/>
                    </a:lnT>
                    <a:lnB>
                      <a:noFill/>
                    </a:lnB>
                  </a:tcPr>
                </a:tc>
                <a:tc>
                  <a:txBody>
                    <a:bodyPr/>
                    <a:lstStyle/>
                    <a:p>
                      <a:pPr marL="0" algn="r" defTabSz="457200" rtl="0" eaLnBrk="1" fontAlgn="b" latinLnBrk="0" hangingPunct="1"/>
                      <a:r>
                        <a:rPr lang="en-US" sz="1000" b="0" i="0" u="none" strike="noStrike" kern="1200" dirty="0">
                          <a:solidFill>
                            <a:srgbClr val="000000"/>
                          </a:solidFill>
                          <a:effectLst/>
                          <a:latin typeface="Arial"/>
                          <a:ea typeface="+mn-ea"/>
                          <a:cs typeface="+mn-cs"/>
                        </a:rPr>
                        <a:t>6.85%</a:t>
                      </a:r>
                    </a:p>
                  </a:txBody>
                  <a:tcPr marL="0" marR="0" marT="0" marB="0" anchor="b">
                    <a:lnL>
                      <a:noFill/>
                    </a:lnL>
                    <a:lnR>
                      <a:noFill/>
                    </a:lnR>
                    <a:lnT>
                      <a:noFill/>
                    </a:lnT>
                    <a:lnB>
                      <a:noFill/>
                    </a:lnB>
                  </a:tcPr>
                </a:tc>
              </a:tr>
              <a:tr h="289954">
                <a:tc>
                  <a:txBody>
                    <a:bodyPr/>
                    <a:lstStyle/>
                    <a:p>
                      <a:pPr algn="l" fontAlgn="b"/>
                      <a:r>
                        <a:rPr lang="en-US" sz="1100" b="1" i="0" u="none" strike="noStrike">
                          <a:solidFill>
                            <a:srgbClr val="000000"/>
                          </a:solidFill>
                          <a:effectLst/>
                          <a:latin typeface="+mj-lt"/>
                        </a:rPr>
                        <a:t>Adversely Classified Loans/Gross Loans</a:t>
                      </a:r>
                    </a:p>
                  </a:txBody>
                  <a:tcPr marL="0" marR="0" marT="0" marB="0" anchor="b">
                    <a:lnL>
                      <a:noFill/>
                    </a:lnL>
                    <a:lnR>
                      <a:noFill/>
                    </a:lnR>
                    <a:lnT>
                      <a:noFill/>
                    </a:lnT>
                    <a:lnB>
                      <a:noFill/>
                    </a:lnB>
                    <a:solidFill>
                      <a:srgbClr val="FFFFFF"/>
                    </a:solidFill>
                  </a:tcPr>
                </a:tc>
                <a:tc>
                  <a:txBody>
                    <a:bodyPr/>
                    <a:lstStyle/>
                    <a:p>
                      <a:pPr algn="r" fontAlgn="b"/>
                      <a:r>
                        <a:rPr lang="en-US" sz="1000" b="0" i="0" u="none" strike="noStrike" dirty="0">
                          <a:solidFill>
                            <a:srgbClr val="000000"/>
                          </a:solidFill>
                          <a:effectLst/>
                          <a:latin typeface="Arial"/>
                        </a:rPr>
                        <a:t>7.28%</a:t>
                      </a:r>
                    </a:p>
                  </a:txBody>
                  <a:tcPr marL="0" marR="0" marT="0" marB="0" anchor="b">
                    <a:lnL>
                      <a:noFill/>
                    </a:lnL>
                    <a:lnR>
                      <a:noFill/>
                    </a:lnR>
                    <a:lnT>
                      <a:noFill/>
                    </a:lnT>
                    <a:lnB>
                      <a:noFill/>
                    </a:lnB>
                  </a:tcPr>
                </a:tc>
                <a:tc>
                  <a:txBody>
                    <a:bodyPr/>
                    <a:lstStyle/>
                    <a:p>
                      <a:pPr algn="r" fontAlgn="b"/>
                      <a:r>
                        <a:rPr lang="en-US" sz="1000" b="0" i="0" u="none" strike="noStrike">
                          <a:solidFill>
                            <a:srgbClr val="000000"/>
                          </a:solidFill>
                          <a:effectLst/>
                          <a:latin typeface="Arial"/>
                        </a:rPr>
                        <a:t>7.97%</a:t>
                      </a:r>
                    </a:p>
                  </a:txBody>
                  <a:tcPr marL="0" marR="0" marT="0" marB="0" anchor="b">
                    <a:lnL>
                      <a:noFill/>
                    </a:lnL>
                    <a:lnR>
                      <a:noFill/>
                    </a:lnR>
                    <a:lnT>
                      <a:noFill/>
                    </a:lnT>
                    <a:lnB>
                      <a:noFill/>
                    </a:lnB>
                    <a:solidFill>
                      <a:srgbClr val="FFFFFF"/>
                    </a:solidFill>
                  </a:tcPr>
                </a:tc>
                <a:tc>
                  <a:txBody>
                    <a:bodyPr/>
                    <a:lstStyle/>
                    <a:p>
                      <a:pPr algn="r" fontAlgn="b"/>
                      <a:r>
                        <a:rPr lang="en-US" sz="1000" b="0" i="0" u="none" strike="noStrike">
                          <a:solidFill>
                            <a:srgbClr val="000000"/>
                          </a:solidFill>
                          <a:effectLst/>
                          <a:latin typeface="Arial"/>
                        </a:rPr>
                        <a:t>8.56%</a:t>
                      </a:r>
                    </a:p>
                  </a:txBody>
                  <a:tcPr marL="0" marR="0" marT="0" marB="0" anchor="b">
                    <a:lnL>
                      <a:noFill/>
                    </a:lnL>
                    <a:lnR>
                      <a:noFill/>
                    </a:lnR>
                    <a:lnT>
                      <a:noFill/>
                    </a:lnT>
                    <a:lnB>
                      <a:noFill/>
                    </a:lnB>
                  </a:tcPr>
                </a:tc>
                <a:tc>
                  <a:txBody>
                    <a:bodyPr/>
                    <a:lstStyle/>
                    <a:p>
                      <a:pPr algn="r" fontAlgn="b"/>
                      <a:r>
                        <a:rPr lang="en-US" sz="1000" b="0" i="0" u="none" strike="noStrike" dirty="0">
                          <a:solidFill>
                            <a:srgbClr val="000000"/>
                          </a:solidFill>
                          <a:effectLst/>
                          <a:latin typeface="Arial"/>
                        </a:rPr>
                        <a:t>8.51%</a:t>
                      </a:r>
                    </a:p>
                  </a:txBody>
                  <a:tcPr marL="0" marR="0" marT="0" marB="0" anchor="b">
                    <a:lnL>
                      <a:noFill/>
                    </a:lnL>
                    <a:lnR>
                      <a:noFill/>
                    </a:lnR>
                    <a:lnT>
                      <a:noFill/>
                    </a:lnT>
                    <a:lnB>
                      <a:noFill/>
                    </a:lnB>
                  </a:tcPr>
                </a:tc>
                <a:tc>
                  <a:txBody>
                    <a:bodyPr/>
                    <a:lstStyle/>
                    <a:p>
                      <a:pPr marL="0" algn="r" defTabSz="457200" rtl="0" eaLnBrk="1" fontAlgn="b" latinLnBrk="0" hangingPunct="1"/>
                      <a:r>
                        <a:rPr lang="en-US" sz="1000" b="0" i="0" u="none" strike="noStrike" kern="1200" dirty="0">
                          <a:solidFill>
                            <a:srgbClr val="000000"/>
                          </a:solidFill>
                          <a:effectLst/>
                          <a:latin typeface="Arial"/>
                          <a:ea typeface="+mn-ea"/>
                          <a:cs typeface="+mn-cs"/>
                        </a:rPr>
                        <a:t>8.91%</a:t>
                      </a:r>
                    </a:p>
                  </a:txBody>
                  <a:tcPr marL="0" marR="0" marT="0" marB="0" anchor="b">
                    <a:lnL>
                      <a:noFill/>
                    </a:lnL>
                    <a:lnR>
                      <a:noFill/>
                    </a:lnR>
                    <a:lnT>
                      <a:noFill/>
                    </a:lnT>
                    <a:lnB>
                      <a:noFill/>
                    </a:lnB>
                  </a:tcPr>
                </a:tc>
              </a:tr>
            </a:tbl>
          </a:graphicData>
        </a:graphic>
      </p:graphicFrame>
      <p:sp>
        <p:nvSpPr>
          <p:cNvPr id="5" name="Rectangle 4"/>
          <p:cNvSpPr/>
          <p:nvPr/>
        </p:nvSpPr>
        <p:spPr>
          <a:xfrm>
            <a:off x="8077200" y="0"/>
            <a:ext cx="1066800" cy="914400"/>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1600" b="1" dirty="0">
              <a:solidFill>
                <a:srgbClr val="000000"/>
              </a:solidFill>
            </a:endParaRPr>
          </a:p>
        </p:txBody>
      </p:sp>
      <p:cxnSp>
        <p:nvCxnSpPr>
          <p:cNvPr id="6" name="Straight Connector 5"/>
          <p:cNvCxnSpPr/>
          <p:nvPr/>
        </p:nvCxnSpPr>
        <p:spPr>
          <a:xfrm>
            <a:off x="438150" y="3505200"/>
            <a:ext cx="8086725"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38150" y="3499330"/>
            <a:ext cx="80772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070781" y="3491654"/>
            <a:ext cx="173621" cy="215444"/>
          </a:xfrm>
          <a:prstGeom prst="rect">
            <a:avLst/>
          </a:prstGeom>
          <a:noFill/>
        </p:spPr>
        <p:txBody>
          <a:bodyPr wrap="square" rtlCol="0">
            <a:spAutoFit/>
          </a:bodyPr>
          <a:lstStyle/>
          <a:p>
            <a:pPr eaLnBrk="0" hangingPunct="0"/>
            <a:r>
              <a:rPr lang="en-US" sz="800" b="1" dirty="0" smtClean="0">
                <a:solidFill>
                  <a:srgbClr val="000000"/>
                </a:solidFill>
                <a:latin typeface="Arial"/>
                <a:ea typeface="MS PGothic" pitchFamily="34" charset="-128"/>
              </a:rPr>
              <a:t>5</a:t>
            </a:r>
            <a:endParaRPr lang="en-US" sz="800" b="1" dirty="0">
              <a:solidFill>
                <a:srgbClr val="000000"/>
              </a:solidFill>
              <a:latin typeface="Arial"/>
              <a:ea typeface="MS PGothic" pitchFamily="34" charset="-128"/>
            </a:endParaRPr>
          </a:p>
        </p:txBody>
      </p:sp>
      <p:sp>
        <p:nvSpPr>
          <p:cNvPr id="26" name="TextBox 25"/>
          <p:cNvSpPr txBox="1"/>
          <p:nvPr/>
        </p:nvSpPr>
        <p:spPr>
          <a:xfrm>
            <a:off x="6855061" y="3467457"/>
            <a:ext cx="173621" cy="215444"/>
          </a:xfrm>
          <a:prstGeom prst="rect">
            <a:avLst/>
          </a:prstGeom>
          <a:noFill/>
        </p:spPr>
        <p:txBody>
          <a:bodyPr wrap="square" rtlCol="0">
            <a:spAutoFit/>
          </a:bodyPr>
          <a:lstStyle/>
          <a:p>
            <a:pPr eaLnBrk="0" hangingPunct="0"/>
            <a:r>
              <a:rPr lang="en-US" sz="800" b="1" dirty="0" smtClean="0">
                <a:solidFill>
                  <a:srgbClr val="000000"/>
                </a:solidFill>
                <a:latin typeface="Arial"/>
                <a:ea typeface="MS PGothic" pitchFamily="34" charset="-128"/>
              </a:rPr>
              <a:t>6</a:t>
            </a:r>
            <a:endParaRPr lang="en-US" sz="800" b="1" dirty="0">
              <a:solidFill>
                <a:srgbClr val="000000"/>
              </a:solidFill>
              <a:latin typeface="Arial"/>
              <a:ea typeface="MS PGothic" pitchFamily="34" charset="-128"/>
            </a:endParaRPr>
          </a:p>
        </p:txBody>
      </p:sp>
      <p:sp>
        <p:nvSpPr>
          <p:cNvPr id="22" name="TextBox 21"/>
          <p:cNvSpPr txBox="1"/>
          <p:nvPr/>
        </p:nvSpPr>
        <p:spPr>
          <a:xfrm>
            <a:off x="7690398" y="3467457"/>
            <a:ext cx="173621" cy="215444"/>
          </a:xfrm>
          <a:prstGeom prst="rect">
            <a:avLst/>
          </a:prstGeom>
          <a:noFill/>
        </p:spPr>
        <p:txBody>
          <a:bodyPr wrap="square" rtlCol="0">
            <a:spAutoFit/>
          </a:bodyPr>
          <a:lstStyle/>
          <a:p>
            <a:pPr eaLnBrk="0" hangingPunct="0"/>
            <a:r>
              <a:rPr lang="en-US" sz="800" b="1" dirty="0" smtClean="0">
                <a:solidFill>
                  <a:srgbClr val="000000"/>
                </a:solidFill>
                <a:latin typeface="Arial"/>
                <a:ea typeface="MS PGothic" pitchFamily="34" charset="-128"/>
              </a:rPr>
              <a:t>7</a:t>
            </a:r>
            <a:endParaRPr lang="en-US" sz="800" b="1" dirty="0">
              <a:solidFill>
                <a:srgbClr val="000000"/>
              </a:solidFill>
              <a:latin typeface="Arial"/>
              <a:ea typeface="MS PGothic" pitchFamily="34" charset="-128"/>
            </a:endParaRPr>
          </a:p>
        </p:txBody>
      </p:sp>
      <p:sp>
        <p:nvSpPr>
          <p:cNvPr id="19" name="Slide Number Placeholder 3"/>
          <p:cNvSpPr txBox="1">
            <a:spLocks/>
          </p:cNvSpPr>
          <p:nvPr/>
        </p:nvSpPr>
        <p:spPr>
          <a:xfrm>
            <a:off x="8149015" y="99783"/>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54</a:t>
            </a:fld>
            <a:endParaRPr lang="es-ES_tradnl" sz="1200" b="1" dirty="0">
              <a:solidFill>
                <a:srgbClr val="FF0000"/>
              </a:solidFill>
              <a:latin typeface="Arial"/>
              <a:cs typeface="Arial"/>
            </a:endParaRPr>
          </a:p>
        </p:txBody>
      </p:sp>
      <p:sp>
        <p:nvSpPr>
          <p:cNvPr id="27" name="TextBox 26"/>
          <p:cNvSpPr txBox="1"/>
          <p:nvPr/>
        </p:nvSpPr>
        <p:spPr>
          <a:xfrm>
            <a:off x="5897160" y="1526734"/>
            <a:ext cx="173621" cy="215444"/>
          </a:xfrm>
          <a:prstGeom prst="rect">
            <a:avLst/>
          </a:prstGeom>
          <a:noFill/>
        </p:spPr>
        <p:txBody>
          <a:bodyPr wrap="square" rtlCol="0">
            <a:spAutoFit/>
          </a:bodyPr>
          <a:lstStyle/>
          <a:p>
            <a:r>
              <a:rPr lang="en-US" sz="800" b="1" dirty="0" smtClean="0"/>
              <a:t>1</a:t>
            </a:r>
            <a:endParaRPr lang="en-US" sz="800" b="1" dirty="0"/>
          </a:p>
        </p:txBody>
      </p:sp>
      <p:sp>
        <p:nvSpPr>
          <p:cNvPr id="33" name="TextBox 32"/>
          <p:cNvSpPr txBox="1"/>
          <p:nvPr/>
        </p:nvSpPr>
        <p:spPr>
          <a:xfrm>
            <a:off x="6664078" y="1465268"/>
            <a:ext cx="190983" cy="215444"/>
          </a:xfrm>
          <a:prstGeom prst="rect">
            <a:avLst/>
          </a:prstGeom>
          <a:noFill/>
        </p:spPr>
        <p:txBody>
          <a:bodyPr wrap="square" rtlCol="0">
            <a:spAutoFit/>
          </a:bodyPr>
          <a:lstStyle/>
          <a:p>
            <a:r>
              <a:rPr lang="en-US" sz="800" b="1" dirty="0" smtClean="0">
                <a:solidFill>
                  <a:srgbClr val="000000"/>
                </a:solidFill>
                <a:latin typeface="Arial"/>
              </a:rPr>
              <a:t>2</a:t>
            </a:r>
            <a:endParaRPr lang="en-US" sz="800" b="1" dirty="0">
              <a:solidFill>
                <a:srgbClr val="000000"/>
              </a:solidFill>
              <a:latin typeface="Arial"/>
            </a:endParaRPr>
          </a:p>
        </p:txBody>
      </p:sp>
      <p:sp>
        <p:nvSpPr>
          <p:cNvPr id="34" name="TextBox 33"/>
          <p:cNvSpPr txBox="1"/>
          <p:nvPr/>
        </p:nvSpPr>
        <p:spPr>
          <a:xfrm>
            <a:off x="7492042" y="1465268"/>
            <a:ext cx="190983" cy="215444"/>
          </a:xfrm>
          <a:prstGeom prst="rect">
            <a:avLst/>
          </a:prstGeom>
          <a:noFill/>
        </p:spPr>
        <p:txBody>
          <a:bodyPr wrap="square" rtlCol="0">
            <a:spAutoFit/>
          </a:bodyPr>
          <a:lstStyle/>
          <a:p>
            <a:r>
              <a:rPr lang="en-US" sz="800" b="1" dirty="0" smtClean="0">
                <a:solidFill>
                  <a:srgbClr val="000000"/>
                </a:solidFill>
                <a:latin typeface="Arial"/>
              </a:rPr>
              <a:t>3</a:t>
            </a:r>
            <a:endParaRPr lang="en-US" sz="800" b="1" dirty="0">
              <a:solidFill>
                <a:srgbClr val="000000"/>
              </a:solidFill>
              <a:latin typeface="Arial"/>
            </a:endParaRPr>
          </a:p>
        </p:txBody>
      </p:sp>
      <p:sp>
        <p:nvSpPr>
          <p:cNvPr id="23" name="TextBox 1"/>
          <p:cNvSpPr txBox="1">
            <a:spLocks noChangeArrowheads="1"/>
          </p:cNvSpPr>
          <p:nvPr/>
        </p:nvSpPr>
        <p:spPr bwMode="auto">
          <a:xfrm>
            <a:off x="2300288" y="2350530"/>
            <a:ext cx="1277914" cy="307777"/>
          </a:xfrm>
          <a:prstGeom prst="rect">
            <a:avLst/>
          </a:prstGeom>
          <a:noFill/>
          <a:ln w="9525">
            <a:noFill/>
            <a:miter lim="800000"/>
            <a:headEnd/>
            <a:tailEnd/>
          </a:ln>
        </p:spPr>
        <p:txBody>
          <a:bodyPr wrap="none">
            <a:spAutoFit/>
          </a:bodyPr>
          <a:lstStyle/>
          <a:p>
            <a:pPr eaLnBrk="0" hangingPunct="0"/>
            <a:r>
              <a:rPr lang="en-US" altLang="es-ES" sz="1400" b="1" dirty="0">
                <a:solidFill>
                  <a:srgbClr val="000000"/>
                </a:solidFill>
                <a:latin typeface="Arial" panose="020B0604020202020204" pitchFamily="34" charset="0"/>
                <a:ea typeface="MS PGothic" pitchFamily="34" charset="-128"/>
                <a:cs typeface="Arial" panose="020B0604020202020204" pitchFamily="34" charset="0"/>
              </a:rPr>
              <a:t>Substandard</a:t>
            </a:r>
          </a:p>
        </p:txBody>
      </p:sp>
      <p:sp>
        <p:nvSpPr>
          <p:cNvPr id="30" name="TextBox 8"/>
          <p:cNvSpPr txBox="1">
            <a:spLocks noChangeArrowheads="1"/>
          </p:cNvSpPr>
          <p:nvPr/>
        </p:nvSpPr>
        <p:spPr bwMode="auto">
          <a:xfrm>
            <a:off x="2317116" y="1680712"/>
            <a:ext cx="918841" cy="307777"/>
          </a:xfrm>
          <a:prstGeom prst="rect">
            <a:avLst/>
          </a:prstGeom>
          <a:noFill/>
          <a:ln w="9525">
            <a:noFill/>
            <a:miter lim="800000"/>
            <a:headEnd/>
            <a:tailEnd/>
          </a:ln>
        </p:spPr>
        <p:txBody>
          <a:bodyPr wrap="none">
            <a:spAutoFit/>
          </a:bodyPr>
          <a:lstStyle/>
          <a:p>
            <a:pPr eaLnBrk="0" hangingPunct="0"/>
            <a:r>
              <a:rPr lang="en-US" altLang="es-ES" sz="1400" b="1" dirty="0" smtClean="0">
                <a:solidFill>
                  <a:srgbClr val="000000"/>
                </a:solidFill>
                <a:latin typeface="Arial" panose="020B0604020202020204" pitchFamily="34" charset="0"/>
                <a:ea typeface="MS PGothic" pitchFamily="34" charset="-128"/>
                <a:cs typeface="Arial" panose="020B0604020202020204" pitchFamily="34" charset="0"/>
              </a:rPr>
              <a:t>Doubtful</a:t>
            </a:r>
          </a:p>
        </p:txBody>
      </p:sp>
      <p:sp>
        <p:nvSpPr>
          <p:cNvPr id="36" name="TextBox 1"/>
          <p:cNvSpPr txBox="1">
            <a:spLocks noChangeArrowheads="1"/>
          </p:cNvSpPr>
          <p:nvPr/>
        </p:nvSpPr>
        <p:spPr bwMode="auto">
          <a:xfrm>
            <a:off x="2314574" y="2936875"/>
            <a:ext cx="601447" cy="307777"/>
          </a:xfrm>
          <a:prstGeom prst="rect">
            <a:avLst/>
          </a:prstGeom>
          <a:noFill/>
          <a:ln w="9525">
            <a:noFill/>
            <a:miter lim="800000"/>
            <a:headEnd/>
            <a:tailEnd/>
          </a:ln>
        </p:spPr>
        <p:txBody>
          <a:bodyPr wrap="none">
            <a:spAutoFit/>
          </a:bodyPr>
          <a:lstStyle/>
          <a:p>
            <a:pPr eaLnBrk="0" hangingPunct="0"/>
            <a:r>
              <a:rPr lang="en-US" altLang="es-ES" sz="1400" b="1" dirty="0">
                <a:solidFill>
                  <a:srgbClr val="000000"/>
                </a:solidFill>
                <a:latin typeface="Arial" panose="020B0604020202020204" pitchFamily="34" charset="0"/>
                <a:ea typeface="MS PGothic" pitchFamily="34" charset="-128"/>
                <a:cs typeface="Arial" panose="020B0604020202020204" pitchFamily="34" charset="0"/>
              </a:rPr>
              <a:t>Loss</a:t>
            </a:r>
          </a:p>
        </p:txBody>
      </p:sp>
      <p:sp>
        <p:nvSpPr>
          <p:cNvPr id="37" name="Rectangle 36"/>
          <p:cNvSpPr/>
          <p:nvPr/>
        </p:nvSpPr>
        <p:spPr>
          <a:xfrm>
            <a:off x="2322751" y="1914648"/>
            <a:ext cx="574196" cy="307777"/>
          </a:xfrm>
          <a:prstGeom prst="rect">
            <a:avLst/>
          </a:prstGeom>
        </p:spPr>
        <p:txBody>
          <a:bodyPr wrap="none">
            <a:spAutoFit/>
          </a:bodyPr>
          <a:lstStyle/>
          <a:p>
            <a:pPr eaLnBrk="0" hangingPunct="0"/>
            <a:r>
              <a:rPr lang="en-US" altLang="es-ES" sz="1400" b="1" dirty="0">
                <a:solidFill>
                  <a:srgbClr val="000000"/>
                </a:solidFill>
                <a:latin typeface="Arial" panose="020B0604020202020204" pitchFamily="34" charset="0"/>
                <a:ea typeface="MS PGothic" pitchFamily="34" charset="-128"/>
                <a:cs typeface="Arial" panose="020B0604020202020204" pitchFamily="34" charset="0"/>
              </a:rPr>
              <a:t>REO</a:t>
            </a:r>
          </a:p>
        </p:txBody>
      </p:sp>
      <p:sp>
        <p:nvSpPr>
          <p:cNvPr id="39" name="TextBox 38"/>
          <p:cNvSpPr txBox="1"/>
          <p:nvPr/>
        </p:nvSpPr>
        <p:spPr>
          <a:xfrm>
            <a:off x="8521990" y="3462917"/>
            <a:ext cx="173621" cy="215444"/>
          </a:xfrm>
          <a:prstGeom prst="rect">
            <a:avLst/>
          </a:prstGeom>
          <a:noFill/>
        </p:spPr>
        <p:txBody>
          <a:bodyPr wrap="square" rtlCol="0">
            <a:spAutoFit/>
          </a:bodyPr>
          <a:lstStyle/>
          <a:p>
            <a:pPr eaLnBrk="0" hangingPunct="0"/>
            <a:r>
              <a:rPr lang="en-US" sz="800" b="1" dirty="0" smtClean="0">
                <a:solidFill>
                  <a:srgbClr val="000000"/>
                </a:solidFill>
                <a:latin typeface="Arial"/>
                <a:ea typeface="MS PGothic" pitchFamily="34" charset="-128"/>
              </a:rPr>
              <a:t>8</a:t>
            </a:r>
            <a:endParaRPr lang="en-US" sz="800" b="1" dirty="0">
              <a:solidFill>
                <a:srgbClr val="000000"/>
              </a:solidFill>
              <a:latin typeface="Arial"/>
              <a:ea typeface="MS PGothic" pitchFamily="34" charset="-128"/>
            </a:endParaRPr>
          </a:p>
        </p:txBody>
      </p:sp>
      <p:sp>
        <p:nvSpPr>
          <p:cNvPr id="40" name="Rectangle 27"/>
          <p:cNvSpPr>
            <a:spLocks noChangeArrowheads="1"/>
          </p:cNvSpPr>
          <p:nvPr/>
        </p:nvSpPr>
        <p:spPr bwMode="auto">
          <a:xfrm>
            <a:off x="8185150" y="693151"/>
            <a:ext cx="679450" cy="209550"/>
          </a:xfrm>
          <a:prstGeom prst="rect">
            <a:avLst/>
          </a:prstGeom>
          <a:noFill/>
          <a:ln w="9525">
            <a:noFill/>
            <a:miter lim="800000"/>
            <a:headEnd/>
            <a:tailEnd/>
          </a:ln>
        </p:spPr>
        <p:txBody>
          <a:bodyPr wrap="none">
            <a:spAutoFit/>
          </a:bodyPr>
          <a:lstStyle/>
          <a:p>
            <a:pPr algn="ctr" eaLnBrk="0" hangingPunct="0">
              <a:lnSpc>
                <a:spcPct val="85000"/>
              </a:lnSpc>
            </a:pPr>
            <a:r>
              <a:rPr lang="en-US" sz="900" dirty="0">
                <a:solidFill>
                  <a:srgbClr val="0D0D0D"/>
                </a:solidFill>
                <a:latin typeface="Arial"/>
                <a:ea typeface="MS PGothic" pitchFamily="34" charset="-128"/>
                <a:cs typeface="Arial" charset="0"/>
              </a:rPr>
              <a:t>$Millions</a:t>
            </a:r>
          </a:p>
        </p:txBody>
      </p:sp>
      <p:sp>
        <p:nvSpPr>
          <p:cNvPr id="29" name="TextBox 28"/>
          <p:cNvSpPr txBox="1"/>
          <p:nvPr/>
        </p:nvSpPr>
        <p:spPr>
          <a:xfrm>
            <a:off x="320630" y="5247985"/>
            <a:ext cx="8059327" cy="1200329"/>
          </a:xfrm>
          <a:prstGeom prst="rect">
            <a:avLst/>
          </a:prstGeom>
          <a:noFill/>
        </p:spPr>
        <p:txBody>
          <a:bodyPr wrap="square" rtlCol="0">
            <a:spAutoFit/>
          </a:bodyPr>
          <a:lstStyle/>
          <a:p>
            <a:pPr marL="228600" indent="-228600" eaLnBrk="0" hangingPunct="0">
              <a:buFontTx/>
              <a:buAutoNum type="arabicPeriod"/>
            </a:pPr>
            <a:r>
              <a:rPr lang="es-PR" altLang="es-PR" sz="800" b="1" dirty="0" smtClean="0">
                <a:solidFill>
                  <a:srgbClr val="000000">
                    <a:lumMod val="75000"/>
                    <a:lumOff val="25000"/>
                  </a:srgbClr>
                </a:solidFill>
                <a:latin typeface="Arial"/>
                <a:ea typeface="MS PGothic" pitchFamily="34" charset="-128"/>
              </a:rPr>
              <a:t>Increase </a:t>
            </a:r>
            <a:r>
              <a:rPr lang="es-PR" altLang="es-PR" sz="800" b="1" dirty="0">
                <a:solidFill>
                  <a:srgbClr val="000000">
                    <a:lumMod val="75000"/>
                    <a:lumOff val="25000"/>
                  </a:srgbClr>
                </a:solidFill>
                <a:latin typeface="Arial"/>
                <a:ea typeface="MS PGothic" pitchFamily="34" charset="-128"/>
              </a:rPr>
              <a:t>driven by classifications of: $9.4MM in Mortgage portfolio (Jul’15) , and $2MM Nilsa Smith (Aug’15)</a:t>
            </a:r>
          </a:p>
          <a:p>
            <a:pPr marL="228600" indent="-228600" eaLnBrk="0" hangingPunct="0">
              <a:buFontTx/>
              <a:buAutoNum type="arabicPeriod"/>
            </a:pPr>
            <a:r>
              <a:rPr lang="es-PR" altLang="es-PR" sz="800" b="1" dirty="0">
                <a:solidFill>
                  <a:srgbClr val="000000">
                    <a:lumMod val="75000"/>
                    <a:lumOff val="25000"/>
                  </a:srgbClr>
                </a:solidFill>
                <a:latin typeface="Arial"/>
                <a:ea typeface="MS PGothic" pitchFamily="34" charset="-128"/>
              </a:rPr>
              <a:t>Increase drivey by classifications of: $</a:t>
            </a:r>
            <a:r>
              <a:rPr lang="es-PR" altLang="es-PR" sz="800" b="1" dirty="0" smtClean="0">
                <a:solidFill>
                  <a:srgbClr val="000000">
                    <a:lumMod val="75000"/>
                    <a:lumOff val="25000"/>
                  </a:srgbClr>
                </a:solidFill>
                <a:latin typeface="Arial"/>
                <a:ea typeface="MS PGothic" pitchFamily="34" charset="-128"/>
              </a:rPr>
              <a:t>23MM </a:t>
            </a:r>
            <a:r>
              <a:rPr lang="es-PR" altLang="es-PR" sz="800" b="1" dirty="0">
                <a:solidFill>
                  <a:srgbClr val="000000">
                    <a:lumMod val="75000"/>
                    <a:lumOff val="25000"/>
                  </a:srgbClr>
                </a:solidFill>
                <a:latin typeface="Arial"/>
                <a:ea typeface="MS PGothic" pitchFamily="34" charset="-128"/>
              </a:rPr>
              <a:t>PR Hospital, and $7MM De Diego Ambulatory.</a:t>
            </a:r>
            <a:endParaRPr lang="en-US" altLang="es-PR" sz="800" b="1" dirty="0">
              <a:solidFill>
                <a:srgbClr val="000000">
                  <a:lumMod val="75000"/>
                  <a:lumOff val="25000"/>
                </a:srgbClr>
              </a:solidFill>
              <a:latin typeface="Arial"/>
              <a:ea typeface="MS PGothic" pitchFamily="34" charset="-128"/>
            </a:endParaRPr>
          </a:p>
          <a:p>
            <a:pPr marL="228600" lvl="0" indent="-228600" eaLnBrk="0" hangingPunct="0">
              <a:buFontTx/>
              <a:buAutoNum type="arabicPeriod"/>
            </a:pPr>
            <a:r>
              <a:rPr lang="en-US" altLang="es-PR" sz="800" b="1" dirty="0">
                <a:solidFill>
                  <a:srgbClr val="000000">
                    <a:lumMod val="75000"/>
                    <a:lumOff val="25000"/>
                  </a:srgbClr>
                </a:solidFill>
                <a:latin typeface="Arial"/>
                <a:ea typeface="MS PGothic" pitchFamily="34" charset="-128"/>
              </a:rPr>
              <a:t>Main reductions: $3.1</a:t>
            </a:r>
            <a:r>
              <a:rPr lang="es-ES" altLang="es-PR" sz="800" b="1" dirty="0">
                <a:solidFill>
                  <a:srgbClr val="000000">
                    <a:lumMod val="75000"/>
                    <a:lumOff val="25000"/>
                  </a:srgbClr>
                </a:solidFill>
                <a:latin typeface="Arial"/>
                <a:ea typeface="MS PGothic" pitchFamily="34" charset="-128"/>
              </a:rPr>
              <a:t>MM </a:t>
            </a:r>
            <a:r>
              <a:rPr lang="es-ES" sz="800" b="1" dirty="0">
                <a:solidFill>
                  <a:srgbClr val="000000">
                    <a:lumMod val="75000"/>
                    <a:lumOff val="25000"/>
                  </a:srgbClr>
                </a:solidFill>
                <a:latin typeface="Arial"/>
                <a:ea typeface="MS PGothic" pitchFamily="34" charset="-128"/>
              </a:rPr>
              <a:t>Comité Gerícola, $1.9MM Nilsa Smith, $1.9MM REO</a:t>
            </a:r>
            <a:endParaRPr lang="en-US" sz="800" b="1" dirty="0">
              <a:solidFill>
                <a:srgbClr val="000000">
                  <a:lumMod val="75000"/>
                  <a:lumOff val="25000"/>
                </a:srgbClr>
              </a:solidFill>
              <a:latin typeface="Arial"/>
              <a:ea typeface="MS PGothic" pitchFamily="34" charset="-128"/>
            </a:endParaRPr>
          </a:p>
          <a:p>
            <a:pPr marL="228600" indent="-228600" eaLnBrk="0" hangingPunct="0">
              <a:buFontTx/>
              <a:buAutoNum type="arabicPeriod"/>
            </a:pPr>
            <a:r>
              <a:rPr lang="en-US" sz="800" b="1" dirty="0" smtClean="0">
                <a:solidFill>
                  <a:srgbClr val="000000">
                    <a:lumMod val="75000"/>
                    <a:lumOff val="25000"/>
                  </a:srgbClr>
                </a:solidFill>
                <a:latin typeface="Arial"/>
                <a:ea typeface="MS PGothic" pitchFamily="34" charset="-128"/>
              </a:rPr>
              <a:t>Main increase: $8MM John Dewey University Group (April 2016</a:t>
            </a:r>
            <a:r>
              <a:rPr lang="en-US" sz="800" b="1" dirty="0">
                <a:solidFill>
                  <a:srgbClr val="000000">
                    <a:lumMod val="75000"/>
                    <a:lumOff val="25000"/>
                  </a:srgbClr>
                </a:solidFill>
                <a:latin typeface="Arial"/>
                <a:ea typeface="MS PGothic" pitchFamily="34" charset="-128"/>
              </a:rPr>
              <a:t>), AGM Enterprises $5MM (Jun’16),offset by REO sales ($4MM</a:t>
            </a:r>
            <a:r>
              <a:rPr lang="en-US" sz="800" b="1" dirty="0" smtClean="0">
                <a:solidFill>
                  <a:srgbClr val="000000">
                    <a:lumMod val="75000"/>
                    <a:lumOff val="25000"/>
                  </a:srgbClr>
                </a:solidFill>
                <a:latin typeface="Arial"/>
                <a:ea typeface="MS PGothic" pitchFamily="34" charset="-128"/>
              </a:rPr>
              <a:t>)</a:t>
            </a:r>
          </a:p>
          <a:p>
            <a:pPr marL="228600" indent="-228600" eaLnBrk="0" hangingPunct="0">
              <a:buFontTx/>
              <a:buAutoNum type="arabicPeriod"/>
            </a:pPr>
            <a:r>
              <a:rPr lang="en-US" sz="800" b="1" dirty="0" smtClean="0">
                <a:solidFill>
                  <a:srgbClr val="000000">
                    <a:lumMod val="75000"/>
                    <a:lumOff val="25000"/>
                  </a:srgbClr>
                </a:solidFill>
                <a:latin typeface="Arial"/>
                <a:ea typeface="MS PGothic" pitchFamily="34" charset="-128"/>
              </a:rPr>
              <a:t>Repayment </a:t>
            </a:r>
            <a:r>
              <a:rPr lang="en-US" sz="800" b="1" dirty="0">
                <a:solidFill>
                  <a:srgbClr val="000000">
                    <a:lumMod val="75000"/>
                    <a:lumOff val="25000"/>
                  </a:srgbClr>
                </a:solidFill>
                <a:latin typeface="Arial"/>
                <a:ea typeface="MS PGothic" pitchFamily="34" charset="-128"/>
              </a:rPr>
              <a:t>of Corp Fondo </a:t>
            </a:r>
            <a:r>
              <a:rPr lang="en-US" sz="800" b="1" dirty="0" smtClean="0">
                <a:solidFill>
                  <a:srgbClr val="000000">
                    <a:lumMod val="75000"/>
                    <a:lumOff val="25000"/>
                  </a:srgbClr>
                </a:solidFill>
                <a:latin typeface="Arial"/>
                <a:ea typeface="MS PGothic" pitchFamily="34" charset="-128"/>
              </a:rPr>
              <a:t>del Seguro del Estado ($</a:t>
            </a:r>
            <a:r>
              <a:rPr lang="en-US" sz="800" b="1" dirty="0">
                <a:solidFill>
                  <a:srgbClr val="000000">
                    <a:lumMod val="75000"/>
                    <a:lumOff val="25000"/>
                  </a:srgbClr>
                </a:solidFill>
                <a:latin typeface="Arial"/>
                <a:ea typeface="MS PGothic" pitchFamily="34" charset="-128"/>
              </a:rPr>
              <a:t>127MM)</a:t>
            </a:r>
          </a:p>
          <a:p>
            <a:pPr marL="228600" indent="-228600" eaLnBrk="0" hangingPunct="0">
              <a:buFontTx/>
              <a:buAutoNum type="arabicPeriod"/>
            </a:pPr>
            <a:r>
              <a:rPr lang="en-US" sz="800" b="1" dirty="0">
                <a:solidFill>
                  <a:srgbClr val="000000">
                    <a:lumMod val="75000"/>
                    <a:lumOff val="25000"/>
                  </a:srgbClr>
                </a:solidFill>
                <a:latin typeface="Arial"/>
                <a:ea typeface="MS PGothic" pitchFamily="34" charset="-128"/>
              </a:rPr>
              <a:t>Classification of P.D.C.M $51MM and UMC of PR $</a:t>
            </a:r>
            <a:r>
              <a:rPr lang="en-US" sz="800" b="1" dirty="0" smtClean="0">
                <a:solidFill>
                  <a:srgbClr val="000000">
                    <a:lumMod val="75000"/>
                    <a:lumOff val="25000"/>
                  </a:srgbClr>
                </a:solidFill>
                <a:latin typeface="Arial"/>
                <a:ea typeface="MS PGothic" pitchFamily="34" charset="-128"/>
              </a:rPr>
              <a:t>18MM (Oct’15)</a:t>
            </a:r>
          </a:p>
          <a:p>
            <a:pPr marL="228600" indent="-228600" eaLnBrk="0" hangingPunct="0">
              <a:buFontTx/>
              <a:buAutoNum type="arabicPeriod"/>
            </a:pPr>
            <a:r>
              <a:rPr lang="en-US" sz="800" b="1" dirty="0">
                <a:solidFill>
                  <a:srgbClr val="000000">
                    <a:lumMod val="75000"/>
                    <a:lumOff val="25000"/>
                  </a:srgbClr>
                </a:solidFill>
                <a:latin typeface="Arial"/>
                <a:ea typeface="MS PGothic" pitchFamily="34" charset="-128"/>
              </a:rPr>
              <a:t>Increase concentrated in </a:t>
            </a:r>
            <a:r>
              <a:rPr lang="en-US" sz="800" b="1" dirty="0" smtClean="0">
                <a:solidFill>
                  <a:srgbClr val="000000">
                    <a:lumMod val="75000"/>
                    <a:lumOff val="25000"/>
                  </a:srgbClr>
                </a:solidFill>
                <a:latin typeface="Arial"/>
                <a:ea typeface="MS PGothic" pitchFamily="34" charset="-128"/>
              </a:rPr>
              <a:t>New </a:t>
            </a:r>
            <a:r>
              <a:rPr lang="en-US" sz="800" b="1" dirty="0">
                <a:solidFill>
                  <a:srgbClr val="000000">
                    <a:lumMod val="75000"/>
                    <a:lumOff val="25000"/>
                  </a:srgbClr>
                </a:solidFill>
                <a:latin typeface="Arial"/>
                <a:ea typeface="MS PGothic" pitchFamily="34" charset="-128"/>
              </a:rPr>
              <a:t>Beginning  $5MM, Prolmo Inc. $5.9MM and Absolute Community Inv. $</a:t>
            </a:r>
            <a:r>
              <a:rPr lang="en-US" sz="800" b="1" dirty="0" smtClean="0">
                <a:solidFill>
                  <a:srgbClr val="000000">
                    <a:lumMod val="75000"/>
                    <a:lumOff val="25000"/>
                  </a:srgbClr>
                </a:solidFill>
                <a:latin typeface="Arial"/>
                <a:ea typeface="MS PGothic" pitchFamily="34" charset="-128"/>
              </a:rPr>
              <a:t>2.9MM</a:t>
            </a:r>
          </a:p>
          <a:p>
            <a:pPr marL="228600" indent="-228600" eaLnBrk="0" hangingPunct="0">
              <a:buFontTx/>
              <a:buAutoNum type="arabicPeriod"/>
            </a:pPr>
            <a:r>
              <a:rPr lang="en-US" sz="800" b="1" dirty="0" smtClean="0">
                <a:solidFill>
                  <a:srgbClr val="000000">
                    <a:lumMod val="75000"/>
                    <a:lumOff val="25000"/>
                  </a:srgbClr>
                </a:solidFill>
                <a:latin typeface="Arial"/>
                <a:ea typeface="MS PGothic" pitchFamily="34" charset="-128"/>
              </a:rPr>
              <a:t>Increase concentrated in Carolina Municipality $28MM,</a:t>
            </a:r>
          </a:p>
          <a:p>
            <a:pPr eaLnBrk="0" hangingPunct="0"/>
            <a:endParaRPr lang="en-US" sz="800" b="1" dirty="0">
              <a:solidFill>
                <a:srgbClr val="000000">
                  <a:lumMod val="75000"/>
                  <a:lumOff val="25000"/>
                </a:srgbClr>
              </a:solidFill>
              <a:latin typeface="Arial"/>
              <a:ea typeface="MS PGothic" pitchFamily="34" charset="-128"/>
            </a:endParaRPr>
          </a:p>
        </p:txBody>
      </p:sp>
      <p:sp>
        <p:nvSpPr>
          <p:cNvPr id="42" name="TextBox 41"/>
          <p:cNvSpPr txBox="1"/>
          <p:nvPr/>
        </p:nvSpPr>
        <p:spPr>
          <a:xfrm>
            <a:off x="8284465" y="1471918"/>
            <a:ext cx="190983" cy="215444"/>
          </a:xfrm>
          <a:prstGeom prst="rect">
            <a:avLst/>
          </a:prstGeom>
          <a:noFill/>
        </p:spPr>
        <p:txBody>
          <a:bodyPr wrap="square" rtlCol="0">
            <a:spAutoFit/>
          </a:bodyPr>
          <a:lstStyle/>
          <a:p>
            <a:r>
              <a:rPr lang="en-US" sz="800" b="1" dirty="0" smtClean="0">
                <a:solidFill>
                  <a:srgbClr val="000000"/>
                </a:solidFill>
                <a:latin typeface="Arial"/>
              </a:rPr>
              <a:t>4</a:t>
            </a:r>
            <a:endParaRPr lang="en-US" sz="800" b="1" dirty="0">
              <a:solidFill>
                <a:srgbClr val="000000"/>
              </a:solidFill>
              <a:latin typeface="Arial"/>
            </a:endParaRPr>
          </a:p>
        </p:txBody>
      </p:sp>
      <p:grpSp>
        <p:nvGrpSpPr>
          <p:cNvPr id="3" name="Group 2"/>
          <p:cNvGrpSpPr/>
          <p:nvPr/>
        </p:nvGrpSpPr>
        <p:grpSpPr>
          <a:xfrm>
            <a:off x="253999" y="248488"/>
            <a:ext cx="8515413" cy="461665"/>
            <a:chOff x="253999" y="248488"/>
            <a:chExt cx="8515413" cy="461665"/>
          </a:xfrm>
        </p:grpSpPr>
        <p:sp>
          <p:nvSpPr>
            <p:cNvPr id="35" name="TextBox 34"/>
            <p:cNvSpPr txBox="1"/>
            <p:nvPr/>
          </p:nvSpPr>
          <p:spPr>
            <a:xfrm>
              <a:off x="253999" y="248488"/>
              <a:ext cx="8261352" cy="461665"/>
            </a:xfrm>
            <a:prstGeom prst="rect">
              <a:avLst/>
            </a:prstGeom>
            <a:noFill/>
          </p:spPr>
          <p:txBody>
            <a:bodyPr wrap="square" rtlCol="0">
              <a:spAutoFit/>
            </a:bodyPr>
            <a:lstStyle/>
            <a:p>
              <a:pPr eaLnBrk="0" fontAlgn="base" hangingPunct="0">
                <a:spcBef>
                  <a:spcPct val="0"/>
                </a:spcBef>
                <a:spcAft>
                  <a:spcPct val="0"/>
                </a:spcAft>
              </a:pPr>
              <a:r>
                <a:rPr lang="en-US" b="1" dirty="0" smtClean="0">
                  <a:solidFill>
                    <a:prstClr val="black"/>
                  </a:solidFill>
                </a:rPr>
                <a:t>7</a:t>
              </a:r>
              <a:r>
                <a:rPr lang="en-US" sz="2400" b="1" dirty="0" smtClean="0">
                  <a:solidFill>
                    <a:prstClr val="black"/>
                  </a:solidFill>
                  <a:latin typeface="Arial" charset="0"/>
                  <a:ea typeface="MS PGothic" pitchFamily="34" charset="-128"/>
                </a:rPr>
                <a:t>. Credit Risk – FED Examination Ratios</a:t>
              </a:r>
              <a:endParaRPr lang="en-US" sz="2400" b="1" dirty="0">
                <a:solidFill>
                  <a:prstClr val="black"/>
                </a:solidFill>
                <a:latin typeface="Arial" charset="0"/>
                <a:ea typeface="MS PGothic" pitchFamily="34" charset="-128"/>
              </a:endParaRPr>
            </a:p>
          </p:txBody>
        </p:sp>
        <p:pic>
          <p:nvPicPr>
            <p:cNvPr id="4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037" y="617893"/>
              <a:ext cx="8461375"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424494573"/>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 name="Chart 88"/>
          <p:cNvGraphicFramePr>
            <a:graphicFrameLocks/>
          </p:cNvGraphicFramePr>
          <p:nvPr>
            <p:extLst>
              <p:ext uri="{D42A27DB-BD31-4B8C-83A1-F6EECF244321}">
                <p14:modId xmlns:p14="http://schemas.microsoft.com/office/powerpoint/2010/main" val="3759887366"/>
              </p:ext>
            </p:extLst>
          </p:nvPr>
        </p:nvGraphicFramePr>
        <p:xfrm>
          <a:off x="139894" y="1615941"/>
          <a:ext cx="2834640" cy="210312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2" name="Chart 91"/>
          <p:cNvGraphicFramePr>
            <a:graphicFrameLocks/>
          </p:cNvGraphicFramePr>
          <p:nvPr>
            <p:extLst>
              <p:ext uri="{D42A27DB-BD31-4B8C-83A1-F6EECF244321}">
                <p14:modId xmlns:p14="http://schemas.microsoft.com/office/powerpoint/2010/main" val="2476630216"/>
              </p:ext>
            </p:extLst>
          </p:nvPr>
        </p:nvGraphicFramePr>
        <p:xfrm>
          <a:off x="100779" y="3839648"/>
          <a:ext cx="2926080" cy="192024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0" name="Chart 89"/>
          <p:cNvGraphicFramePr>
            <a:graphicFrameLocks/>
          </p:cNvGraphicFramePr>
          <p:nvPr>
            <p:extLst>
              <p:ext uri="{D42A27DB-BD31-4B8C-83A1-F6EECF244321}">
                <p14:modId xmlns:p14="http://schemas.microsoft.com/office/powerpoint/2010/main" val="3488698589"/>
              </p:ext>
            </p:extLst>
          </p:nvPr>
        </p:nvGraphicFramePr>
        <p:xfrm>
          <a:off x="3117007" y="2179549"/>
          <a:ext cx="2834640" cy="13716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1" name="Chart 100"/>
          <p:cNvGraphicFramePr>
            <a:graphicFrameLocks/>
          </p:cNvGraphicFramePr>
          <p:nvPr>
            <p:extLst>
              <p:ext uri="{D42A27DB-BD31-4B8C-83A1-F6EECF244321}">
                <p14:modId xmlns:p14="http://schemas.microsoft.com/office/powerpoint/2010/main" val="665986722"/>
              </p:ext>
            </p:extLst>
          </p:nvPr>
        </p:nvGraphicFramePr>
        <p:xfrm>
          <a:off x="3111563" y="4367675"/>
          <a:ext cx="2834640" cy="1284912"/>
        </p:xfrm>
        <a:graphic>
          <a:graphicData uri="http://schemas.openxmlformats.org/drawingml/2006/chart">
            <c:chart xmlns:c="http://schemas.openxmlformats.org/drawingml/2006/chart" xmlns:r="http://schemas.openxmlformats.org/officeDocument/2006/relationships" r:id="rId6"/>
          </a:graphicData>
        </a:graphic>
      </p:graphicFrame>
      <p:sp>
        <p:nvSpPr>
          <p:cNvPr id="2059" name="AutoShape 277"/>
          <p:cNvSpPr>
            <a:spLocks noChangeArrowheads="1"/>
          </p:cNvSpPr>
          <p:nvPr/>
        </p:nvSpPr>
        <p:spPr bwMode="auto">
          <a:xfrm>
            <a:off x="3745295" y="517146"/>
            <a:ext cx="2611438" cy="228600"/>
          </a:xfrm>
          <a:prstGeom prst="roundRect">
            <a:avLst>
              <a:gd name="adj" fmla="val 0"/>
            </a:avLst>
          </a:prstGeom>
          <a:noFill/>
          <a:ln w="9525" algn="ctr">
            <a:noFill/>
            <a:round/>
            <a:headEnd/>
            <a:tailEnd/>
          </a:ln>
        </p:spPr>
        <p:txBody>
          <a:bodyPr wrap="none" anchor="ctr"/>
          <a:lstStyle/>
          <a:p>
            <a:pPr marL="180975" indent="-180975" defTabSz="957263" eaLnBrk="0" hangingPunct="0">
              <a:buFont typeface="Wingdings" pitchFamily="2" charset="2"/>
              <a:buNone/>
            </a:pPr>
            <a:endParaRPr lang="es-ES" sz="1200" b="1" dirty="0">
              <a:solidFill>
                <a:srgbClr val="FF0000"/>
              </a:solidFill>
              <a:latin typeface="Calibri" pitchFamily="34" charset="0"/>
              <a:ea typeface="MS PGothic" pitchFamily="34" charset="-128"/>
              <a:cs typeface="Arial" pitchFamily="34" charset="0"/>
            </a:endParaRPr>
          </a:p>
        </p:txBody>
      </p:sp>
      <p:sp>
        <p:nvSpPr>
          <p:cNvPr id="46" name="Rectangle 45"/>
          <p:cNvSpPr/>
          <p:nvPr/>
        </p:nvSpPr>
        <p:spPr>
          <a:xfrm>
            <a:off x="100779" y="3665252"/>
            <a:ext cx="2921250" cy="2028316"/>
          </a:xfrm>
          <a:prstGeom prst="rect">
            <a:avLst/>
          </a:prstGeom>
          <a:noFill/>
          <a:ln>
            <a:solidFill>
              <a:srgbClr val="FF0000">
                <a:alpha val="4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2400" dirty="0">
              <a:solidFill>
                <a:srgbClr val="FFFFFF"/>
              </a:solidFill>
            </a:endParaRPr>
          </a:p>
        </p:txBody>
      </p:sp>
      <p:sp>
        <p:nvSpPr>
          <p:cNvPr id="48" name="TextBox 47"/>
          <p:cNvSpPr txBox="1"/>
          <p:nvPr/>
        </p:nvSpPr>
        <p:spPr>
          <a:xfrm>
            <a:off x="100779" y="3665252"/>
            <a:ext cx="2921250" cy="276999"/>
          </a:xfrm>
          <a:prstGeom prst="rect">
            <a:avLst/>
          </a:prstGeom>
          <a:solidFill>
            <a:srgbClr val="FF0000"/>
          </a:solidFill>
          <a:effectLst>
            <a:outerShdw blurRad="50800" dist="38100" dir="5400000" algn="t" rotWithShape="0">
              <a:prstClr val="black">
                <a:alpha val="40000"/>
              </a:prstClr>
            </a:outerShdw>
          </a:effectLst>
          <a:scene3d>
            <a:camera prst="orthographicFront"/>
            <a:lightRig rig="threePt" dir="t"/>
          </a:scene3d>
          <a:sp3d>
            <a:bevelT w="165100" prst="coolSlant"/>
          </a:sp3d>
        </p:spPr>
        <p:txBody>
          <a:bodyPr wrap="square">
            <a:spAutoFit/>
          </a:bodyPr>
          <a:lstStyle>
            <a:defPPr>
              <a:defRPr lang="es-ES"/>
            </a:defPPr>
            <a:lvl1pPr algn="ctr">
              <a:defRPr sz="1200" b="1">
                <a:solidFill>
                  <a:srgbClr val="FFFFFF"/>
                </a:solidFill>
              </a:defRPr>
            </a:lvl1pPr>
          </a:lstStyle>
          <a:p>
            <a:pPr eaLnBrk="0" hangingPunct="0"/>
            <a:r>
              <a:rPr lang="es-PR" dirty="0">
                <a:latin typeface="Calibri" pitchFamily="34" charset="0"/>
                <a:ea typeface="MS PGothic" pitchFamily="34" charset="-128"/>
                <a:cs typeface="Arial" charset="0"/>
              </a:rPr>
              <a:t>Adversely Classified Assets*</a:t>
            </a:r>
          </a:p>
        </p:txBody>
      </p:sp>
      <p:sp>
        <p:nvSpPr>
          <p:cNvPr id="47" name="Rectangle 46"/>
          <p:cNvSpPr/>
          <p:nvPr/>
        </p:nvSpPr>
        <p:spPr>
          <a:xfrm>
            <a:off x="6085269" y="3779553"/>
            <a:ext cx="2880810" cy="1923540"/>
          </a:xfrm>
          <a:prstGeom prst="rect">
            <a:avLst/>
          </a:prstGeom>
          <a:noFill/>
          <a:ln>
            <a:solidFill>
              <a:srgbClr val="FF0000">
                <a:alpha val="4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2400" dirty="0">
              <a:solidFill>
                <a:srgbClr val="FFFFFF"/>
              </a:solidFill>
            </a:endParaRPr>
          </a:p>
        </p:txBody>
      </p:sp>
      <p:sp>
        <p:nvSpPr>
          <p:cNvPr id="49" name="TextBox 48"/>
          <p:cNvSpPr txBox="1"/>
          <p:nvPr/>
        </p:nvSpPr>
        <p:spPr>
          <a:xfrm>
            <a:off x="6085269" y="3660490"/>
            <a:ext cx="2880810" cy="276999"/>
          </a:xfrm>
          <a:prstGeom prst="rect">
            <a:avLst/>
          </a:prstGeom>
          <a:solidFill>
            <a:srgbClr val="FF0000"/>
          </a:solidFill>
          <a:effectLst>
            <a:outerShdw blurRad="50800" dist="38100" dir="5400000" algn="t" rotWithShape="0">
              <a:prstClr val="black">
                <a:alpha val="40000"/>
              </a:prstClr>
            </a:outerShdw>
          </a:effectLst>
          <a:scene3d>
            <a:camera prst="orthographicFront"/>
            <a:lightRig rig="threePt" dir="t"/>
          </a:scene3d>
          <a:sp3d>
            <a:bevelT w="165100" prst="coolSlant"/>
          </a:sp3d>
        </p:spPr>
        <p:txBody>
          <a:bodyPr wrap="square">
            <a:spAutoFit/>
          </a:bodyPr>
          <a:lstStyle>
            <a:defPPr>
              <a:defRPr lang="es-ES"/>
            </a:defPPr>
            <a:lvl1pPr algn="ctr">
              <a:defRPr sz="1200" b="1">
                <a:solidFill>
                  <a:srgbClr val="FFFFFF"/>
                </a:solidFill>
              </a:defRPr>
            </a:lvl1pPr>
          </a:lstStyle>
          <a:p>
            <a:pPr eaLnBrk="0" hangingPunct="0"/>
            <a:r>
              <a:rPr lang="es-PR" dirty="0" smtClean="0">
                <a:latin typeface="Calibri" pitchFamily="34" charset="0"/>
                <a:ea typeface="MS PGothic" pitchFamily="34" charset="-128"/>
                <a:cs typeface="Arial" charset="0"/>
              </a:rPr>
              <a:t>ALLL </a:t>
            </a:r>
            <a:r>
              <a:rPr lang="es-PR" dirty="0" err="1" smtClean="0">
                <a:latin typeface="Calibri" pitchFamily="34" charset="0"/>
                <a:ea typeface="MS PGothic" pitchFamily="34" charset="-128"/>
                <a:cs typeface="Arial" charset="0"/>
              </a:rPr>
              <a:t>Trend</a:t>
            </a:r>
            <a:endParaRPr lang="es-PR" dirty="0">
              <a:latin typeface="Calibri" pitchFamily="34" charset="0"/>
              <a:ea typeface="MS PGothic" pitchFamily="34" charset="-128"/>
              <a:cs typeface="Arial" charset="0"/>
            </a:endParaRPr>
          </a:p>
        </p:txBody>
      </p:sp>
      <p:sp>
        <p:nvSpPr>
          <p:cNvPr id="56" name="TextBox 55"/>
          <p:cNvSpPr txBox="1"/>
          <p:nvPr/>
        </p:nvSpPr>
        <p:spPr>
          <a:xfrm>
            <a:off x="7770502" y="1101381"/>
            <a:ext cx="1195127" cy="230832"/>
          </a:xfrm>
          <a:prstGeom prst="rect">
            <a:avLst/>
          </a:prstGeom>
          <a:noFill/>
        </p:spPr>
        <p:txBody>
          <a:bodyPr wrap="square" rtlCol="0">
            <a:spAutoFit/>
          </a:bodyPr>
          <a:lstStyle/>
          <a:p>
            <a:pPr eaLnBrk="0" hangingPunct="0"/>
            <a:r>
              <a:rPr lang="en-US" sz="900" b="1" dirty="0">
                <a:solidFill>
                  <a:srgbClr val="FF0000"/>
                </a:solidFill>
                <a:latin typeface="Calibri" pitchFamily="34" charset="0"/>
                <a:ea typeface="MS PGothic" pitchFamily="34" charset="-128"/>
                <a:cs typeface="Arial" charset="0"/>
              </a:rPr>
              <a:t>*</a:t>
            </a:r>
            <a:r>
              <a:rPr lang="en-US" sz="900" b="1" dirty="0">
                <a:solidFill>
                  <a:prstClr val="black"/>
                </a:solidFill>
                <a:latin typeface="Calibri" pitchFamily="34" charset="0"/>
                <a:ea typeface="MS PGothic" pitchFamily="34" charset="-128"/>
                <a:cs typeface="Arial" charset="0"/>
              </a:rPr>
              <a:t> Local Criteria</a:t>
            </a:r>
          </a:p>
        </p:txBody>
      </p:sp>
      <p:sp>
        <p:nvSpPr>
          <p:cNvPr id="54" name="Slide Number Placeholder 3"/>
          <p:cNvSpPr txBox="1">
            <a:spLocks/>
          </p:cNvSpPr>
          <p:nvPr/>
        </p:nvSpPr>
        <p:spPr>
          <a:xfrm>
            <a:off x="8149015" y="99783"/>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55</a:t>
            </a:fld>
            <a:endParaRPr lang="es-ES_tradnl" sz="1200" b="1" dirty="0">
              <a:solidFill>
                <a:srgbClr val="FF0000"/>
              </a:solidFill>
              <a:latin typeface="Arial"/>
              <a:cs typeface="Arial"/>
            </a:endParaRPr>
          </a:p>
        </p:txBody>
      </p:sp>
      <p:sp>
        <p:nvSpPr>
          <p:cNvPr id="69" name="TextBox 68"/>
          <p:cNvSpPr txBox="1"/>
          <p:nvPr/>
        </p:nvSpPr>
        <p:spPr>
          <a:xfrm>
            <a:off x="6085269" y="1378496"/>
            <a:ext cx="2880360" cy="276999"/>
          </a:xfrm>
          <a:prstGeom prst="rect">
            <a:avLst/>
          </a:prstGeom>
          <a:solidFill>
            <a:srgbClr val="FF0000"/>
          </a:solidFill>
          <a:effectLst>
            <a:outerShdw blurRad="50800" dist="38100" dir="5400000" algn="t" rotWithShape="0">
              <a:prstClr val="black">
                <a:alpha val="40000"/>
              </a:prstClr>
            </a:outerShdw>
          </a:effectLst>
          <a:scene3d>
            <a:camera prst="orthographicFront"/>
            <a:lightRig rig="threePt" dir="t"/>
          </a:scene3d>
          <a:sp3d>
            <a:bevelT w="165100" prst="coolSlant"/>
          </a:sp3d>
        </p:spPr>
        <p:txBody>
          <a:bodyPr wrap="square">
            <a:spAutoFit/>
          </a:bodyPr>
          <a:lstStyle>
            <a:defPPr>
              <a:defRPr lang="es-ES"/>
            </a:defPPr>
            <a:lvl1pPr algn="ctr">
              <a:defRPr sz="1200" b="1">
                <a:solidFill>
                  <a:srgbClr val="FFFFFF"/>
                </a:solidFill>
              </a:defRPr>
            </a:lvl1pPr>
          </a:lstStyle>
          <a:p>
            <a:r>
              <a:rPr lang="es-PR" dirty="0">
                <a:latin typeface="Calibri" pitchFamily="34" charset="0"/>
                <a:cs typeface="Arial" charset="0"/>
              </a:rPr>
              <a:t>ALLL / NPL*</a:t>
            </a:r>
          </a:p>
        </p:txBody>
      </p:sp>
      <p:sp>
        <p:nvSpPr>
          <p:cNvPr id="70" name="Rectangle 69"/>
          <p:cNvSpPr/>
          <p:nvPr/>
        </p:nvSpPr>
        <p:spPr>
          <a:xfrm>
            <a:off x="141669" y="1487117"/>
            <a:ext cx="2880360" cy="2149985"/>
          </a:xfrm>
          <a:prstGeom prst="rect">
            <a:avLst/>
          </a:prstGeom>
          <a:noFill/>
          <a:ln>
            <a:solidFill>
              <a:srgbClr val="FF0000">
                <a:alpha val="4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71" name="Rectangle 70"/>
          <p:cNvSpPr/>
          <p:nvPr/>
        </p:nvSpPr>
        <p:spPr>
          <a:xfrm>
            <a:off x="3113469" y="1485279"/>
            <a:ext cx="2880360" cy="2142070"/>
          </a:xfrm>
          <a:prstGeom prst="rect">
            <a:avLst/>
          </a:prstGeom>
          <a:noFill/>
          <a:ln>
            <a:solidFill>
              <a:srgbClr val="FF0000">
                <a:alpha val="4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73" name="Rectangle 72"/>
          <p:cNvSpPr/>
          <p:nvPr/>
        </p:nvSpPr>
        <p:spPr>
          <a:xfrm>
            <a:off x="6085269" y="1477441"/>
            <a:ext cx="2880360" cy="2155312"/>
          </a:xfrm>
          <a:prstGeom prst="rect">
            <a:avLst/>
          </a:prstGeom>
          <a:noFill/>
          <a:ln>
            <a:solidFill>
              <a:srgbClr val="FF0000">
                <a:alpha val="4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74" name="TextBox 73"/>
          <p:cNvSpPr txBox="1"/>
          <p:nvPr/>
        </p:nvSpPr>
        <p:spPr>
          <a:xfrm>
            <a:off x="141669" y="1367517"/>
            <a:ext cx="2876549" cy="276999"/>
          </a:xfrm>
          <a:prstGeom prst="rect">
            <a:avLst/>
          </a:prstGeom>
          <a:solidFill>
            <a:srgbClr val="FF0000"/>
          </a:solidFill>
          <a:effectLst>
            <a:outerShdw blurRad="50800" dist="38100" dir="5400000" algn="t" rotWithShape="0">
              <a:prstClr val="black">
                <a:alpha val="40000"/>
              </a:prstClr>
            </a:outerShdw>
          </a:effectLst>
          <a:scene3d>
            <a:camera prst="orthographicFront"/>
            <a:lightRig rig="threePt" dir="t"/>
          </a:scene3d>
          <a:sp3d>
            <a:bevelT w="165100" prst="coolSlant"/>
          </a:sp3d>
        </p:spPr>
        <p:txBody>
          <a:bodyPr wrap="square">
            <a:spAutoFit/>
          </a:bodyPr>
          <a:lstStyle>
            <a:defPPr>
              <a:defRPr lang="es-ES"/>
            </a:defPPr>
            <a:lvl1pPr algn="ctr">
              <a:defRPr sz="1200" b="1">
                <a:solidFill>
                  <a:srgbClr val="FFFFFF"/>
                </a:solidFill>
              </a:defRPr>
            </a:lvl1pPr>
          </a:lstStyle>
          <a:p>
            <a:r>
              <a:rPr lang="es-PR" dirty="0">
                <a:latin typeface="Calibri" pitchFamily="34" charset="0"/>
                <a:cs typeface="Arial" charset="0"/>
              </a:rPr>
              <a:t>Total Portfolio</a:t>
            </a:r>
          </a:p>
        </p:txBody>
      </p:sp>
      <p:sp>
        <p:nvSpPr>
          <p:cNvPr id="75" name="TextBox 74"/>
          <p:cNvSpPr txBox="1"/>
          <p:nvPr/>
        </p:nvSpPr>
        <p:spPr>
          <a:xfrm>
            <a:off x="3111563" y="1375355"/>
            <a:ext cx="2880360" cy="276999"/>
          </a:xfrm>
          <a:prstGeom prst="rect">
            <a:avLst/>
          </a:prstGeom>
          <a:solidFill>
            <a:srgbClr val="FF0000"/>
          </a:solidFill>
          <a:effectLst>
            <a:outerShdw blurRad="50800" dist="38100" dir="5400000" algn="t" rotWithShape="0">
              <a:prstClr val="black">
                <a:alpha val="40000"/>
              </a:prstClr>
            </a:outerShdw>
          </a:effectLst>
          <a:scene3d>
            <a:camera prst="orthographicFront"/>
            <a:lightRig rig="threePt" dir="t"/>
          </a:scene3d>
          <a:sp3d>
            <a:bevelT w="165100" prst="coolSlant"/>
          </a:sp3d>
        </p:spPr>
        <p:txBody>
          <a:bodyPr wrap="square">
            <a:spAutoFit/>
          </a:bodyPr>
          <a:lstStyle>
            <a:defPPr>
              <a:defRPr lang="es-ES"/>
            </a:defPPr>
            <a:lvl1pPr algn="ctr">
              <a:defRPr sz="1200" b="1">
                <a:solidFill>
                  <a:srgbClr val="FFFFFF"/>
                </a:solidFill>
              </a:defRPr>
            </a:lvl1pPr>
          </a:lstStyle>
          <a:p>
            <a:r>
              <a:rPr lang="es-PR" dirty="0">
                <a:latin typeface="Calibri" pitchFamily="34" charset="0"/>
                <a:cs typeface="Arial" charset="0"/>
              </a:rPr>
              <a:t>Non-Performing Loans*</a:t>
            </a:r>
          </a:p>
        </p:txBody>
      </p:sp>
      <p:grpSp>
        <p:nvGrpSpPr>
          <p:cNvPr id="76" name="Group 75"/>
          <p:cNvGrpSpPr/>
          <p:nvPr/>
        </p:nvGrpSpPr>
        <p:grpSpPr>
          <a:xfrm>
            <a:off x="341373" y="1695403"/>
            <a:ext cx="8444947" cy="365760"/>
            <a:chOff x="515583" y="1191032"/>
            <a:chExt cx="8444947" cy="365760"/>
          </a:xfrm>
        </p:grpSpPr>
        <p:cxnSp>
          <p:nvCxnSpPr>
            <p:cNvPr id="77" name="Straight Connector 76"/>
            <p:cNvCxnSpPr/>
            <p:nvPr/>
          </p:nvCxnSpPr>
          <p:spPr bwMode="auto">
            <a:xfrm flipV="1">
              <a:off x="515583" y="1372694"/>
              <a:ext cx="2598996" cy="2437"/>
            </a:xfrm>
            <a:prstGeom prst="line">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79" name="Straight Connector 78"/>
            <p:cNvCxnSpPr/>
            <p:nvPr/>
          </p:nvCxnSpPr>
          <p:spPr bwMode="auto">
            <a:xfrm flipV="1">
              <a:off x="3437812" y="1373912"/>
              <a:ext cx="2598996" cy="2437"/>
            </a:xfrm>
            <a:prstGeom prst="line">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80" name="Oval 79"/>
            <p:cNvSpPr/>
            <p:nvPr/>
          </p:nvSpPr>
          <p:spPr bwMode="auto">
            <a:xfrm>
              <a:off x="4371550" y="1191032"/>
              <a:ext cx="731520" cy="365760"/>
            </a:xfrm>
            <a:prstGeom prst="ellipse">
              <a:avLst/>
            </a:prstGeom>
            <a:solidFill>
              <a:schemeClr val="bg1">
                <a:lumMod val="6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s-PR" sz="1000" b="1" dirty="0" smtClean="0">
                  <a:solidFill>
                    <a:prstClr val="black"/>
                  </a:solidFill>
                </a:rPr>
                <a:t>6.3%</a:t>
              </a:r>
              <a:endParaRPr lang="es-PR" sz="1000" b="1" dirty="0">
                <a:solidFill>
                  <a:prstClr val="black"/>
                </a:solidFill>
              </a:endParaRPr>
            </a:p>
          </p:txBody>
        </p:sp>
        <p:cxnSp>
          <p:nvCxnSpPr>
            <p:cNvPr id="81" name="Straight Connector 80"/>
            <p:cNvCxnSpPr/>
            <p:nvPr/>
          </p:nvCxnSpPr>
          <p:spPr bwMode="auto">
            <a:xfrm>
              <a:off x="6363634" y="1373912"/>
              <a:ext cx="2596896" cy="0"/>
            </a:xfrm>
            <a:prstGeom prst="line">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82" name="Oval 81"/>
            <p:cNvSpPr/>
            <p:nvPr/>
          </p:nvSpPr>
          <p:spPr bwMode="auto">
            <a:xfrm>
              <a:off x="7092280" y="1191032"/>
              <a:ext cx="914400" cy="365760"/>
            </a:xfrm>
            <a:prstGeom prst="ellipse">
              <a:avLst/>
            </a:prstGeom>
            <a:solidFill>
              <a:schemeClr val="bg1">
                <a:lumMod val="6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s-PR" sz="900" b="1" dirty="0" smtClean="0">
                  <a:solidFill>
                    <a:prstClr val="black"/>
                  </a:solidFill>
                </a:rPr>
                <a:t>456bps</a:t>
              </a:r>
              <a:endParaRPr lang="es-PR" sz="900" b="1" dirty="0">
                <a:solidFill>
                  <a:prstClr val="black"/>
                </a:solidFill>
              </a:endParaRPr>
            </a:p>
          </p:txBody>
        </p:sp>
        <p:sp>
          <p:nvSpPr>
            <p:cNvPr id="83" name="Oval 82"/>
            <p:cNvSpPr/>
            <p:nvPr/>
          </p:nvSpPr>
          <p:spPr>
            <a:xfrm>
              <a:off x="1449320" y="1191032"/>
              <a:ext cx="829445" cy="365760"/>
            </a:xfrm>
            <a:prstGeom prst="ellipse">
              <a:avLst/>
            </a:prstGeom>
            <a:solidFill>
              <a:schemeClr val="bg1">
                <a:lumMod val="6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000" b="1" dirty="0" smtClean="0">
                  <a:solidFill>
                    <a:prstClr val="black"/>
                  </a:solidFill>
                </a:rPr>
                <a:t>-10.5%</a:t>
              </a:r>
              <a:endParaRPr lang="en-US" sz="1000" b="1" dirty="0">
                <a:solidFill>
                  <a:prstClr val="black"/>
                </a:solidFill>
              </a:endParaRPr>
            </a:p>
          </p:txBody>
        </p:sp>
      </p:grpSp>
      <p:sp>
        <p:nvSpPr>
          <p:cNvPr id="85" name="TextBox 84"/>
          <p:cNvSpPr txBox="1"/>
          <p:nvPr/>
        </p:nvSpPr>
        <p:spPr>
          <a:xfrm>
            <a:off x="4497523" y="2243548"/>
            <a:ext cx="332568" cy="215444"/>
          </a:xfrm>
          <a:prstGeom prst="rect">
            <a:avLst/>
          </a:prstGeom>
          <a:noFill/>
        </p:spPr>
        <p:style>
          <a:lnRef idx="0">
            <a:schemeClr val="dk1"/>
          </a:lnRef>
          <a:fillRef idx="3">
            <a:schemeClr val="dk1"/>
          </a:fillRef>
          <a:effectRef idx="3">
            <a:schemeClr val="dk1"/>
          </a:effectRef>
          <a:fontRef idx="minor">
            <a:schemeClr val="lt1"/>
          </a:fontRef>
        </p:style>
        <p:txBody>
          <a:bodyPr wrap="square">
            <a:spAutoFit/>
          </a:bodyPr>
          <a:lstStyle/>
          <a:p>
            <a:pPr eaLnBrk="0" hangingPunct="0">
              <a:defRPr/>
            </a:pPr>
            <a:r>
              <a:rPr lang="en-US" sz="800" b="1" dirty="0" smtClean="0">
                <a:solidFill>
                  <a:srgbClr val="FF0000"/>
                </a:solidFill>
              </a:rPr>
              <a:t>1</a:t>
            </a:r>
            <a:endParaRPr lang="en-US" sz="800" b="1" dirty="0">
              <a:solidFill>
                <a:srgbClr val="FF0000"/>
              </a:solidFill>
            </a:endParaRPr>
          </a:p>
        </p:txBody>
      </p:sp>
      <p:sp>
        <p:nvSpPr>
          <p:cNvPr id="43" name="TextBox 42"/>
          <p:cNvSpPr txBox="1"/>
          <p:nvPr/>
        </p:nvSpPr>
        <p:spPr>
          <a:xfrm>
            <a:off x="4811943" y="2286636"/>
            <a:ext cx="332568" cy="215444"/>
          </a:xfrm>
          <a:prstGeom prst="rect">
            <a:avLst/>
          </a:prstGeom>
          <a:noFill/>
        </p:spPr>
        <p:style>
          <a:lnRef idx="0">
            <a:schemeClr val="dk1"/>
          </a:lnRef>
          <a:fillRef idx="3">
            <a:schemeClr val="dk1"/>
          </a:fillRef>
          <a:effectRef idx="3">
            <a:schemeClr val="dk1"/>
          </a:effectRef>
          <a:fontRef idx="minor">
            <a:schemeClr val="lt1"/>
          </a:fontRef>
        </p:style>
        <p:txBody>
          <a:bodyPr wrap="square">
            <a:spAutoFit/>
          </a:bodyPr>
          <a:lstStyle/>
          <a:p>
            <a:pPr eaLnBrk="0" hangingPunct="0">
              <a:defRPr/>
            </a:pPr>
            <a:r>
              <a:rPr lang="en-US" sz="800" b="1" dirty="0" smtClean="0">
                <a:solidFill>
                  <a:srgbClr val="FF0000"/>
                </a:solidFill>
              </a:rPr>
              <a:t>2</a:t>
            </a:r>
            <a:endParaRPr lang="en-US" sz="800" b="1" dirty="0">
              <a:solidFill>
                <a:srgbClr val="FF0000"/>
              </a:solidFill>
            </a:endParaRPr>
          </a:p>
        </p:txBody>
      </p:sp>
      <p:sp>
        <p:nvSpPr>
          <p:cNvPr id="57" name="TextBox 56"/>
          <p:cNvSpPr txBox="1"/>
          <p:nvPr/>
        </p:nvSpPr>
        <p:spPr>
          <a:xfrm>
            <a:off x="5283187" y="2284142"/>
            <a:ext cx="332568" cy="215444"/>
          </a:xfrm>
          <a:prstGeom prst="rect">
            <a:avLst/>
          </a:prstGeom>
          <a:noFill/>
        </p:spPr>
        <p:style>
          <a:lnRef idx="0">
            <a:schemeClr val="dk1"/>
          </a:lnRef>
          <a:fillRef idx="3">
            <a:schemeClr val="dk1"/>
          </a:fillRef>
          <a:effectRef idx="3">
            <a:schemeClr val="dk1"/>
          </a:effectRef>
          <a:fontRef idx="minor">
            <a:schemeClr val="lt1"/>
          </a:fontRef>
        </p:style>
        <p:txBody>
          <a:bodyPr wrap="square">
            <a:spAutoFit/>
          </a:bodyPr>
          <a:lstStyle/>
          <a:p>
            <a:pPr eaLnBrk="0" hangingPunct="0">
              <a:defRPr/>
            </a:pPr>
            <a:r>
              <a:rPr lang="en-US" sz="800" b="1" dirty="0" smtClean="0">
                <a:solidFill>
                  <a:srgbClr val="FF0000"/>
                </a:solidFill>
              </a:rPr>
              <a:t>3</a:t>
            </a:r>
            <a:endParaRPr lang="en-US" sz="800" b="1" dirty="0">
              <a:solidFill>
                <a:srgbClr val="FF0000"/>
              </a:solidFill>
            </a:endParaRPr>
          </a:p>
        </p:txBody>
      </p:sp>
      <p:sp>
        <p:nvSpPr>
          <p:cNvPr id="65" name="Rectangle 27"/>
          <p:cNvSpPr>
            <a:spLocks noChangeArrowheads="1"/>
          </p:cNvSpPr>
          <p:nvPr/>
        </p:nvSpPr>
        <p:spPr bwMode="auto">
          <a:xfrm>
            <a:off x="7123175" y="1122663"/>
            <a:ext cx="679450" cy="209550"/>
          </a:xfrm>
          <a:prstGeom prst="rect">
            <a:avLst/>
          </a:prstGeom>
          <a:noFill/>
          <a:ln w="9525">
            <a:noFill/>
            <a:miter lim="800000"/>
            <a:headEnd/>
            <a:tailEnd/>
          </a:ln>
        </p:spPr>
        <p:txBody>
          <a:bodyPr wrap="none">
            <a:spAutoFit/>
          </a:bodyPr>
          <a:lstStyle/>
          <a:p>
            <a:pPr algn="ctr" eaLnBrk="0" hangingPunct="0">
              <a:lnSpc>
                <a:spcPct val="85000"/>
              </a:lnSpc>
            </a:pPr>
            <a:r>
              <a:rPr lang="en-US" sz="900" dirty="0">
                <a:solidFill>
                  <a:srgbClr val="0D0D0D"/>
                </a:solidFill>
                <a:latin typeface="Arial"/>
                <a:ea typeface="MS PGothic" pitchFamily="34" charset="-128"/>
                <a:cs typeface="Arial" charset="0"/>
              </a:rPr>
              <a:t>$Millions</a:t>
            </a:r>
          </a:p>
        </p:txBody>
      </p:sp>
      <p:sp>
        <p:nvSpPr>
          <p:cNvPr id="50" name="TextBox 49"/>
          <p:cNvSpPr txBox="1"/>
          <p:nvPr/>
        </p:nvSpPr>
        <p:spPr>
          <a:xfrm>
            <a:off x="5647740" y="2262598"/>
            <a:ext cx="332568" cy="215444"/>
          </a:xfrm>
          <a:prstGeom prst="rect">
            <a:avLst/>
          </a:prstGeom>
          <a:noFill/>
        </p:spPr>
        <p:style>
          <a:lnRef idx="0">
            <a:schemeClr val="dk1"/>
          </a:lnRef>
          <a:fillRef idx="3">
            <a:schemeClr val="dk1"/>
          </a:fillRef>
          <a:effectRef idx="3">
            <a:schemeClr val="dk1"/>
          </a:effectRef>
          <a:fontRef idx="minor">
            <a:schemeClr val="lt1"/>
          </a:fontRef>
        </p:style>
        <p:txBody>
          <a:bodyPr wrap="square">
            <a:spAutoFit/>
          </a:bodyPr>
          <a:lstStyle/>
          <a:p>
            <a:pPr eaLnBrk="0" hangingPunct="0">
              <a:defRPr/>
            </a:pPr>
            <a:r>
              <a:rPr lang="en-US" sz="800" b="1" dirty="0" smtClean="0">
                <a:solidFill>
                  <a:srgbClr val="FF0000"/>
                </a:solidFill>
              </a:rPr>
              <a:t>4</a:t>
            </a:r>
            <a:endParaRPr lang="en-US" sz="800" b="1" dirty="0">
              <a:solidFill>
                <a:srgbClr val="FF0000"/>
              </a:solidFill>
            </a:endParaRPr>
          </a:p>
        </p:txBody>
      </p:sp>
      <p:sp>
        <p:nvSpPr>
          <p:cNvPr id="68" name="TextBox 67"/>
          <p:cNvSpPr txBox="1"/>
          <p:nvPr/>
        </p:nvSpPr>
        <p:spPr>
          <a:xfrm>
            <a:off x="1627917" y="4514438"/>
            <a:ext cx="298235" cy="215444"/>
          </a:xfrm>
          <a:prstGeom prst="rect">
            <a:avLst/>
          </a:prstGeom>
          <a:noFill/>
        </p:spPr>
        <p:style>
          <a:lnRef idx="0">
            <a:schemeClr val="dk1"/>
          </a:lnRef>
          <a:fillRef idx="3">
            <a:schemeClr val="dk1"/>
          </a:fillRef>
          <a:effectRef idx="3">
            <a:schemeClr val="dk1"/>
          </a:effectRef>
          <a:fontRef idx="minor">
            <a:schemeClr val="lt1"/>
          </a:fontRef>
        </p:style>
        <p:txBody>
          <a:bodyPr wrap="square">
            <a:spAutoFit/>
          </a:bodyPr>
          <a:lstStyle/>
          <a:p>
            <a:pPr>
              <a:defRPr/>
            </a:pPr>
            <a:r>
              <a:rPr lang="en-US" sz="800" b="1" dirty="0" smtClean="0">
                <a:solidFill>
                  <a:srgbClr val="FF0000"/>
                </a:solidFill>
              </a:rPr>
              <a:t>5</a:t>
            </a:r>
            <a:endParaRPr lang="en-US" sz="800" b="1" dirty="0">
              <a:solidFill>
                <a:srgbClr val="FF0000"/>
              </a:solidFill>
            </a:endParaRPr>
          </a:p>
        </p:txBody>
      </p:sp>
      <p:sp>
        <p:nvSpPr>
          <p:cNvPr id="72" name="TextBox 71"/>
          <p:cNvSpPr txBox="1"/>
          <p:nvPr/>
        </p:nvSpPr>
        <p:spPr>
          <a:xfrm>
            <a:off x="1983315" y="4414231"/>
            <a:ext cx="298235" cy="215444"/>
          </a:xfrm>
          <a:prstGeom prst="rect">
            <a:avLst/>
          </a:prstGeom>
          <a:noFill/>
        </p:spPr>
        <p:style>
          <a:lnRef idx="0">
            <a:schemeClr val="dk1"/>
          </a:lnRef>
          <a:fillRef idx="3">
            <a:schemeClr val="dk1"/>
          </a:fillRef>
          <a:effectRef idx="3">
            <a:schemeClr val="dk1"/>
          </a:effectRef>
          <a:fontRef idx="minor">
            <a:schemeClr val="lt1"/>
          </a:fontRef>
        </p:style>
        <p:txBody>
          <a:bodyPr wrap="square">
            <a:spAutoFit/>
          </a:bodyPr>
          <a:lstStyle/>
          <a:p>
            <a:pPr>
              <a:defRPr/>
            </a:pPr>
            <a:r>
              <a:rPr lang="en-US" sz="800" b="1" dirty="0" smtClean="0">
                <a:solidFill>
                  <a:srgbClr val="FF0000"/>
                </a:solidFill>
              </a:rPr>
              <a:t>6</a:t>
            </a:r>
            <a:endParaRPr lang="en-US" sz="800" b="1" dirty="0">
              <a:solidFill>
                <a:srgbClr val="FF0000"/>
              </a:solidFill>
            </a:endParaRPr>
          </a:p>
        </p:txBody>
      </p:sp>
      <p:sp>
        <p:nvSpPr>
          <p:cNvPr id="78" name="TextBox 77"/>
          <p:cNvSpPr txBox="1"/>
          <p:nvPr/>
        </p:nvSpPr>
        <p:spPr>
          <a:xfrm>
            <a:off x="2423930" y="4464002"/>
            <a:ext cx="298235" cy="215444"/>
          </a:xfrm>
          <a:prstGeom prst="rect">
            <a:avLst/>
          </a:prstGeom>
          <a:noFill/>
        </p:spPr>
        <p:style>
          <a:lnRef idx="0">
            <a:schemeClr val="dk1"/>
          </a:lnRef>
          <a:fillRef idx="3">
            <a:schemeClr val="dk1"/>
          </a:fillRef>
          <a:effectRef idx="3">
            <a:schemeClr val="dk1"/>
          </a:effectRef>
          <a:fontRef idx="minor">
            <a:schemeClr val="lt1"/>
          </a:fontRef>
        </p:style>
        <p:txBody>
          <a:bodyPr wrap="square">
            <a:spAutoFit/>
          </a:bodyPr>
          <a:lstStyle/>
          <a:p>
            <a:pPr>
              <a:defRPr/>
            </a:pPr>
            <a:r>
              <a:rPr lang="en-US" sz="800" b="1" dirty="0" smtClean="0">
                <a:solidFill>
                  <a:srgbClr val="FF0000"/>
                </a:solidFill>
              </a:rPr>
              <a:t>7</a:t>
            </a:r>
            <a:endParaRPr lang="en-US" sz="800" b="1" dirty="0">
              <a:solidFill>
                <a:srgbClr val="FF0000"/>
              </a:solidFill>
            </a:endParaRPr>
          </a:p>
        </p:txBody>
      </p:sp>
      <p:sp>
        <p:nvSpPr>
          <p:cNvPr id="84" name="TextBox 83"/>
          <p:cNvSpPr txBox="1"/>
          <p:nvPr/>
        </p:nvSpPr>
        <p:spPr>
          <a:xfrm>
            <a:off x="2791251" y="4458233"/>
            <a:ext cx="298235" cy="215444"/>
          </a:xfrm>
          <a:prstGeom prst="rect">
            <a:avLst/>
          </a:prstGeom>
          <a:noFill/>
        </p:spPr>
        <p:style>
          <a:lnRef idx="0">
            <a:schemeClr val="dk1"/>
          </a:lnRef>
          <a:fillRef idx="3">
            <a:schemeClr val="dk1"/>
          </a:fillRef>
          <a:effectRef idx="3">
            <a:schemeClr val="dk1"/>
          </a:effectRef>
          <a:fontRef idx="minor">
            <a:schemeClr val="lt1"/>
          </a:fontRef>
        </p:style>
        <p:txBody>
          <a:bodyPr wrap="square">
            <a:spAutoFit/>
          </a:bodyPr>
          <a:lstStyle/>
          <a:p>
            <a:pPr>
              <a:defRPr/>
            </a:pPr>
            <a:r>
              <a:rPr lang="en-US" sz="800" b="1" dirty="0" smtClean="0">
                <a:solidFill>
                  <a:srgbClr val="FF0000"/>
                </a:solidFill>
              </a:rPr>
              <a:t>8</a:t>
            </a:r>
            <a:endParaRPr lang="en-US" sz="800" b="1" dirty="0">
              <a:solidFill>
                <a:srgbClr val="FF0000"/>
              </a:solidFill>
            </a:endParaRPr>
          </a:p>
        </p:txBody>
      </p:sp>
      <p:sp>
        <p:nvSpPr>
          <p:cNvPr id="64" name="Rectangle 63"/>
          <p:cNvSpPr/>
          <p:nvPr/>
        </p:nvSpPr>
        <p:spPr>
          <a:xfrm>
            <a:off x="3117007" y="3768919"/>
            <a:ext cx="2880360" cy="1915691"/>
          </a:xfrm>
          <a:prstGeom prst="rect">
            <a:avLst/>
          </a:prstGeom>
          <a:noFill/>
          <a:ln>
            <a:solidFill>
              <a:srgbClr val="FF0000">
                <a:alpha val="4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87" name="TextBox 86"/>
          <p:cNvSpPr txBox="1"/>
          <p:nvPr/>
        </p:nvSpPr>
        <p:spPr>
          <a:xfrm>
            <a:off x="3115101" y="3653480"/>
            <a:ext cx="2880360" cy="276999"/>
          </a:xfrm>
          <a:prstGeom prst="rect">
            <a:avLst/>
          </a:prstGeom>
          <a:solidFill>
            <a:srgbClr val="FF0000"/>
          </a:solidFill>
          <a:effectLst>
            <a:outerShdw blurRad="50800" dist="38100" dir="5400000" algn="t" rotWithShape="0">
              <a:prstClr val="black">
                <a:alpha val="40000"/>
              </a:prstClr>
            </a:outerShdw>
          </a:effectLst>
          <a:scene3d>
            <a:camera prst="orthographicFront"/>
            <a:lightRig rig="threePt" dir="t"/>
          </a:scene3d>
          <a:sp3d>
            <a:bevelT w="165100" prst="coolSlant"/>
          </a:sp3d>
        </p:spPr>
        <p:txBody>
          <a:bodyPr wrap="square">
            <a:spAutoFit/>
          </a:bodyPr>
          <a:lstStyle>
            <a:defPPr>
              <a:defRPr lang="es-ES"/>
            </a:defPPr>
            <a:lvl1pPr algn="ctr">
              <a:defRPr sz="1200" b="1">
                <a:solidFill>
                  <a:srgbClr val="FFFFFF"/>
                </a:solidFill>
              </a:defRPr>
            </a:lvl1pPr>
          </a:lstStyle>
          <a:p>
            <a:r>
              <a:rPr lang="es-PR" dirty="0" smtClean="0">
                <a:latin typeface="Calibri" pitchFamily="34" charset="0"/>
                <a:cs typeface="Arial" charset="0"/>
              </a:rPr>
              <a:t>Net </a:t>
            </a:r>
            <a:r>
              <a:rPr lang="es-PR" dirty="0" err="1" smtClean="0">
                <a:latin typeface="Calibri" pitchFamily="34" charset="0"/>
                <a:cs typeface="Arial" charset="0"/>
              </a:rPr>
              <a:t>Charge</a:t>
            </a:r>
            <a:r>
              <a:rPr lang="es-PR" dirty="0" smtClean="0">
                <a:latin typeface="Calibri" pitchFamily="34" charset="0"/>
                <a:cs typeface="Arial" charset="0"/>
              </a:rPr>
              <a:t> </a:t>
            </a:r>
            <a:r>
              <a:rPr lang="es-PR" dirty="0" err="1" smtClean="0">
                <a:latin typeface="Calibri" pitchFamily="34" charset="0"/>
                <a:cs typeface="Arial" charset="0"/>
              </a:rPr>
              <a:t>Offs</a:t>
            </a:r>
            <a:r>
              <a:rPr lang="es-PR" dirty="0" smtClean="0">
                <a:latin typeface="Calibri" pitchFamily="34" charset="0"/>
                <a:cs typeface="Arial" charset="0"/>
              </a:rPr>
              <a:t> (12months)</a:t>
            </a:r>
            <a:endParaRPr lang="es-PR" dirty="0">
              <a:latin typeface="Calibri" pitchFamily="34" charset="0"/>
              <a:cs typeface="Arial" charset="0"/>
            </a:endParaRPr>
          </a:p>
        </p:txBody>
      </p:sp>
      <p:grpSp>
        <p:nvGrpSpPr>
          <p:cNvPr id="93" name="Group 92"/>
          <p:cNvGrpSpPr/>
          <p:nvPr/>
        </p:nvGrpSpPr>
        <p:grpSpPr>
          <a:xfrm>
            <a:off x="226421" y="4088488"/>
            <a:ext cx="8593809" cy="365760"/>
            <a:chOff x="515583" y="1191032"/>
            <a:chExt cx="8593809" cy="365760"/>
          </a:xfrm>
        </p:grpSpPr>
        <p:cxnSp>
          <p:nvCxnSpPr>
            <p:cNvPr id="94" name="Straight Connector 93"/>
            <p:cNvCxnSpPr/>
            <p:nvPr/>
          </p:nvCxnSpPr>
          <p:spPr bwMode="auto">
            <a:xfrm flipV="1">
              <a:off x="515583" y="1372694"/>
              <a:ext cx="2598996" cy="2437"/>
            </a:xfrm>
            <a:prstGeom prst="line">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95" name="Straight Connector 94"/>
            <p:cNvCxnSpPr/>
            <p:nvPr/>
          </p:nvCxnSpPr>
          <p:spPr bwMode="auto">
            <a:xfrm flipV="1">
              <a:off x="3522876" y="1373912"/>
              <a:ext cx="2598996" cy="2437"/>
            </a:xfrm>
            <a:prstGeom prst="line">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96" name="Oval 95"/>
            <p:cNvSpPr/>
            <p:nvPr/>
          </p:nvSpPr>
          <p:spPr bwMode="auto">
            <a:xfrm>
              <a:off x="4456614" y="1191032"/>
              <a:ext cx="731520" cy="365760"/>
            </a:xfrm>
            <a:prstGeom prst="ellipse">
              <a:avLst/>
            </a:prstGeom>
            <a:solidFill>
              <a:schemeClr val="bg1">
                <a:lumMod val="6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s-PR" sz="1000" b="1" dirty="0" smtClean="0">
                  <a:solidFill>
                    <a:prstClr val="black"/>
                  </a:solidFill>
                </a:rPr>
                <a:t>5%</a:t>
              </a:r>
              <a:endParaRPr lang="es-PR" sz="1000" b="1" dirty="0">
                <a:solidFill>
                  <a:prstClr val="black"/>
                </a:solidFill>
              </a:endParaRPr>
            </a:p>
          </p:txBody>
        </p:sp>
        <p:cxnSp>
          <p:nvCxnSpPr>
            <p:cNvPr id="97" name="Straight Connector 96"/>
            <p:cNvCxnSpPr/>
            <p:nvPr/>
          </p:nvCxnSpPr>
          <p:spPr bwMode="auto">
            <a:xfrm>
              <a:off x="6512496" y="1373912"/>
              <a:ext cx="2596896" cy="0"/>
            </a:xfrm>
            <a:prstGeom prst="line">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98" name="Oval 97"/>
            <p:cNvSpPr/>
            <p:nvPr/>
          </p:nvSpPr>
          <p:spPr bwMode="auto">
            <a:xfrm>
              <a:off x="7241142" y="1191032"/>
              <a:ext cx="914400" cy="365760"/>
            </a:xfrm>
            <a:prstGeom prst="ellipse">
              <a:avLst/>
            </a:prstGeom>
            <a:solidFill>
              <a:schemeClr val="bg1">
                <a:lumMod val="6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s-PR" sz="900" b="1" dirty="0" smtClean="0">
                  <a:solidFill>
                    <a:prstClr val="black"/>
                  </a:solidFill>
                </a:rPr>
                <a:t>19.3%</a:t>
              </a:r>
              <a:endParaRPr lang="es-PR" sz="900" b="1" dirty="0">
                <a:solidFill>
                  <a:prstClr val="black"/>
                </a:solidFill>
              </a:endParaRPr>
            </a:p>
          </p:txBody>
        </p:sp>
        <p:sp>
          <p:nvSpPr>
            <p:cNvPr id="99" name="Oval 98"/>
            <p:cNvSpPr/>
            <p:nvPr/>
          </p:nvSpPr>
          <p:spPr>
            <a:xfrm>
              <a:off x="1449321" y="1191032"/>
              <a:ext cx="731520" cy="365760"/>
            </a:xfrm>
            <a:prstGeom prst="ellipse">
              <a:avLst/>
            </a:prstGeom>
            <a:solidFill>
              <a:schemeClr val="bg1">
                <a:lumMod val="6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000" b="1" dirty="0" smtClean="0">
                  <a:solidFill>
                    <a:prstClr val="black"/>
                  </a:solidFill>
                </a:rPr>
                <a:t>21.8%</a:t>
              </a:r>
              <a:endParaRPr lang="en-US" sz="1000" b="1" dirty="0">
                <a:solidFill>
                  <a:prstClr val="black"/>
                </a:solidFill>
              </a:endParaRPr>
            </a:p>
          </p:txBody>
        </p:sp>
      </p:grpSp>
      <p:graphicFrame>
        <p:nvGraphicFramePr>
          <p:cNvPr id="102" name="Chart 101"/>
          <p:cNvGraphicFramePr>
            <a:graphicFrameLocks/>
          </p:cNvGraphicFramePr>
          <p:nvPr>
            <p:extLst>
              <p:ext uri="{D42A27DB-BD31-4B8C-83A1-F6EECF244321}">
                <p14:modId xmlns:p14="http://schemas.microsoft.com/office/powerpoint/2010/main" val="1276478516"/>
              </p:ext>
            </p:extLst>
          </p:nvPr>
        </p:nvGraphicFramePr>
        <p:xfrm>
          <a:off x="6053861" y="4534461"/>
          <a:ext cx="2834640" cy="1133746"/>
        </p:xfrm>
        <a:graphic>
          <a:graphicData uri="http://schemas.openxmlformats.org/drawingml/2006/chart">
            <c:chart xmlns:c="http://schemas.openxmlformats.org/drawingml/2006/chart" xmlns:r="http://schemas.openxmlformats.org/officeDocument/2006/relationships" r:id="rId7"/>
          </a:graphicData>
        </a:graphic>
      </p:graphicFrame>
      <p:sp>
        <p:nvSpPr>
          <p:cNvPr id="53" name="TextBox 52"/>
          <p:cNvSpPr txBox="1"/>
          <p:nvPr/>
        </p:nvSpPr>
        <p:spPr>
          <a:xfrm>
            <a:off x="4319955" y="5648569"/>
            <a:ext cx="4824045" cy="830997"/>
          </a:xfrm>
          <a:prstGeom prst="rect">
            <a:avLst/>
          </a:prstGeom>
          <a:noFill/>
          <a:effectLst/>
        </p:spPr>
        <p:style>
          <a:lnRef idx="0">
            <a:schemeClr val="dk1"/>
          </a:lnRef>
          <a:fillRef idx="3">
            <a:schemeClr val="dk1"/>
          </a:fillRef>
          <a:effectRef idx="3">
            <a:schemeClr val="dk1"/>
          </a:effectRef>
          <a:fontRef idx="minor">
            <a:schemeClr val="lt1"/>
          </a:fontRef>
        </p:style>
        <p:txBody>
          <a:bodyPr wrap="square" rtlCol="0">
            <a:spAutoFit/>
          </a:bodyPr>
          <a:lstStyle/>
          <a:p>
            <a:pPr marL="95250" indent="-95250" eaLnBrk="0" hangingPunct="0"/>
            <a:r>
              <a:rPr lang="es-PR" altLang="es-PR" sz="800" dirty="0" smtClean="0">
                <a:solidFill>
                  <a:srgbClr val="FF0000"/>
                </a:solidFill>
              </a:rPr>
              <a:t>5</a:t>
            </a:r>
            <a:r>
              <a:rPr lang="es-PR" altLang="es-PR" sz="800" dirty="0" smtClean="0">
                <a:solidFill>
                  <a:prstClr val="black"/>
                </a:solidFill>
              </a:rPr>
              <a:t> Increase driven by classifications of: $7.4MM in AES (Jul’15) , and $2MM Nilsa Smith (Aug’15)</a:t>
            </a:r>
          </a:p>
          <a:p>
            <a:pPr marL="95250" indent="-95250" eaLnBrk="0" hangingPunct="0"/>
            <a:r>
              <a:rPr lang="es-PR" altLang="es-PR" sz="800" dirty="0" smtClean="0">
                <a:solidFill>
                  <a:srgbClr val="FF0000"/>
                </a:solidFill>
              </a:rPr>
              <a:t>6</a:t>
            </a:r>
            <a:r>
              <a:rPr lang="es-PR" altLang="es-PR" sz="800" dirty="0" smtClean="0">
                <a:solidFill>
                  <a:prstClr val="black"/>
                </a:solidFill>
              </a:rPr>
              <a:t> </a:t>
            </a:r>
            <a:r>
              <a:rPr lang="es-PR" altLang="es-PR" sz="800" dirty="0">
                <a:solidFill>
                  <a:prstClr val="black"/>
                </a:solidFill>
              </a:rPr>
              <a:t>Increase driven by classifications of PR Hospital $</a:t>
            </a:r>
            <a:r>
              <a:rPr lang="es-PR" altLang="es-PR" sz="800" dirty="0" smtClean="0">
                <a:solidFill>
                  <a:prstClr val="black"/>
                </a:solidFill>
              </a:rPr>
              <a:t>23MM</a:t>
            </a:r>
            <a:r>
              <a:rPr lang="es-PR" altLang="es-PR" sz="800" dirty="0">
                <a:solidFill>
                  <a:prstClr val="black"/>
                </a:solidFill>
              </a:rPr>
              <a:t>, and De Diego Ambulatory $</a:t>
            </a:r>
            <a:r>
              <a:rPr lang="es-PR" altLang="es-PR" sz="800" dirty="0" smtClean="0">
                <a:solidFill>
                  <a:prstClr val="black"/>
                </a:solidFill>
              </a:rPr>
              <a:t>7MM, partially offset by $5MM in reductions from the Mortgage Portfolio.</a:t>
            </a:r>
          </a:p>
          <a:p>
            <a:pPr lvl="0" eaLnBrk="0" hangingPunct="0"/>
            <a:r>
              <a:rPr lang="es-PR" sz="800" dirty="0" smtClean="0">
                <a:solidFill>
                  <a:srgbClr val="FF0000"/>
                </a:solidFill>
              </a:rPr>
              <a:t>7</a:t>
            </a:r>
            <a:r>
              <a:rPr lang="es-PR" sz="800" dirty="0" smtClean="0">
                <a:solidFill>
                  <a:prstClr val="black"/>
                </a:solidFill>
              </a:rPr>
              <a:t> </a:t>
            </a:r>
            <a:r>
              <a:rPr lang="en-US" altLang="es-PR" sz="800" dirty="0">
                <a:solidFill>
                  <a:prstClr val="black"/>
                </a:solidFill>
              </a:rPr>
              <a:t>Main reductions: $3.1</a:t>
            </a:r>
            <a:r>
              <a:rPr lang="es-ES" altLang="es-PR" sz="800" dirty="0">
                <a:solidFill>
                  <a:prstClr val="black"/>
                </a:solidFill>
              </a:rPr>
              <a:t>MM </a:t>
            </a:r>
            <a:r>
              <a:rPr lang="es-ES" sz="800" dirty="0">
                <a:solidFill>
                  <a:prstClr val="black"/>
                </a:solidFill>
              </a:rPr>
              <a:t>Comité Gerícola, $1.9MM Nilsa Smith, $1.9MM </a:t>
            </a:r>
            <a:r>
              <a:rPr lang="es-ES" sz="800" dirty="0" smtClean="0">
                <a:solidFill>
                  <a:prstClr val="black"/>
                </a:solidFill>
              </a:rPr>
              <a:t>REO</a:t>
            </a:r>
          </a:p>
          <a:p>
            <a:pPr eaLnBrk="0" hangingPunct="0"/>
            <a:r>
              <a:rPr lang="es-ES" sz="800" dirty="0" smtClean="0">
                <a:solidFill>
                  <a:srgbClr val="FF0000"/>
                </a:solidFill>
              </a:rPr>
              <a:t>8</a:t>
            </a:r>
            <a:r>
              <a:rPr lang="es-ES" sz="800" dirty="0" smtClean="0">
                <a:solidFill>
                  <a:prstClr val="black"/>
                </a:solidFill>
              </a:rPr>
              <a:t> Increase driven by $8MM John Dewey University Group (</a:t>
            </a:r>
            <a:r>
              <a:rPr lang="es-ES" sz="800" dirty="0">
                <a:solidFill>
                  <a:prstClr val="black"/>
                </a:solidFill>
              </a:rPr>
              <a:t>April ’16), </a:t>
            </a:r>
            <a:r>
              <a:rPr lang="en-US" sz="800" dirty="0">
                <a:solidFill>
                  <a:prstClr val="black"/>
                </a:solidFill>
              </a:rPr>
              <a:t>AGM Enterprises $5MM (Jun’16),offset by REO sales ($4MM)</a:t>
            </a:r>
          </a:p>
        </p:txBody>
      </p:sp>
      <p:sp>
        <p:nvSpPr>
          <p:cNvPr id="55" name="TextBox 54"/>
          <p:cNvSpPr txBox="1"/>
          <p:nvPr/>
        </p:nvSpPr>
        <p:spPr>
          <a:xfrm>
            <a:off x="0" y="5654632"/>
            <a:ext cx="4563100" cy="707886"/>
          </a:xfrm>
          <a:prstGeom prst="rect">
            <a:avLst/>
          </a:prstGeom>
          <a:noFill/>
          <a:effectLst/>
        </p:spPr>
        <p:style>
          <a:lnRef idx="0">
            <a:schemeClr val="dk1"/>
          </a:lnRef>
          <a:fillRef idx="3">
            <a:schemeClr val="dk1"/>
          </a:fillRef>
          <a:effectRef idx="3">
            <a:schemeClr val="dk1"/>
          </a:effectRef>
          <a:fontRef idx="minor">
            <a:schemeClr val="lt1"/>
          </a:fontRef>
        </p:style>
        <p:txBody>
          <a:bodyPr wrap="square" rtlCol="0">
            <a:spAutoFit/>
          </a:bodyPr>
          <a:lstStyle/>
          <a:p>
            <a:pPr marL="95250" indent="-95250" eaLnBrk="0" hangingPunct="0"/>
            <a:r>
              <a:rPr lang="en-US" sz="800" dirty="0">
                <a:solidFill>
                  <a:srgbClr val="FF0000"/>
                </a:solidFill>
              </a:rPr>
              <a:t>1 </a:t>
            </a:r>
            <a:r>
              <a:rPr lang="en-US" sz="800" dirty="0" smtClean="0">
                <a:solidFill>
                  <a:prstClr val="black"/>
                </a:solidFill>
              </a:rPr>
              <a:t>Main entries: Nilsa Smith $2MM, Carlos Planell $$1.5MM </a:t>
            </a:r>
            <a:r>
              <a:rPr lang="en-US" sz="800" dirty="0">
                <a:solidFill>
                  <a:prstClr val="black"/>
                </a:solidFill>
              </a:rPr>
              <a:t>,</a:t>
            </a:r>
            <a:r>
              <a:rPr lang="en-US" sz="800" dirty="0" smtClean="0">
                <a:solidFill>
                  <a:prstClr val="black"/>
                </a:solidFill>
              </a:rPr>
              <a:t> Mejía Construction $1.2MM, and $4MM repurchase of  GNMA’s Non-Performing loans</a:t>
            </a:r>
            <a:r>
              <a:rPr lang="en-US" sz="800" dirty="0">
                <a:solidFill>
                  <a:prstClr val="black"/>
                </a:solidFill>
              </a:rPr>
              <a:t> </a:t>
            </a:r>
            <a:r>
              <a:rPr lang="en-US" sz="800" dirty="0" smtClean="0">
                <a:solidFill>
                  <a:prstClr val="black"/>
                </a:solidFill>
              </a:rPr>
              <a:t>(resid. mortgage).</a:t>
            </a:r>
          </a:p>
          <a:p>
            <a:pPr marL="95250" lvl="1" indent="-95250" eaLnBrk="0" hangingPunct="0"/>
            <a:r>
              <a:rPr lang="en-US" sz="800" dirty="0" smtClean="0">
                <a:solidFill>
                  <a:srgbClr val="FF0000"/>
                </a:solidFill>
              </a:rPr>
              <a:t>2</a:t>
            </a:r>
            <a:r>
              <a:rPr lang="en-US" sz="800" dirty="0" smtClean="0">
                <a:solidFill>
                  <a:prstClr val="black"/>
                </a:solidFill>
              </a:rPr>
              <a:t> Transfer of HRM. </a:t>
            </a:r>
            <a:r>
              <a:rPr lang="en-US" sz="800" dirty="0">
                <a:solidFill>
                  <a:prstClr val="black"/>
                </a:solidFill>
              </a:rPr>
              <a:t>Global to REO ($</a:t>
            </a:r>
            <a:r>
              <a:rPr lang="en-US" sz="800" dirty="0" smtClean="0">
                <a:solidFill>
                  <a:prstClr val="black"/>
                </a:solidFill>
              </a:rPr>
              <a:t>5.4MM) </a:t>
            </a:r>
            <a:r>
              <a:rPr lang="en-US" sz="800" dirty="0">
                <a:solidFill>
                  <a:prstClr val="black"/>
                </a:solidFill>
              </a:rPr>
              <a:t>and normalizations in the mortgage portfolio</a:t>
            </a:r>
            <a:r>
              <a:rPr lang="en-US" sz="800" dirty="0" smtClean="0">
                <a:solidFill>
                  <a:prstClr val="black"/>
                </a:solidFill>
              </a:rPr>
              <a:t>..</a:t>
            </a:r>
          </a:p>
          <a:p>
            <a:pPr marL="95250" lvl="1" indent="-95250" eaLnBrk="0" hangingPunct="0"/>
            <a:r>
              <a:rPr lang="en-US" sz="800" dirty="0" smtClean="0">
                <a:solidFill>
                  <a:srgbClr val="FF0000"/>
                </a:solidFill>
              </a:rPr>
              <a:t>3</a:t>
            </a:r>
            <a:r>
              <a:rPr lang="en-US" sz="800" dirty="0" smtClean="0">
                <a:solidFill>
                  <a:prstClr val="black"/>
                </a:solidFill>
              </a:rPr>
              <a:t> Increase  concentrated in CCHPR $19MM</a:t>
            </a:r>
            <a:endParaRPr lang="en-US" sz="800" dirty="0" smtClean="0">
              <a:solidFill>
                <a:srgbClr val="FF0000"/>
              </a:solidFill>
            </a:endParaRPr>
          </a:p>
          <a:p>
            <a:pPr marL="95250" indent="-95250" eaLnBrk="0" hangingPunct="0"/>
            <a:r>
              <a:rPr lang="en-US" sz="800" dirty="0" smtClean="0">
                <a:solidFill>
                  <a:srgbClr val="FF0000"/>
                </a:solidFill>
              </a:rPr>
              <a:t>4 </a:t>
            </a:r>
            <a:r>
              <a:rPr lang="en-US" sz="800" dirty="0" smtClean="0">
                <a:solidFill>
                  <a:schemeClr val="tx1"/>
                </a:solidFill>
              </a:rPr>
              <a:t>Increase driven by Mortgage portfolio  </a:t>
            </a:r>
          </a:p>
        </p:txBody>
      </p:sp>
      <p:sp>
        <p:nvSpPr>
          <p:cNvPr id="88" name="Rectangle 87"/>
          <p:cNvSpPr/>
          <p:nvPr/>
        </p:nvSpPr>
        <p:spPr>
          <a:xfrm>
            <a:off x="125073" y="453481"/>
            <a:ext cx="8874801" cy="904863"/>
          </a:xfrm>
          <a:prstGeom prst="rect">
            <a:avLst/>
          </a:prstGeom>
        </p:spPr>
        <p:txBody>
          <a:bodyPr wrap="square">
            <a:spAutoFit/>
          </a:bodyPr>
          <a:lstStyle/>
          <a:p>
            <a:pPr marL="285750" indent="-285750" eaLnBrk="0" fontAlgn="base" hangingPunct="0">
              <a:spcBef>
                <a:spcPct val="20000"/>
              </a:spcBef>
              <a:spcAft>
                <a:spcPct val="0"/>
              </a:spcAft>
              <a:buSzPct val="100000"/>
              <a:buFont typeface="Wingdings" panose="05000000000000000000" pitchFamily="2" charset="2"/>
              <a:buChar char="ü"/>
            </a:pPr>
            <a:r>
              <a:rPr lang="en-US" sz="1200" b="1" dirty="0" smtClean="0">
                <a:latin typeface="Arial" charset="0"/>
                <a:ea typeface="MS PGothic" pitchFamily="34" charset="-128"/>
              </a:rPr>
              <a:t>Since December 2014, portfolio </a:t>
            </a:r>
            <a:r>
              <a:rPr lang="en-US" sz="1200" b="1" dirty="0">
                <a:latin typeface="Arial" charset="0"/>
                <a:ea typeface="MS PGothic" pitchFamily="34" charset="-128"/>
              </a:rPr>
              <a:t>reduction </a:t>
            </a:r>
            <a:r>
              <a:rPr lang="en-US" sz="1200" b="1" dirty="0" smtClean="0">
                <a:latin typeface="Arial" charset="0"/>
                <a:ea typeface="MS PGothic" pitchFamily="34" charset="-128"/>
              </a:rPr>
              <a:t>($465MM), </a:t>
            </a:r>
            <a:r>
              <a:rPr lang="en-US" sz="1200" dirty="0">
                <a:latin typeface="Arial" charset="0"/>
                <a:ea typeface="MS PGothic" pitchFamily="34" charset="-128"/>
                <a:cs typeface="Arial" pitchFamily="34" charset="0"/>
              </a:rPr>
              <a:t>due</a:t>
            </a:r>
            <a:r>
              <a:rPr lang="en-US" altLang="en-US" sz="1200" dirty="0">
                <a:latin typeface="Arial" charset="0"/>
                <a:ea typeface="MS PGothic" pitchFamily="34" charset="-128"/>
                <a:cs typeface="Arial" pitchFamily="34" charset="0"/>
              </a:rPr>
              <a:t> to management’s strategy for </a:t>
            </a:r>
            <a:r>
              <a:rPr lang="en-US" altLang="es-ES_tradnl" sz="1200" dirty="0">
                <a:latin typeface="Arial" charset="0"/>
                <a:ea typeface="MS PGothic" pitchFamily="34" charset="-128"/>
                <a:cs typeface="Arial" pitchFamily="34" charset="0"/>
              </a:rPr>
              <a:t>deleveraging in Public </a:t>
            </a:r>
            <a:r>
              <a:rPr lang="en-US" altLang="es-ES_tradnl" sz="1200" dirty="0" smtClean="0">
                <a:latin typeface="Arial" charset="0"/>
                <a:ea typeface="MS PGothic" pitchFamily="34" charset="-128"/>
                <a:cs typeface="Arial" pitchFamily="34" charset="0"/>
              </a:rPr>
              <a:t>Sector (direct and indirect), residential mortgages and Abengoa confirming facility</a:t>
            </a:r>
            <a:r>
              <a:rPr lang="en-US" sz="1200" b="1" dirty="0" smtClean="0">
                <a:latin typeface="Arial" charset="0"/>
                <a:ea typeface="MS PGothic" pitchFamily="34" charset="-128"/>
              </a:rPr>
              <a:t>.</a:t>
            </a:r>
          </a:p>
          <a:p>
            <a:pPr marL="285750" indent="-285750" eaLnBrk="0" fontAlgn="base" hangingPunct="0">
              <a:spcBef>
                <a:spcPct val="20000"/>
              </a:spcBef>
              <a:spcAft>
                <a:spcPct val="0"/>
              </a:spcAft>
              <a:buSzPct val="100000"/>
              <a:buFont typeface="Wingdings" panose="05000000000000000000" pitchFamily="2" charset="2"/>
              <a:buChar char="ü"/>
            </a:pPr>
            <a:r>
              <a:rPr lang="en-US" sz="1200" b="1" dirty="0" smtClean="0">
                <a:latin typeface="Arial" charset="0"/>
                <a:ea typeface="MS PGothic" pitchFamily="34" charset="-128"/>
              </a:rPr>
              <a:t>Net </a:t>
            </a:r>
            <a:r>
              <a:rPr lang="en-US" sz="1200" b="1" dirty="0">
                <a:latin typeface="Arial" charset="0"/>
                <a:ea typeface="MS PGothic" pitchFamily="34" charset="-128"/>
              </a:rPr>
              <a:t>charge off ‘s and NPL </a:t>
            </a:r>
            <a:r>
              <a:rPr lang="en-US" sz="1200" b="1" dirty="0" smtClean="0">
                <a:latin typeface="Arial" charset="0"/>
                <a:ea typeface="MS PGothic" pitchFamily="34" charset="-128"/>
              </a:rPr>
              <a:t>comparatively stable YoY. ALLL </a:t>
            </a:r>
            <a:r>
              <a:rPr lang="en-US" sz="1200" b="1" dirty="0">
                <a:latin typeface="Arial" charset="0"/>
                <a:ea typeface="MS PGothic" pitchFamily="34" charset="-128"/>
              </a:rPr>
              <a:t>was </a:t>
            </a:r>
            <a:r>
              <a:rPr lang="en-US" sz="1200" b="1" dirty="0" smtClean="0">
                <a:latin typeface="Arial" charset="0"/>
                <a:ea typeface="MS PGothic" pitchFamily="34" charset="-128"/>
              </a:rPr>
              <a:t>increased to anticipate future deterioration.</a:t>
            </a:r>
            <a:endParaRPr lang="en-US" sz="1200" b="1" dirty="0">
              <a:latin typeface="Arial" charset="0"/>
              <a:ea typeface="MS PGothic" pitchFamily="34" charset="-128"/>
            </a:endParaRPr>
          </a:p>
          <a:p>
            <a:pPr marL="285750" indent="-285750" eaLnBrk="0" fontAlgn="base" hangingPunct="0">
              <a:spcBef>
                <a:spcPct val="20000"/>
              </a:spcBef>
              <a:spcAft>
                <a:spcPct val="0"/>
              </a:spcAft>
              <a:buSzPct val="100000"/>
              <a:buFont typeface="Wingdings" panose="05000000000000000000" pitchFamily="2" charset="2"/>
              <a:buChar char="ü"/>
            </a:pPr>
            <a:r>
              <a:rPr lang="en-US" sz="1200" b="1" dirty="0" smtClean="0">
                <a:latin typeface="Arial" charset="0"/>
                <a:ea typeface="MS PGothic" pitchFamily="34" charset="-128"/>
              </a:rPr>
              <a:t>56% </a:t>
            </a:r>
            <a:r>
              <a:rPr lang="en-US" sz="1200" b="1" dirty="0">
                <a:latin typeface="Arial" charset="0"/>
                <a:ea typeface="MS PGothic" pitchFamily="34" charset="-128"/>
              </a:rPr>
              <a:t>of the </a:t>
            </a:r>
            <a:r>
              <a:rPr lang="en-US" sz="1200" b="1" dirty="0" smtClean="0">
                <a:latin typeface="Arial" charset="0"/>
                <a:ea typeface="MS PGothic" pitchFamily="34" charset="-128"/>
              </a:rPr>
              <a:t>Adversely Classified Loans (ACL) are current.</a:t>
            </a:r>
            <a:endParaRPr lang="en-US" sz="1200" b="1" dirty="0">
              <a:latin typeface="Arial" charset="0"/>
              <a:ea typeface="MS PGothic" pitchFamily="34" charset="-128"/>
            </a:endParaRPr>
          </a:p>
        </p:txBody>
      </p:sp>
      <p:graphicFrame>
        <p:nvGraphicFramePr>
          <p:cNvPr id="91" name="Chart 90"/>
          <p:cNvGraphicFramePr>
            <a:graphicFrameLocks/>
          </p:cNvGraphicFramePr>
          <p:nvPr>
            <p:extLst>
              <p:ext uri="{D42A27DB-BD31-4B8C-83A1-F6EECF244321}">
                <p14:modId xmlns:p14="http://schemas.microsoft.com/office/powerpoint/2010/main" val="484569309"/>
              </p:ext>
            </p:extLst>
          </p:nvPr>
        </p:nvGraphicFramePr>
        <p:xfrm>
          <a:off x="6024832" y="2061163"/>
          <a:ext cx="2926080" cy="1645920"/>
        </p:xfrm>
        <a:graphic>
          <a:graphicData uri="http://schemas.openxmlformats.org/drawingml/2006/chart">
            <c:chart xmlns:c="http://schemas.openxmlformats.org/drawingml/2006/chart" xmlns:r="http://schemas.openxmlformats.org/officeDocument/2006/relationships" r:id="rId8"/>
          </a:graphicData>
        </a:graphic>
      </p:graphicFrame>
      <p:grpSp>
        <p:nvGrpSpPr>
          <p:cNvPr id="2" name="Group 1"/>
          <p:cNvGrpSpPr/>
          <p:nvPr/>
        </p:nvGrpSpPr>
        <p:grpSpPr>
          <a:xfrm>
            <a:off x="253998" y="22863"/>
            <a:ext cx="9177079" cy="461665"/>
            <a:chOff x="253998" y="22863"/>
            <a:chExt cx="9177079" cy="461665"/>
          </a:xfrm>
        </p:grpSpPr>
        <p:sp>
          <p:nvSpPr>
            <p:cNvPr id="52" name="TextBox 51"/>
            <p:cNvSpPr txBox="1"/>
            <p:nvPr/>
          </p:nvSpPr>
          <p:spPr>
            <a:xfrm>
              <a:off x="253998" y="22863"/>
              <a:ext cx="9177079" cy="461665"/>
            </a:xfrm>
            <a:prstGeom prst="rect">
              <a:avLst/>
            </a:prstGeom>
            <a:noFill/>
          </p:spPr>
          <p:txBody>
            <a:bodyPr wrap="square" rtlCol="0">
              <a:spAutoFit/>
            </a:bodyPr>
            <a:lstStyle/>
            <a:p>
              <a:pPr eaLnBrk="0" fontAlgn="base" hangingPunct="0">
                <a:spcBef>
                  <a:spcPct val="0"/>
                </a:spcBef>
                <a:spcAft>
                  <a:spcPct val="0"/>
                </a:spcAft>
                <a:tabLst>
                  <a:tab pos="2398713" algn="l"/>
                </a:tabLst>
              </a:pPr>
              <a:r>
                <a:rPr lang="en-US" sz="2400" b="1" dirty="0" smtClean="0">
                  <a:solidFill>
                    <a:prstClr val="black"/>
                  </a:solidFill>
                  <a:latin typeface="Arial" charset="0"/>
                  <a:ea typeface="MS PGothic" pitchFamily="34" charset="-128"/>
                </a:rPr>
                <a:t>7. Credit Risk – Bancorp Total Portfolio Trends</a:t>
              </a:r>
              <a:endParaRPr lang="en-US" sz="2400" b="1" dirty="0">
                <a:solidFill>
                  <a:prstClr val="black"/>
                </a:solidFill>
                <a:latin typeface="Arial" charset="0"/>
                <a:ea typeface="MS PGothic" pitchFamily="34" charset="-128"/>
              </a:endParaRPr>
            </a:p>
          </p:txBody>
        </p:sp>
        <p:pic>
          <p:nvPicPr>
            <p:cNvPr id="58"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8037" y="404143"/>
              <a:ext cx="8461375"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813947338"/>
      </p:ext>
    </p:extLst>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n610821\Desktop\sant-MReg_positivo_RGB.3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6597" y="3084463"/>
            <a:ext cx="1724479" cy="502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8013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54000" y="248488"/>
            <a:ext cx="8890000" cy="369332"/>
          </a:xfrm>
          <a:prstGeom prst="rect">
            <a:avLst/>
          </a:prstGeom>
          <a:noFill/>
        </p:spPr>
        <p:txBody>
          <a:bodyPr wrap="square" rtlCol="0">
            <a:spAutoFit/>
          </a:bodyPr>
          <a:lstStyle/>
          <a:p>
            <a:pPr eaLnBrk="1" fontAlgn="auto" hangingPunct="1">
              <a:spcBef>
                <a:spcPts val="0"/>
              </a:spcBef>
              <a:spcAft>
                <a:spcPts val="0"/>
              </a:spcAft>
            </a:pPr>
            <a:r>
              <a:rPr lang="en-US" sz="1800" b="1" dirty="0">
                <a:solidFill>
                  <a:prstClr val="black"/>
                </a:solidFill>
                <a:latin typeface="Calibri"/>
                <a:ea typeface="+mn-ea"/>
              </a:rPr>
              <a:t>1. </a:t>
            </a:r>
            <a:r>
              <a:rPr lang="en-US" sz="1800" b="1" dirty="0" smtClean="0">
                <a:solidFill>
                  <a:prstClr val="black"/>
                </a:solidFill>
                <a:latin typeface="Calibri"/>
                <a:ea typeface="+mn-ea"/>
              </a:rPr>
              <a:t>3 Executive </a:t>
            </a:r>
            <a:r>
              <a:rPr lang="en-US" sz="1800" b="1" dirty="0">
                <a:solidFill>
                  <a:prstClr val="black"/>
                </a:solidFill>
                <a:latin typeface="Calibri"/>
                <a:ea typeface="+mn-ea"/>
              </a:rPr>
              <a:t>Summary – Top </a:t>
            </a:r>
            <a:r>
              <a:rPr lang="en-US" sz="1800" b="1" dirty="0" smtClean="0">
                <a:solidFill>
                  <a:prstClr val="black"/>
                </a:solidFill>
                <a:latin typeface="Calibri"/>
                <a:ea typeface="+mn-ea"/>
              </a:rPr>
              <a:t>Risks (2/3)</a:t>
            </a:r>
            <a:endParaRPr lang="en-US" sz="1800" b="1" dirty="0">
              <a:solidFill>
                <a:prstClr val="black"/>
              </a:solidFill>
              <a:latin typeface="Calibri"/>
              <a:ea typeface="+mn-ea"/>
            </a:endParaRPr>
          </a:p>
        </p:txBody>
      </p:sp>
      <p:graphicFrame>
        <p:nvGraphicFramePr>
          <p:cNvPr id="33" name="247 Tabla"/>
          <p:cNvGraphicFramePr>
            <a:graphicFrameLocks noGrp="1"/>
          </p:cNvGraphicFramePr>
          <p:nvPr>
            <p:extLst>
              <p:ext uri="{D42A27DB-BD31-4B8C-83A1-F6EECF244321}">
                <p14:modId xmlns:p14="http://schemas.microsoft.com/office/powerpoint/2010/main" val="2096102244"/>
              </p:ext>
            </p:extLst>
          </p:nvPr>
        </p:nvGraphicFramePr>
        <p:xfrm>
          <a:off x="304800" y="675740"/>
          <a:ext cx="8772576" cy="5345412"/>
        </p:xfrm>
        <a:graphic>
          <a:graphicData uri="http://schemas.openxmlformats.org/drawingml/2006/table">
            <a:tbl>
              <a:tblPr/>
              <a:tblGrid>
                <a:gridCol w="1219200"/>
                <a:gridCol w="2133600"/>
                <a:gridCol w="2181225"/>
                <a:gridCol w="2066975"/>
                <a:gridCol w="561975"/>
                <a:gridCol w="609601"/>
              </a:tblGrid>
              <a:tr h="337881">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l" defTabSz="914400" rtl="0" eaLnBrk="1" fontAlgn="t" latinLnBrk="0" hangingPunct="1">
                        <a:lnSpc>
                          <a:spcPct val="90000"/>
                        </a:lnSpc>
                        <a:spcBef>
                          <a:spcPts val="0"/>
                        </a:spcBef>
                        <a:spcAft>
                          <a:spcPts val="0"/>
                        </a:spcAft>
                        <a:buClrTx/>
                        <a:buSzTx/>
                        <a:buFontTx/>
                        <a:buNone/>
                        <a:tabLst/>
                        <a:defRPr/>
                      </a:pPr>
                      <a:r>
                        <a:rPr lang="en-GB" sz="1200" b="1" noProof="0" dirty="0" smtClean="0">
                          <a:solidFill>
                            <a:schemeClr val="tx1"/>
                          </a:solidFill>
                          <a:latin typeface="+mn-lt"/>
                        </a:rPr>
                        <a:t>Risk</a:t>
                      </a:r>
                      <a:endParaRPr lang="en-GB" sz="1200" b="0" i="0" u="none" strike="noStrike" kern="1200" noProof="0" dirty="0">
                        <a:solidFill>
                          <a:schemeClr val="tx1"/>
                        </a:solidFill>
                        <a:effectLst/>
                        <a:latin typeface="+mn-lt"/>
                        <a:ea typeface="+mn-ea"/>
                        <a:cs typeface="+mn-cs"/>
                      </a:endParaRPr>
                    </a:p>
                  </a:txBody>
                  <a:tcPr marL="0" marR="0" marT="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ctr" defTabSz="914400" rtl="0" eaLnBrk="1" fontAlgn="b" latinLnBrk="0" hangingPunct="1">
                        <a:lnSpc>
                          <a:spcPct val="90000"/>
                        </a:lnSpc>
                        <a:spcBef>
                          <a:spcPts val="0"/>
                        </a:spcBef>
                        <a:spcAft>
                          <a:spcPts val="0"/>
                        </a:spcAft>
                        <a:buClrTx/>
                        <a:buSzTx/>
                        <a:buFontTx/>
                        <a:buNone/>
                        <a:tabLst/>
                        <a:defRPr/>
                      </a:pPr>
                      <a:r>
                        <a:rPr lang="en-GB" sz="1200" b="1" i="0" u="none" strike="noStrike" kern="1200" noProof="0" dirty="0" smtClean="0">
                          <a:solidFill>
                            <a:schemeClr val="tx1"/>
                          </a:solidFill>
                          <a:effectLst/>
                          <a:latin typeface="+mn-lt"/>
                          <a:ea typeface="+mn-ea"/>
                          <a:cs typeface="+mn-cs"/>
                        </a:rPr>
                        <a:t>Description</a:t>
                      </a:r>
                    </a:p>
                  </a:txBody>
                  <a:tcPr marL="0" marR="0" marT="0" marB="3600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fontAlgn="b"/>
                      <a:r>
                        <a:rPr lang="en-GB" sz="1200" b="1" kern="1200" noProof="0" dirty="0" smtClean="0">
                          <a:solidFill>
                            <a:schemeClr val="tx1"/>
                          </a:solidFill>
                          <a:latin typeface="Calibri"/>
                          <a:ea typeface="+mn-ea"/>
                          <a:cs typeface="+mn-cs"/>
                        </a:rPr>
                        <a:t>Current</a:t>
                      </a:r>
                      <a:r>
                        <a:rPr lang="en-GB" sz="1200" b="1" kern="1200" baseline="0" noProof="0" dirty="0" smtClean="0">
                          <a:solidFill>
                            <a:schemeClr val="tx1"/>
                          </a:solidFill>
                          <a:latin typeface="Calibri"/>
                          <a:ea typeface="+mn-ea"/>
                          <a:cs typeface="+mn-cs"/>
                        </a:rPr>
                        <a:t> </a:t>
                      </a:r>
                      <a:r>
                        <a:rPr lang="en-GB" sz="1200" b="1" kern="1200" noProof="0" dirty="0" smtClean="0">
                          <a:solidFill>
                            <a:schemeClr val="tx1"/>
                          </a:solidFill>
                          <a:latin typeface="Calibri"/>
                          <a:ea typeface="+mn-ea"/>
                          <a:cs typeface="+mn-cs"/>
                        </a:rPr>
                        <a:t>Risk Update/RAS and Metrics</a:t>
                      </a:r>
                      <a:endParaRPr lang="en-GB" sz="1200" b="1" i="0" u="none" strike="noStrike" kern="1200" noProof="0" dirty="0">
                        <a:solidFill>
                          <a:schemeClr val="tx1"/>
                        </a:solidFill>
                        <a:effectLst/>
                        <a:latin typeface="Calibri"/>
                        <a:ea typeface="+mn-ea"/>
                        <a:cs typeface="+mn-cs"/>
                      </a:endParaRPr>
                    </a:p>
                  </a:txBody>
                  <a:tcPr marL="0" marR="0" marT="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b" latinLnBrk="0" hangingPunct="1">
                        <a:lnSpc>
                          <a:spcPct val="90000"/>
                        </a:lnSpc>
                        <a:spcBef>
                          <a:spcPts val="0"/>
                        </a:spcBef>
                        <a:spcAft>
                          <a:spcPts val="0"/>
                        </a:spcAft>
                        <a:buClrTx/>
                        <a:buSzTx/>
                        <a:buFontTx/>
                        <a:buNone/>
                        <a:tabLst/>
                        <a:defRPr/>
                      </a:pPr>
                      <a:r>
                        <a:rPr lang="en-GB" sz="1200" b="1" noProof="0" dirty="0" smtClean="0">
                          <a:solidFill>
                            <a:schemeClr val="tx1"/>
                          </a:solidFill>
                          <a:latin typeface="+mn-lt"/>
                        </a:rPr>
                        <a:t>Action Plan</a:t>
                      </a:r>
                      <a:endParaRPr lang="en-GB" sz="1200" b="1" i="0" u="none" strike="noStrike" noProof="0" dirty="0">
                        <a:solidFill>
                          <a:schemeClr val="tx1"/>
                        </a:solidFill>
                        <a:effectLst/>
                        <a:latin typeface="+mn-lt"/>
                      </a:endParaRPr>
                    </a:p>
                  </a:txBody>
                  <a:tcPr marL="0" marR="0" marT="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defRPr/>
                      </a:pPr>
                      <a:r>
                        <a:rPr lang="en-GB" sz="1200" b="1" kern="0" spc="-90" baseline="0" dirty="0" smtClean="0"/>
                        <a:t>Risk </a:t>
                      </a:r>
                    </a:p>
                    <a:p>
                      <a:pPr algn="ctr">
                        <a:lnSpc>
                          <a:spcPct val="80000"/>
                        </a:lnSpc>
                        <a:defRPr/>
                      </a:pPr>
                      <a:r>
                        <a:rPr lang="en-GB" sz="1200" b="1" kern="0" spc="-90" baseline="0" dirty="0" smtClean="0"/>
                        <a:t>Trend</a:t>
                      </a:r>
                      <a:endParaRPr lang="en-GB" sz="1200" b="1" kern="0" spc="-90" baseline="0" dirty="0"/>
                    </a:p>
                  </a:txBody>
                  <a:tcPr marL="0" marR="0" marT="0" marB="3600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ctr" defTabSz="914400" rtl="0" eaLnBrk="1" fontAlgn="b" latinLnBrk="0" hangingPunct="1">
                        <a:lnSpc>
                          <a:spcPct val="90000"/>
                        </a:lnSpc>
                        <a:spcBef>
                          <a:spcPts val="0"/>
                        </a:spcBef>
                        <a:spcAft>
                          <a:spcPts val="0"/>
                        </a:spcAft>
                        <a:buClrTx/>
                        <a:buSzTx/>
                        <a:buFontTx/>
                        <a:buNone/>
                        <a:tabLst/>
                        <a:defRPr/>
                      </a:pPr>
                      <a:r>
                        <a:rPr lang="en-GB" sz="1200" b="1" i="0" u="none" strike="noStrike" noProof="0" dirty="0" smtClean="0">
                          <a:solidFill>
                            <a:schemeClr val="tx1"/>
                          </a:solidFill>
                          <a:effectLst/>
                          <a:latin typeface="+mn-lt"/>
                        </a:rPr>
                        <a:t>Rem. Status</a:t>
                      </a:r>
                      <a:endParaRPr lang="en-GB" sz="1200" b="1" i="0" u="none" strike="noStrike" noProof="0" dirty="0">
                        <a:solidFill>
                          <a:schemeClr val="tx1"/>
                        </a:solidFill>
                        <a:effectLst/>
                        <a:latin typeface="+mn-lt"/>
                      </a:endParaRPr>
                    </a:p>
                  </a:txBody>
                  <a:tcPr marL="0" marR="0" marT="0" marB="3600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r>
              <a:tr h="115352">
                <a:tc gridSpan="6">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algn="ctr" defTabSz="457200" rtl="0" eaLnBrk="1" fontAlgn="t" latinLnBrk="0" hangingPunct="1">
                        <a:spcBef>
                          <a:spcPts val="0"/>
                        </a:spcBef>
                      </a:pPr>
                      <a:endParaRPr lang="en-GB" sz="900" b="1" i="0" u="none" strike="noStrike" kern="1200" noProof="0" dirty="0">
                        <a:solidFill>
                          <a:srgbClr val="000000"/>
                        </a:solidFill>
                        <a:effectLst/>
                        <a:latin typeface="+mj-lt"/>
                        <a:ea typeface="+mn-ea"/>
                        <a:cs typeface="+mn-cs"/>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rgbClr val="C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algn="l" defTabSz="457200" rtl="0" eaLnBrk="1" fontAlgn="t" latinLnBrk="0" hangingPunct="1"/>
                      <a:endParaRPr lang="en-US" sz="1000" b="1" i="0" u="none" strike="noStrike" kern="1200" dirty="0">
                        <a:solidFill>
                          <a:srgbClr val="000000"/>
                        </a:solidFill>
                        <a:effectLst/>
                        <a:latin typeface="+mn-lt"/>
                        <a:ea typeface="+mn-ea"/>
                        <a:cs typeface="+mn-cs"/>
                      </a:endParaRPr>
                    </a:p>
                  </a:txBody>
                  <a:tcPr marL="0" marR="0" marT="0" marB="0">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l" defTabSz="457200" rtl="0" eaLnBrk="1" fontAlgn="t" latinLnBrk="0" hangingPunct="1">
                        <a:lnSpc>
                          <a:spcPct val="90000"/>
                        </a:lnSpc>
                        <a:spcBef>
                          <a:spcPts val="0"/>
                        </a:spcBef>
                        <a:spcAft>
                          <a:spcPts val="0"/>
                        </a:spcAft>
                        <a:buClrTx/>
                        <a:buSzTx/>
                        <a:buFontTx/>
                        <a:buNone/>
                        <a:tabLst/>
                        <a:defRPr/>
                      </a:pPr>
                      <a:endParaRPr lang="en-GB" sz="1000" b="1" i="0" u="none" strike="noStrike" kern="1200" noProof="0" dirty="0" smtClean="0">
                        <a:solidFill>
                          <a:srgbClr val="000000"/>
                        </a:solidFill>
                        <a:effectLst/>
                        <a:latin typeface="+mn-lt"/>
                        <a:ea typeface="+mn-ea"/>
                        <a:cs typeface="+mn-cs"/>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PR"/>
                    </a:p>
                  </a:txBody>
                  <a:tcPr/>
                </a:tc>
                <a:tc hMerge="1">
                  <a:txBody>
                    <a:bodyPr/>
                    <a:lstStyle/>
                    <a:p>
                      <a:endParaRPr lang="es-PR"/>
                    </a:p>
                  </a:txBody>
                  <a:tcPr/>
                </a:tc>
                <a:tc hMerge="1">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algn="ctr" defTabSz="457200" rtl="0" eaLnBrk="1" fontAlgn="t" latinLnBrk="0" hangingPunct="1"/>
                      <a:endParaRPr lang="en-GB" sz="400" b="1" i="0" u="none" strike="noStrike" kern="1200" noProof="0" dirty="0" smtClean="0">
                        <a:solidFill>
                          <a:srgbClr val="000000"/>
                        </a:solidFill>
                        <a:effectLst/>
                        <a:latin typeface="+mn-lt"/>
                        <a:ea typeface="+mn-ea"/>
                        <a:cs typeface="+mn-cs"/>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928457">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srgbClr val="C00000"/>
                          </a:solidFill>
                          <a:effectLst/>
                          <a:uLnTx/>
                          <a:uFillTx/>
                          <a:latin typeface="Calibri"/>
                          <a:ea typeface="Tahoma" panose="020B0604030504040204" pitchFamily="34" charset="0"/>
                          <a:cs typeface="Tahoma" panose="020B0604030504040204" pitchFamily="34" charset="0"/>
                        </a:rPr>
                        <a:t>Risk in complying with the regulator’s expectations. </a:t>
                      </a:r>
                      <a:r>
                        <a:rPr kumimoji="0" lang="en-US" sz="1000" b="1" i="0" u="none" strike="noStrike" kern="1200" cap="none" spc="0" normalizeH="0" baseline="0" noProof="0" dirty="0" smtClean="0">
                          <a:ln>
                            <a:noFill/>
                          </a:ln>
                          <a:solidFill>
                            <a:prstClr val="black">
                              <a:lumMod val="65000"/>
                              <a:lumOff val="35000"/>
                            </a:prstClr>
                          </a:solidFill>
                          <a:effectLst/>
                          <a:uLnTx/>
                          <a:uFillTx/>
                          <a:latin typeface="Calibri"/>
                          <a:ea typeface="Tahoma" panose="020B0604030504040204" pitchFamily="34" charset="0"/>
                          <a:cs typeface="Tahoma" panose="020B0604030504040204" pitchFamily="34" charset="0"/>
                        </a:rPr>
                        <a:t>Executive Owner: </a:t>
                      </a:r>
                      <a:r>
                        <a:rPr kumimoji="0" lang="en-US" sz="1000" b="1" i="0" u="none" strike="noStrike" kern="1200" cap="none" spc="0" normalizeH="0" baseline="0" noProof="0" dirty="0" err="1" smtClean="0">
                          <a:ln>
                            <a:noFill/>
                          </a:ln>
                          <a:solidFill>
                            <a:prstClr val="black">
                              <a:lumMod val="65000"/>
                              <a:lumOff val="35000"/>
                            </a:prstClr>
                          </a:solidFill>
                          <a:effectLst/>
                          <a:uLnTx/>
                          <a:uFillTx/>
                          <a:latin typeface="Calibri"/>
                          <a:ea typeface="Tahoma" panose="020B0604030504040204" pitchFamily="34" charset="0"/>
                          <a:cs typeface="Tahoma" panose="020B0604030504040204" pitchFamily="34" charset="0"/>
                        </a:rPr>
                        <a:t>Arlivón</a:t>
                      </a:r>
                      <a:r>
                        <a:rPr kumimoji="0" lang="en-US" sz="1000" b="1" i="0" u="none" strike="noStrike" kern="1200" cap="none" spc="0" normalizeH="0" baseline="0" noProof="0" dirty="0" smtClean="0">
                          <a:ln>
                            <a:noFill/>
                          </a:ln>
                          <a:solidFill>
                            <a:prstClr val="black">
                              <a:lumMod val="65000"/>
                              <a:lumOff val="35000"/>
                            </a:prstClr>
                          </a:solidFill>
                          <a:effectLst/>
                          <a:uLnTx/>
                          <a:uFillTx/>
                          <a:latin typeface="Calibri"/>
                          <a:ea typeface="Tahoma" panose="020B0604030504040204" pitchFamily="34" charset="0"/>
                          <a:cs typeface="Tahoma" panose="020B0604030504040204" pitchFamily="34" charset="0"/>
                        </a:rPr>
                        <a:t> Vega</a:t>
                      </a:r>
                    </a:p>
                  </a:txBody>
                  <a:tcPr marL="7200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3E2E2"/>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lvl="0" algn="just">
                        <a:lnSpc>
                          <a:spcPct val="100000"/>
                        </a:lnSpc>
                      </a:pPr>
                      <a:r>
                        <a:rPr lang="en-US" sz="900" b="0" noProof="0" dirty="0" smtClean="0">
                          <a:solidFill>
                            <a:schemeClr val="tx1"/>
                          </a:solidFill>
                          <a:latin typeface="+mj-lt"/>
                        </a:rPr>
                        <a:t>O</a:t>
                      </a:r>
                      <a:r>
                        <a:rPr lang="en-US" sz="900" noProof="0" dirty="0" smtClean="0">
                          <a:solidFill>
                            <a:schemeClr val="tx1"/>
                          </a:solidFill>
                          <a:latin typeface="+mj-lt"/>
                        </a:rPr>
                        <a:t>nce we have raised the standards in risk monitoring and identification with the implementation of our ERM Program, the regulator brings new standards for other risks such as Technological and Cyber Security risks in which we have to work on in order to adequately comply with the  heightened standards.</a:t>
                      </a:r>
                      <a:endParaRPr lang="en-US" sz="900" b="1" noProof="0" dirty="0">
                        <a:solidFill>
                          <a:schemeClr val="tx1"/>
                        </a:solidFill>
                        <a:latin typeface="+mj-lt"/>
                      </a:endParaRPr>
                    </a:p>
                  </a:txBody>
                  <a:tcPr marL="72000" marR="36000" marT="36000" marB="0">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just" defTabSz="914400" rtl="0" eaLnBrk="1" fontAlgn="t" latinLnBrk="0" hangingPunct="1">
                        <a:lnSpc>
                          <a:spcPct val="90000"/>
                        </a:lnSpc>
                        <a:spcBef>
                          <a:spcPts val="0"/>
                        </a:spcBef>
                        <a:spcAft>
                          <a:spcPts val="0"/>
                        </a:spcAft>
                        <a:buClr>
                          <a:schemeClr val="tx2"/>
                        </a:buClr>
                        <a:buSzTx/>
                        <a:buFont typeface="Arial" panose="020B0604020202020204" pitchFamily="34" charset="0"/>
                        <a:buNone/>
                        <a:tabLst/>
                        <a:defRPr/>
                      </a:pPr>
                      <a:r>
                        <a:rPr lang="en-US" sz="900" b="1" u="sng" kern="1200" noProof="0" dirty="0" smtClean="0">
                          <a:solidFill>
                            <a:schemeClr val="tx1"/>
                          </a:solidFill>
                          <a:latin typeface="+mj-lt"/>
                          <a:ea typeface="+mn-ea"/>
                          <a:cs typeface="+mn-cs"/>
                        </a:rPr>
                        <a:t>Current Risk Update: </a:t>
                      </a:r>
                      <a:endParaRPr lang="en-US" sz="900" b="1" u="sng" kern="1200" noProof="0" dirty="0" smtClean="0">
                        <a:solidFill>
                          <a:srgbClr val="FF0000"/>
                        </a:solidFill>
                        <a:latin typeface="+mj-lt"/>
                        <a:ea typeface="+mn-ea"/>
                        <a:cs typeface="+mn-cs"/>
                      </a:endParaRPr>
                    </a:p>
                    <a:p>
                      <a:pPr marL="0" indent="0" algn="just">
                        <a:lnSpc>
                          <a:spcPts val="1200"/>
                        </a:lnSpc>
                        <a:spcBef>
                          <a:spcPts val="300"/>
                        </a:spcBef>
                        <a:buClr>
                          <a:srgbClr val="00B050"/>
                        </a:buClr>
                        <a:buFontTx/>
                        <a:buNone/>
                        <a:defRPr/>
                      </a:pPr>
                      <a:r>
                        <a:rPr lang="en-GB" sz="900" b="0" kern="1200" dirty="0" smtClean="0">
                          <a:solidFill>
                            <a:schemeClr val="tx1"/>
                          </a:solidFill>
                          <a:latin typeface="+mj-lt"/>
                          <a:ea typeface="+mn-ea"/>
                          <a:cs typeface="+mn-cs"/>
                        </a:rPr>
                        <a:t>No MRIA regulatory recommendations past due. FDIC TAQR is currently in progress. </a:t>
                      </a:r>
                      <a:r>
                        <a:rPr lang="en-US" sz="900" b="0" kern="1200" dirty="0" smtClean="0">
                          <a:solidFill>
                            <a:schemeClr val="tx1"/>
                          </a:solidFill>
                          <a:latin typeface="+mj-lt"/>
                          <a:ea typeface="+mn-ea"/>
                          <a:cs typeface="+mn-cs"/>
                        </a:rPr>
                        <a:t>FDIC on-site IT annual safety and soundness audit. </a:t>
                      </a:r>
                      <a:r>
                        <a:rPr lang="en-US" sz="900" dirty="0" smtClean="0">
                          <a:solidFill>
                            <a:schemeClr val="tx1"/>
                          </a:solidFill>
                          <a:latin typeface="Calibri" pitchFamily="34" charset="0"/>
                        </a:rPr>
                        <a:t>Reviews on HMDA (FDIC)  Transfer Agent (SEC) and Mortgage Origination Risk Assessment (FANNIE MAE) concluded without major findings.</a:t>
                      </a:r>
                      <a:endParaRPr lang="en-US" sz="900" kern="0" dirty="0" smtClean="0">
                        <a:solidFill>
                          <a:schemeClr val="tx1"/>
                        </a:solidFill>
                        <a:ea typeface="MS PGothic" pitchFamily="34" charset="-128"/>
                        <a:cs typeface="Arial" pitchFamily="34" charset="0"/>
                      </a:endParaRPr>
                    </a:p>
                    <a:p>
                      <a:pPr marL="0" lvl="0" indent="0" algn="just" defTabSz="457200" rtl="0" eaLnBrk="1" latinLnBrk="0" hangingPunct="1">
                        <a:lnSpc>
                          <a:spcPct val="100000"/>
                        </a:lnSpc>
                        <a:spcBef>
                          <a:spcPts val="300"/>
                        </a:spcBef>
                        <a:buClr>
                          <a:srgbClr val="00B050"/>
                        </a:buClr>
                        <a:buFont typeface="Arial" panose="020B0604020202020204" pitchFamily="34" charset="0"/>
                        <a:buNone/>
                        <a:defRPr/>
                      </a:pPr>
                      <a:r>
                        <a:rPr lang="en-US" sz="900" b="1" u="sng" kern="1200" noProof="0" dirty="0" smtClean="0">
                          <a:solidFill>
                            <a:schemeClr val="tx1"/>
                          </a:solidFill>
                          <a:latin typeface="+mj-lt"/>
                          <a:ea typeface="+mn-ea"/>
                          <a:cs typeface="+mn-cs"/>
                        </a:rPr>
                        <a:t>RAS/Metrics:</a:t>
                      </a:r>
                      <a:endParaRPr lang="en-US" sz="900" b="0" i="0" u="none" strike="noStrike" kern="1200" baseline="0" dirty="0" smtClean="0">
                        <a:solidFill>
                          <a:schemeClr val="tx1"/>
                        </a:solidFill>
                        <a:latin typeface="+mj-lt"/>
                        <a:ea typeface="+mn-ea"/>
                        <a:cs typeface="+mn-cs"/>
                      </a:endParaRPr>
                    </a:p>
                    <a:p>
                      <a:pPr marL="0" marR="0" lvl="1" indent="0" algn="just" defTabSz="457200" rtl="0" eaLnBrk="1" fontAlgn="auto" latinLnBrk="0" hangingPunct="1">
                        <a:lnSpc>
                          <a:spcPct val="100000"/>
                        </a:lnSpc>
                        <a:spcBef>
                          <a:spcPts val="0"/>
                        </a:spcBef>
                        <a:spcAft>
                          <a:spcPts val="0"/>
                        </a:spcAft>
                        <a:buClrTx/>
                        <a:buSzTx/>
                        <a:buFontTx/>
                        <a:buNone/>
                        <a:tabLst/>
                        <a:defRPr/>
                      </a:pPr>
                      <a:r>
                        <a:rPr lang="en-US" sz="900" dirty="0" smtClean="0">
                          <a:solidFill>
                            <a:schemeClr val="tx1"/>
                          </a:solidFill>
                          <a:effectLst/>
                          <a:latin typeface="+mj-lt"/>
                          <a:ea typeface="Calibri"/>
                          <a:cs typeface="Times New Roman"/>
                        </a:rPr>
                        <a:t>‘Open MRIAs or equivalent regulatory matters requiring immediate attention’ </a:t>
                      </a:r>
                      <a:r>
                        <a:rPr lang="en-US" sz="900" b="0" kern="1200" noProof="0" dirty="0" smtClean="0">
                          <a:solidFill>
                            <a:schemeClr val="tx1"/>
                          </a:solidFill>
                          <a:latin typeface="+mj-lt"/>
                          <a:ea typeface="+mn-ea"/>
                          <a:cs typeface="+mn-cs"/>
                        </a:rPr>
                        <a:t>RAS metric is </a:t>
                      </a:r>
                      <a:r>
                        <a:rPr lang="en-US" sz="900" b="1" kern="1200" noProof="0" dirty="0" smtClean="0">
                          <a:solidFill>
                            <a:srgbClr val="00B050"/>
                          </a:solidFill>
                          <a:latin typeface="+mj-lt"/>
                          <a:ea typeface="+mn-ea"/>
                          <a:cs typeface="+mn-cs"/>
                        </a:rPr>
                        <a:t>green.</a:t>
                      </a:r>
                      <a:r>
                        <a:rPr lang="en-US" sz="900" b="0" kern="1200" noProof="0" dirty="0" smtClean="0">
                          <a:solidFill>
                            <a:schemeClr val="tx1"/>
                          </a:solidFill>
                          <a:latin typeface="+mj-lt"/>
                          <a:ea typeface="+mn-ea"/>
                          <a:cs typeface="+mn-cs"/>
                        </a:rPr>
                        <a:t> Other KRI in </a:t>
                      </a:r>
                      <a:r>
                        <a:rPr lang="en-US" sz="900" b="1" kern="1200" noProof="0" dirty="0" smtClean="0">
                          <a:solidFill>
                            <a:srgbClr val="00B050"/>
                          </a:solidFill>
                          <a:latin typeface="+mj-lt"/>
                          <a:ea typeface="+mn-ea"/>
                          <a:cs typeface="+mn-cs"/>
                        </a:rPr>
                        <a:t>green</a:t>
                      </a:r>
                      <a:r>
                        <a:rPr lang="en-US" sz="900" b="0" kern="1200" noProof="0" dirty="0" smtClean="0">
                          <a:solidFill>
                            <a:schemeClr val="tx1"/>
                          </a:solidFill>
                          <a:latin typeface="+mj-lt"/>
                          <a:ea typeface="+mn-ea"/>
                          <a:cs typeface="+mn-cs"/>
                        </a:rPr>
                        <a:t>: ‘</a:t>
                      </a:r>
                      <a:r>
                        <a:rPr lang="en-US" sz="900" b="0" i="0" u="none" strike="noStrike" dirty="0" smtClean="0">
                          <a:solidFill>
                            <a:srgbClr val="000000"/>
                          </a:solidFill>
                          <a:latin typeface="+mj-lt"/>
                        </a:rPr>
                        <a:t>Past due remediation plans to supervisory findings</a:t>
                      </a:r>
                      <a:r>
                        <a:rPr lang="en-US" sz="900" b="0" kern="1200" noProof="0" dirty="0" smtClean="0">
                          <a:solidFill>
                            <a:schemeClr val="tx1"/>
                          </a:solidFill>
                          <a:latin typeface="+mj-lt"/>
                          <a:ea typeface="+mn-ea"/>
                          <a:cs typeface="+mn-cs"/>
                        </a:rPr>
                        <a:t>’.</a:t>
                      </a:r>
                      <a:endParaRPr lang="en-US" sz="900" b="0" i="0" kern="1200" dirty="0" smtClean="0">
                        <a:solidFill>
                          <a:schemeClr val="tx1"/>
                        </a:solidFill>
                        <a:latin typeface="+mj-lt"/>
                        <a:ea typeface="+mn-ea"/>
                        <a:cs typeface="Arial" panose="020B0604020202020204" pitchFamily="34" charset="0"/>
                      </a:endParaRPr>
                    </a:p>
                  </a:txBody>
                  <a:tcPr marL="72000" marR="36000" marT="3600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US" sz="900" b="0" kern="1200" dirty="0" smtClean="0">
                          <a:solidFill>
                            <a:schemeClr val="tx1"/>
                          </a:solidFill>
                          <a:latin typeface="+mn-lt"/>
                          <a:ea typeface="+mn-ea"/>
                          <a:cs typeface="+mn-cs"/>
                        </a:rPr>
                        <a:t>We are</a:t>
                      </a:r>
                      <a:r>
                        <a:rPr lang="en-US" sz="900" b="0" kern="1200" baseline="0" dirty="0" smtClean="0">
                          <a:solidFill>
                            <a:schemeClr val="tx1"/>
                          </a:solidFill>
                          <a:latin typeface="+mn-lt"/>
                          <a:ea typeface="+mn-ea"/>
                          <a:cs typeface="+mn-cs"/>
                        </a:rPr>
                        <a:t> working on improve 3 Lines of Defense approach</a:t>
                      </a:r>
                      <a:r>
                        <a:rPr lang="en-US" sz="900" b="0" kern="1200" dirty="0" smtClean="0">
                          <a:solidFill>
                            <a:schemeClr val="tx1"/>
                          </a:solidFill>
                          <a:latin typeface="+mn-lt"/>
                          <a:ea typeface="+mn-ea"/>
                          <a:cs typeface="+mn-cs"/>
                        </a:rPr>
                        <a:t> that identifies breaches with industry standards, laws and regulations: Compliance, Legal, Internal Audit and Credit Risk Review. </a:t>
                      </a:r>
                    </a:p>
                    <a:p>
                      <a:pPr algn="just"/>
                      <a:r>
                        <a:rPr lang="en-US" sz="900" b="0" kern="1200" dirty="0" smtClean="0">
                          <a:solidFill>
                            <a:schemeClr val="tx1"/>
                          </a:solidFill>
                          <a:latin typeface="+mn-lt"/>
                          <a:ea typeface="+mn-ea"/>
                          <a:cs typeface="+mn-cs"/>
                        </a:rPr>
                        <a:t>Additionally, there is a recurrent monitoring of the status of both internal and external recommendations with zero tolerance included within the Risk Appetite</a:t>
                      </a:r>
                      <a:r>
                        <a:rPr lang="en-US" sz="900" b="0" kern="1200" baseline="0" dirty="0" smtClean="0">
                          <a:solidFill>
                            <a:schemeClr val="tx1"/>
                          </a:solidFill>
                          <a:latin typeface="+mn-lt"/>
                          <a:ea typeface="+mn-ea"/>
                          <a:cs typeface="+mn-cs"/>
                        </a:rPr>
                        <a:t> Statement </a:t>
                      </a:r>
                      <a:r>
                        <a:rPr lang="en-US" sz="900" b="0" kern="1200" dirty="0" smtClean="0">
                          <a:solidFill>
                            <a:schemeClr val="tx1"/>
                          </a:solidFill>
                          <a:latin typeface="+mn-lt"/>
                          <a:ea typeface="+mn-ea"/>
                          <a:cs typeface="+mn-cs"/>
                        </a:rPr>
                        <a:t>and Entity Risk Scorecard which are monitored and presented to Senior Management, Board Risk Committee and Board of Directors in the Bancorp Monthly Risk Report with corresponding Action Plan, when necessary. </a:t>
                      </a:r>
                      <a:r>
                        <a:rPr lang="en-US" sz="900" b="0" kern="1200" noProof="0" dirty="0" smtClean="0">
                          <a:solidFill>
                            <a:schemeClr val="tx1"/>
                          </a:solidFill>
                          <a:latin typeface="+mn-lt"/>
                          <a:ea typeface="+mn-ea"/>
                          <a:cs typeface="+mn-cs"/>
                        </a:rPr>
                        <a:t> </a:t>
                      </a:r>
                    </a:p>
                  </a:txBody>
                  <a:tcPr marL="72000" marR="108000" marT="36000" marB="0">
                    <a:lnL w="12700" cap="flat" cmpd="sng" algn="ctr">
                      <a:no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PR"/>
                    </a:p>
                  </a:txBody>
                  <a:tcPr marL="0" marR="0" marT="0" marB="0" anchor="ctr">
                    <a:lnL w="6350" cap="flat" cmpd="sng" algn="ctr">
                      <a:solidFill>
                        <a:srgbClr val="BFBFBF"/>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fontAlgn="t"/>
                      <a:endParaRPr lang="en-GB" sz="1200" b="1" i="0" u="none" strike="noStrike" noProof="0" dirty="0" smtClean="0">
                        <a:solidFill>
                          <a:srgbClr val="000000"/>
                        </a:solidFill>
                        <a:effectLst/>
                        <a:latin typeface="+mn-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63636">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endParaRPr kumimoji="0" lang="en-US" sz="500" b="1" i="0" u="none" strike="noStrike" kern="1200" cap="none" spc="0" normalizeH="0" baseline="0" noProof="0" dirty="0" smtClean="0">
                        <a:ln>
                          <a:noFill/>
                        </a:ln>
                        <a:solidFill>
                          <a:prstClr val="black">
                            <a:lumMod val="65000"/>
                            <a:lumOff val="35000"/>
                          </a:prstClr>
                        </a:solidFill>
                        <a:effectLst/>
                        <a:uLnTx/>
                        <a:uFillTx/>
                        <a:latin typeface="+mj-lt"/>
                        <a:ea typeface="Tahoma" panose="020B0604030504040204" pitchFamily="34" charset="0"/>
                        <a:cs typeface="Tahoma" panose="020B0604030504040204" pitchFamily="34" charset="0"/>
                      </a:endParaRPr>
                    </a:p>
                  </a:txBody>
                  <a:tcPr marL="7200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just">
                        <a:lnSpc>
                          <a:spcPct val="100000"/>
                        </a:lnSpc>
                      </a:pPr>
                      <a:endParaRPr lang="en-US" sz="500" b="1" noProof="0" dirty="0">
                        <a:solidFill>
                          <a:schemeClr val="tx1"/>
                        </a:solidFill>
                        <a:latin typeface="+mj-lt"/>
                      </a:endParaRPr>
                    </a:p>
                  </a:txBody>
                  <a:tcPr marL="72000" marR="36000" marT="36000" marB="0">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just" defTabSz="914400" rtl="0" eaLnBrk="1" fontAlgn="t" latinLnBrk="0" hangingPunct="1">
                        <a:lnSpc>
                          <a:spcPct val="90000"/>
                        </a:lnSpc>
                        <a:spcBef>
                          <a:spcPts val="0"/>
                        </a:spcBef>
                        <a:spcAft>
                          <a:spcPts val="0"/>
                        </a:spcAft>
                        <a:buClr>
                          <a:schemeClr val="tx2"/>
                        </a:buClr>
                        <a:buSzTx/>
                        <a:buFont typeface="Arial" panose="020B0604020202020204" pitchFamily="34" charset="0"/>
                        <a:buNone/>
                        <a:tabLst/>
                        <a:defRPr/>
                      </a:pPr>
                      <a:endParaRPr lang="en-US" sz="500" b="0" i="0" u="none" strike="noStrike" kern="1200" baseline="0" dirty="0" smtClean="0">
                        <a:solidFill>
                          <a:schemeClr val="tx1"/>
                        </a:solidFill>
                        <a:latin typeface="+mj-lt"/>
                        <a:ea typeface="+mn-ea"/>
                        <a:cs typeface="+mn-cs"/>
                      </a:endParaRPr>
                    </a:p>
                  </a:txBody>
                  <a:tcPr marL="72000" marR="36000" marT="3600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endParaRPr lang="es-PR" sz="500" dirty="0">
                        <a:latin typeface="+mj-lt"/>
                      </a:endParaRPr>
                    </a:p>
                  </a:txBody>
                  <a:tcPr marL="72000" marR="108000" marT="36000" marB="0">
                    <a:lnL w="12700" cap="flat" cmpd="sng" algn="ctr">
                      <a:no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PR" sz="500" dirty="0">
                        <a:latin typeface="+mj-lt"/>
                      </a:endParaRPr>
                    </a:p>
                  </a:txBody>
                  <a:tcPr marL="0" marR="0" marT="0" marB="0" anchor="ctr">
                    <a:lnL w="6350" cap="flat" cmpd="sng" algn="ctr">
                      <a:solidFill>
                        <a:srgbClr val="BFBFBF"/>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endParaRPr lang="en-GB" sz="500" b="1" i="0" u="none" strike="noStrike" noProof="0" dirty="0" smtClean="0">
                        <a:solidFill>
                          <a:srgbClr val="000000"/>
                        </a:solidFill>
                        <a:effectLst/>
                        <a:latin typeface="+mj-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05679">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srgbClr val="C00000"/>
                          </a:solidFill>
                          <a:effectLst/>
                          <a:uLnTx/>
                          <a:uFillTx/>
                          <a:latin typeface="Calibri"/>
                          <a:ea typeface="Tahoma" panose="020B0604030504040204" pitchFamily="34" charset="0"/>
                          <a:cs typeface="Tahoma" panose="020B0604030504040204" pitchFamily="34" charset="0"/>
                        </a:rPr>
                        <a:t>Staff Competency and Talent Gaps</a:t>
                      </a:r>
                    </a:p>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smtClean="0">
                          <a:ln>
                            <a:noFill/>
                          </a:ln>
                          <a:solidFill>
                            <a:prstClr val="black">
                              <a:lumMod val="65000"/>
                              <a:lumOff val="35000"/>
                            </a:prstClr>
                          </a:solidFill>
                          <a:effectLst/>
                          <a:uLnTx/>
                          <a:uFillTx/>
                          <a:latin typeface="Calibri"/>
                          <a:ea typeface="Tahoma" panose="020B0604030504040204" pitchFamily="34" charset="0"/>
                          <a:cs typeface="Tahoma" panose="020B0604030504040204" pitchFamily="34" charset="0"/>
                        </a:rPr>
                        <a:t>Executive Owner:  Criselyris Melendez</a:t>
                      </a:r>
                    </a:p>
                  </a:txBody>
                  <a:tcPr marL="7200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E3E2E2"/>
                    </a:solidFill>
                  </a:tcPr>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900" b="0" noProof="0" dirty="0" smtClean="0">
                          <a:solidFill>
                            <a:schemeClr val="tx1"/>
                          </a:solidFill>
                          <a:latin typeface="+mj-lt"/>
                        </a:rPr>
                        <a:t>Challenges with recruitment and retention of talent with required expertise and knowledge</a:t>
                      </a:r>
                      <a:r>
                        <a:rPr lang="en-US" sz="900" b="0" baseline="0" noProof="0" dirty="0" smtClean="0">
                          <a:solidFill>
                            <a:schemeClr val="tx1"/>
                          </a:solidFill>
                          <a:latin typeface="+mj-lt"/>
                        </a:rPr>
                        <a:t> </a:t>
                      </a:r>
                      <a:r>
                        <a:rPr lang="en-US" sz="900" b="0" i="0" u="none" strike="noStrike" kern="1200" dirty="0" smtClean="0">
                          <a:solidFill>
                            <a:srgbClr val="000000"/>
                          </a:solidFill>
                          <a:latin typeface="+mj-lt"/>
                          <a:ea typeface="+mn-ea"/>
                          <a:cs typeface="+mn-cs"/>
                        </a:rPr>
                        <a:t>due</a:t>
                      </a:r>
                      <a:r>
                        <a:rPr lang="en-US" sz="900" b="0" i="0" u="none" strike="noStrike" kern="1200" baseline="0" dirty="0" smtClean="0">
                          <a:solidFill>
                            <a:srgbClr val="000000"/>
                          </a:solidFill>
                          <a:latin typeface="+mj-lt"/>
                          <a:ea typeface="+mn-ea"/>
                          <a:cs typeface="+mn-cs"/>
                        </a:rPr>
                        <a:t> to the e</a:t>
                      </a:r>
                      <a:r>
                        <a:rPr lang="en-US" sz="900" b="0" i="0" u="none" strike="noStrike" kern="1200" dirty="0" smtClean="0">
                          <a:solidFill>
                            <a:srgbClr val="000000"/>
                          </a:solidFill>
                          <a:latin typeface="+mj-lt"/>
                          <a:ea typeface="+mn-ea"/>
                          <a:cs typeface="+mn-cs"/>
                        </a:rPr>
                        <a:t>conomic environment, emigration, freeze in merit salary increases since 2009, discontinued or increase in employee costs for benefits: no matching contributions in 401k</a:t>
                      </a:r>
                      <a:r>
                        <a:rPr lang="en-US" sz="900" b="0" i="0" u="none" strike="noStrike" kern="1200" baseline="0" dirty="0" smtClean="0">
                          <a:solidFill>
                            <a:srgbClr val="000000"/>
                          </a:solidFill>
                          <a:latin typeface="+mj-lt"/>
                          <a:ea typeface="+mn-ea"/>
                          <a:cs typeface="+mn-cs"/>
                        </a:rPr>
                        <a:t> &amp; </a:t>
                      </a:r>
                      <a:r>
                        <a:rPr lang="en-US" sz="900" b="0" i="0" u="none" strike="noStrike" kern="1200" dirty="0" smtClean="0">
                          <a:solidFill>
                            <a:srgbClr val="000000"/>
                          </a:solidFill>
                          <a:latin typeface="+mj-lt"/>
                          <a:ea typeface="+mn-ea"/>
                          <a:cs typeface="+mn-cs"/>
                        </a:rPr>
                        <a:t>significant increase in health plan employee contributions in 2015; and high level of requirements.</a:t>
                      </a:r>
                      <a:endParaRPr lang="en-US" sz="900" b="1" noProof="0" dirty="0">
                        <a:solidFill>
                          <a:schemeClr val="tx1"/>
                        </a:solidFill>
                        <a:latin typeface="+mj-lt"/>
                      </a:endParaRPr>
                    </a:p>
                  </a:txBody>
                  <a:tcPr marL="72000" marR="36000" marT="36000" marB="0">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just" defTabSz="914400" rtl="0" eaLnBrk="1" fontAlgn="t" latinLnBrk="0" hangingPunct="1">
                        <a:lnSpc>
                          <a:spcPct val="90000"/>
                        </a:lnSpc>
                        <a:spcBef>
                          <a:spcPts val="0"/>
                        </a:spcBef>
                        <a:spcAft>
                          <a:spcPts val="0"/>
                        </a:spcAft>
                        <a:buClr>
                          <a:schemeClr val="tx2"/>
                        </a:buClr>
                        <a:buSzTx/>
                        <a:buFont typeface="Arial" panose="020B0604020202020204" pitchFamily="34" charset="0"/>
                        <a:buNone/>
                        <a:tabLst/>
                        <a:defRPr/>
                      </a:pPr>
                      <a:r>
                        <a:rPr lang="en-US" sz="900" b="1" u="sng" kern="1200" noProof="0" dirty="0" smtClean="0">
                          <a:solidFill>
                            <a:schemeClr val="tx1"/>
                          </a:solidFill>
                          <a:latin typeface="+mj-lt"/>
                          <a:ea typeface="+mn-ea"/>
                          <a:cs typeface="+mn-cs"/>
                        </a:rPr>
                        <a:t>Current Risk Update:</a:t>
                      </a:r>
                    </a:p>
                    <a:p>
                      <a:pPr algn="just" fontAlgn="ctr"/>
                      <a:r>
                        <a:rPr lang="en-US" sz="900" b="0" kern="1200" dirty="0" smtClean="0">
                          <a:solidFill>
                            <a:schemeClr val="tx1"/>
                          </a:solidFill>
                          <a:latin typeface="+mn-lt"/>
                          <a:ea typeface="+mn-ea"/>
                          <a:cs typeface="+mn-cs"/>
                        </a:rPr>
                        <a:t>In June 2016 there were 72 unfilled positions vs. 52 in previous month, for a total of 20 new vacancies</a:t>
                      </a:r>
                      <a:r>
                        <a:rPr lang="en-US" sz="900" b="0" kern="1200" baseline="0" dirty="0" smtClean="0">
                          <a:solidFill>
                            <a:schemeClr val="tx1"/>
                          </a:solidFill>
                          <a:latin typeface="+mn-lt"/>
                          <a:ea typeface="+mn-ea"/>
                          <a:cs typeface="+mn-cs"/>
                        </a:rPr>
                        <a:t> temporary employees are considered</a:t>
                      </a:r>
                      <a:r>
                        <a:rPr lang="en-US" sz="900" b="0" kern="1200" dirty="0" smtClean="0">
                          <a:solidFill>
                            <a:schemeClr val="tx1"/>
                          </a:solidFill>
                          <a:latin typeface="+mn-lt"/>
                          <a:ea typeface="+mn-ea"/>
                          <a:cs typeface="+mn-cs"/>
                        </a:rPr>
                        <a:t>. Employee Voluntary Attrition</a:t>
                      </a:r>
                      <a:r>
                        <a:rPr lang="en-US" sz="900" b="0" kern="1200" baseline="0" dirty="0" smtClean="0">
                          <a:solidFill>
                            <a:schemeClr val="tx1"/>
                          </a:solidFill>
                          <a:latin typeface="+mn-lt"/>
                          <a:ea typeface="+mn-ea"/>
                          <a:cs typeface="+mn-cs"/>
                        </a:rPr>
                        <a:t> remained without changes from previous month.</a:t>
                      </a:r>
                      <a:endParaRPr lang="en-US" sz="900" b="0" kern="1200" noProof="0" dirty="0" smtClean="0">
                        <a:solidFill>
                          <a:schemeClr val="tx1"/>
                        </a:solidFill>
                        <a:latin typeface="+mn-lt"/>
                        <a:ea typeface="+mn-ea"/>
                        <a:cs typeface="+mn-cs"/>
                      </a:endParaRPr>
                    </a:p>
                    <a:p>
                      <a:pPr marL="0" marR="0" lvl="0" indent="0" algn="just" defTabSz="914400" rtl="0" eaLnBrk="1" fontAlgn="t" latinLnBrk="0" hangingPunct="1">
                        <a:lnSpc>
                          <a:spcPct val="90000"/>
                        </a:lnSpc>
                        <a:spcBef>
                          <a:spcPts val="0"/>
                        </a:spcBef>
                        <a:spcAft>
                          <a:spcPts val="0"/>
                        </a:spcAft>
                        <a:buClr>
                          <a:schemeClr val="tx2"/>
                        </a:buClr>
                        <a:buSzTx/>
                        <a:buFont typeface="Arial" panose="020B0604020202020204" pitchFamily="34" charset="0"/>
                        <a:buNone/>
                        <a:tabLst/>
                        <a:defRPr/>
                      </a:pPr>
                      <a:r>
                        <a:rPr lang="en-US" sz="900" b="0" i="0" u="none" strike="noStrike" kern="1200" dirty="0" smtClean="0">
                          <a:solidFill>
                            <a:srgbClr val="000000"/>
                          </a:solidFill>
                          <a:latin typeface="+mj-lt"/>
                          <a:ea typeface="+mn-ea"/>
                          <a:cs typeface="+mn-cs"/>
                        </a:rPr>
                        <a:t> </a:t>
                      </a:r>
                      <a:endParaRPr lang="en-US" sz="900" b="0" kern="1200" noProof="0" dirty="0" smtClean="0">
                        <a:solidFill>
                          <a:schemeClr val="tx1"/>
                        </a:solidFill>
                        <a:latin typeface="+mj-lt"/>
                        <a:ea typeface="+mn-ea"/>
                        <a:cs typeface="+mn-cs"/>
                      </a:endParaRPr>
                    </a:p>
                    <a:p>
                      <a:pPr marL="0" marR="0" lvl="0" indent="0" algn="just" defTabSz="914400" rtl="0" eaLnBrk="1" fontAlgn="t" latinLnBrk="0" hangingPunct="1">
                        <a:lnSpc>
                          <a:spcPct val="90000"/>
                        </a:lnSpc>
                        <a:spcBef>
                          <a:spcPts val="0"/>
                        </a:spcBef>
                        <a:spcAft>
                          <a:spcPts val="0"/>
                        </a:spcAft>
                        <a:buClr>
                          <a:schemeClr val="tx2"/>
                        </a:buClr>
                        <a:buSzTx/>
                        <a:buFont typeface="Arial" panose="020B0604020202020204" pitchFamily="34" charset="0"/>
                        <a:buNone/>
                        <a:tabLst/>
                        <a:defRPr/>
                      </a:pPr>
                      <a:r>
                        <a:rPr lang="en-US" sz="900" b="1" u="sng" kern="1200" noProof="0" dirty="0" smtClean="0">
                          <a:solidFill>
                            <a:schemeClr val="tx1"/>
                          </a:solidFill>
                          <a:latin typeface="+mj-lt"/>
                          <a:ea typeface="+mn-ea"/>
                          <a:cs typeface="+mn-cs"/>
                        </a:rPr>
                        <a:t>RAS/Metrics:</a:t>
                      </a:r>
                    </a:p>
                    <a:p>
                      <a:pPr marL="0" marR="0" lvl="0" indent="0" algn="just" defTabSz="914400" rtl="0" eaLnBrk="1" fontAlgn="t" latinLnBrk="0" hangingPunct="1">
                        <a:lnSpc>
                          <a:spcPct val="90000"/>
                        </a:lnSpc>
                        <a:spcBef>
                          <a:spcPts val="0"/>
                        </a:spcBef>
                        <a:spcAft>
                          <a:spcPts val="0"/>
                        </a:spcAft>
                        <a:buClr>
                          <a:schemeClr val="tx2"/>
                        </a:buClr>
                        <a:buSzTx/>
                        <a:buFont typeface="Arial" panose="020B0604020202020204" pitchFamily="34" charset="0"/>
                        <a:buNone/>
                        <a:tabLst/>
                        <a:defRPr/>
                      </a:pPr>
                      <a:r>
                        <a:rPr lang="en-US" sz="900" b="0" i="0" u="none" strike="noStrike" dirty="0" smtClean="0">
                          <a:solidFill>
                            <a:srgbClr val="000000"/>
                          </a:solidFill>
                          <a:latin typeface="+mj-lt"/>
                        </a:rPr>
                        <a:t>‘Employee Voluntary Attrition to Total Number of Employees</a:t>
                      </a:r>
                      <a:r>
                        <a:rPr lang="en-US" sz="900" b="0" i="0" u="none" strike="noStrike" kern="1200" baseline="0" noProof="0" dirty="0" smtClean="0">
                          <a:solidFill>
                            <a:schemeClr val="tx1"/>
                          </a:solidFill>
                          <a:latin typeface="+mj-lt"/>
                          <a:ea typeface="+mn-ea"/>
                          <a:cs typeface="+mn-cs"/>
                        </a:rPr>
                        <a:t>’ KRI is </a:t>
                      </a:r>
                      <a:r>
                        <a:rPr lang="en-US" sz="900" b="1" i="0" u="none" strike="noStrike" kern="1200" baseline="0" noProof="0" dirty="0" smtClean="0">
                          <a:solidFill>
                            <a:srgbClr val="FFC000"/>
                          </a:solidFill>
                          <a:latin typeface="+mj-lt"/>
                          <a:ea typeface="+mn-ea"/>
                          <a:cs typeface="+mn-cs"/>
                        </a:rPr>
                        <a:t>amber </a:t>
                      </a:r>
                      <a:r>
                        <a:rPr lang="en-US" sz="900" b="0" i="0" u="none" strike="noStrike" kern="1200" baseline="0" noProof="0" dirty="0" smtClean="0">
                          <a:solidFill>
                            <a:schemeClr val="tx1"/>
                          </a:solidFill>
                          <a:latin typeface="+mj-lt"/>
                          <a:ea typeface="+mn-ea"/>
                          <a:cs typeface="+mn-cs"/>
                        </a:rPr>
                        <a:t>at 8.3%. ‘</a:t>
                      </a:r>
                      <a:r>
                        <a:rPr lang="en-US" sz="900" b="0" i="0" u="none" strike="noStrike" baseline="0" dirty="0" smtClean="0">
                          <a:solidFill>
                            <a:schemeClr val="tx1"/>
                          </a:solidFill>
                          <a:effectLst/>
                          <a:latin typeface="+mj-lt"/>
                        </a:rPr>
                        <a:t>‘</a:t>
                      </a:r>
                      <a:r>
                        <a:rPr lang="en-US" sz="900" b="0" dirty="0" smtClean="0">
                          <a:solidFill>
                            <a:srgbClr val="000000"/>
                          </a:solidFill>
                          <a:latin typeface="+mj-lt"/>
                          <a:ea typeface="ＭＳ Ｐゴシック" pitchFamily="1" charset="-128"/>
                          <a:cs typeface="Arial" panose="020B0604020202020204" pitchFamily="34" charset="0"/>
                        </a:rPr>
                        <a:t>Turnover: </a:t>
                      </a:r>
                      <a:r>
                        <a:rPr lang="en-US" sz="900" b="0" i="0" u="none" strike="noStrike" kern="1200" dirty="0" smtClean="0">
                          <a:solidFill>
                            <a:srgbClr val="000000"/>
                          </a:solidFill>
                          <a:effectLst/>
                          <a:latin typeface="+mn-lt"/>
                          <a:ea typeface="+mn-ea"/>
                          <a:cs typeface="+mn-cs"/>
                        </a:rPr>
                        <a:t>Total percentage of unfilled positions from its approved headcount’</a:t>
                      </a:r>
                      <a:r>
                        <a:rPr lang="en-US" sz="900" b="0" i="0" u="none" strike="noStrike" kern="1200" baseline="0" dirty="0" smtClean="0">
                          <a:solidFill>
                            <a:srgbClr val="000000"/>
                          </a:solidFill>
                          <a:effectLst/>
                          <a:latin typeface="+mn-lt"/>
                          <a:ea typeface="+mn-ea"/>
                          <a:cs typeface="+mn-cs"/>
                        </a:rPr>
                        <a:t> KRI </a:t>
                      </a:r>
                      <a:r>
                        <a:rPr lang="en-US" sz="900" b="1" i="0" u="none" strike="noStrike" kern="1200" baseline="0" dirty="0" smtClean="0">
                          <a:solidFill>
                            <a:srgbClr val="FF0000"/>
                          </a:solidFill>
                          <a:latin typeface="+mn-lt"/>
                          <a:ea typeface="+mn-ea"/>
                          <a:cs typeface="+mn-cs"/>
                        </a:rPr>
                        <a:t>breached the limit </a:t>
                      </a:r>
                      <a:r>
                        <a:rPr lang="en-US" sz="900" b="0" i="0" u="none" strike="noStrike" kern="1200" baseline="0" dirty="0" smtClean="0">
                          <a:solidFill>
                            <a:schemeClr val="tx1"/>
                          </a:solidFill>
                          <a:effectLst/>
                          <a:latin typeface="+mn-lt"/>
                          <a:ea typeface="+mn-ea"/>
                          <a:cs typeface="+mn-cs"/>
                        </a:rPr>
                        <a:t>at 5.8%. </a:t>
                      </a:r>
                      <a:r>
                        <a:rPr lang="en-US" sz="900" b="0" dirty="0" smtClean="0">
                          <a:solidFill>
                            <a:srgbClr val="000000"/>
                          </a:solidFill>
                          <a:latin typeface="+mj-lt"/>
                          <a:ea typeface="ＭＳ Ｐゴシック" pitchFamily="1" charset="-128"/>
                          <a:cs typeface="Arial" panose="020B0604020202020204" pitchFamily="34" charset="0"/>
                        </a:rPr>
                        <a:t>6-month rolling rate</a:t>
                      </a:r>
                      <a:r>
                        <a:rPr lang="en-US" sz="900" b="0" i="0" u="none" strike="noStrike" baseline="0" dirty="0" smtClean="0">
                          <a:solidFill>
                            <a:schemeClr val="tx1"/>
                          </a:solidFill>
                          <a:effectLst/>
                          <a:latin typeface="+mj-lt"/>
                        </a:rPr>
                        <a:t>’ </a:t>
                      </a:r>
                      <a:r>
                        <a:rPr lang="en-US" sz="900" b="0" i="0" u="none" strike="noStrike" baseline="0" dirty="0" smtClean="0">
                          <a:solidFill>
                            <a:srgbClr val="000000"/>
                          </a:solidFill>
                          <a:effectLst/>
                          <a:latin typeface="+mj-lt"/>
                        </a:rPr>
                        <a:t>KRI </a:t>
                      </a:r>
                      <a:r>
                        <a:rPr lang="en-US" sz="900" b="1" i="0" u="none" strike="noStrike" kern="1200" baseline="0" dirty="0" smtClean="0">
                          <a:solidFill>
                            <a:srgbClr val="FF0000"/>
                          </a:solidFill>
                          <a:latin typeface="+mj-lt"/>
                          <a:ea typeface="+mn-ea"/>
                          <a:cs typeface="+mn-cs"/>
                        </a:rPr>
                        <a:t>breached the limit </a:t>
                      </a:r>
                      <a:r>
                        <a:rPr lang="en-US" sz="900" b="0" i="0" u="none" strike="noStrike" baseline="0" dirty="0" smtClean="0">
                          <a:solidFill>
                            <a:schemeClr val="tx1"/>
                          </a:solidFill>
                          <a:effectLst/>
                          <a:latin typeface="+mj-lt"/>
                        </a:rPr>
                        <a:t>at 5.8%.  ‘</a:t>
                      </a:r>
                      <a:r>
                        <a:rPr lang="en-US" sz="900" b="0" dirty="0" smtClean="0">
                          <a:solidFill>
                            <a:srgbClr val="000000"/>
                          </a:solidFill>
                          <a:latin typeface="+mj-lt"/>
                          <a:ea typeface="ＭＳ Ｐゴシック" pitchFamily="1" charset="-128"/>
                          <a:cs typeface="Arial" panose="020B0604020202020204" pitchFamily="34" charset="0"/>
                        </a:rPr>
                        <a:t>Turnover by Performance: 6-month rolling rate</a:t>
                      </a:r>
                      <a:r>
                        <a:rPr lang="en-US" sz="900" b="0" i="0" u="none" strike="noStrike" baseline="0" dirty="0" smtClean="0">
                          <a:solidFill>
                            <a:schemeClr val="tx1"/>
                          </a:solidFill>
                          <a:effectLst/>
                          <a:latin typeface="+mj-lt"/>
                        </a:rPr>
                        <a:t>’ </a:t>
                      </a:r>
                      <a:r>
                        <a:rPr lang="en-US" sz="900" b="0" i="0" u="none" strike="noStrike" baseline="0" dirty="0" smtClean="0">
                          <a:solidFill>
                            <a:srgbClr val="000000"/>
                          </a:solidFill>
                          <a:effectLst/>
                          <a:latin typeface="+mj-lt"/>
                        </a:rPr>
                        <a:t>KRI </a:t>
                      </a:r>
                      <a:r>
                        <a:rPr lang="en-US" sz="900" b="1" i="0" u="none" strike="noStrike" kern="1200" baseline="0" dirty="0" smtClean="0">
                          <a:solidFill>
                            <a:srgbClr val="FF0000"/>
                          </a:solidFill>
                          <a:latin typeface="+mj-lt"/>
                          <a:ea typeface="+mn-ea"/>
                          <a:cs typeface="+mn-cs"/>
                        </a:rPr>
                        <a:t>breached the limit</a:t>
                      </a:r>
                      <a:r>
                        <a:rPr lang="en-US" sz="900" b="1" i="0" u="none" strike="noStrike" baseline="0" dirty="0" smtClean="0">
                          <a:solidFill>
                            <a:srgbClr val="FF0000"/>
                          </a:solidFill>
                          <a:effectLst/>
                          <a:latin typeface="+mj-lt"/>
                        </a:rPr>
                        <a:t> </a:t>
                      </a:r>
                      <a:r>
                        <a:rPr lang="en-US" sz="900" b="0" i="0" u="none" strike="noStrike" baseline="0" dirty="0" smtClean="0">
                          <a:solidFill>
                            <a:schemeClr val="tx1"/>
                          </a:solidFill>
                          <a:effectLst/>
                          <a:latin typeface="+mj-lt"/>
                        </a:rPr>
                        <a:t>at 5.7%. </a:t>
                      </a:r>
                      <a:endParaRPr lang="en-US" sz="900" b="1" i="0" u="none" strike="noStrike" dirty="0" smtClean="0">
                        <a:solidFill>
                          <a:srgbClr val="FF0000"/>
                        </a:solidFill>
                        <a:effectLst/>
                        <a:latin typeface="+mj-lt"/>
                      </a:endParaRPr>
                    </a:p>
                    <a:p>
                      <a:pPr marL="0" marR="0" lvl="0" indent="0" algn="just" defTabSz="914400" rtl="0" eaLnBrk="1" fontAlgn="t" latinLnBrk="0" hangingPunct="1">
                        <a:lnSpc>
                          <a:spcPct val="90000"/>
                        </a:lnSpc>
                        <a:spcBef>
                          <a:spcPts val="0"/>
                        </a:spcBef>
                        <a:spcAft>
                          <a:spcPts val="0"/>
                        </a:spcAft>
                        <a:buClr>
                          <a:schemeClr val="tx2"/>
                        </a:buClr>
                        <a:buSzTx/>
                        <a:buFont typeface="Arial" panose="020B0604020202020204" pitchFamily="34" charset="0"/>
                        <a:buNone/>
                        <a:tabLst/>
                        <a:defRPr/>
                      </a:pPr>
                      <a:endParaRPr lang="en-US" sz="900" b="1" i="0" u="none" strike="noStrike" dirty="0" smtClean="0">
                        <a:solidFill>
                          <a:srgbClr val="FF0000"/>
                        </a:solidFill>
                        <a:effectLst/>
                        <a:latin typeface="+mj-lt"/>
                      </a:endParaRPr>
                    </a:p>
                    <a:p>
                      <a:pPr marL="0" marR="0" lvl="0" indent="0" algn="just" defTabSz="914400" rtl="0" eaLnBrk="1" fontAlgn="t" latinLnBrk="0" hangingPunct="1">
                        <a:lnSpc>
                          <a:spcPct val="90000"/>
                        </a:lnSpc>
                        <a:spcBef>
                          <a:spcPts val="0"/>
                        </a:spcBef>
                        <a:spcAft>
                          <a:spcPts val="0"/>
                        </a:spcAft>
                        <a:buClr>
                          <a:schemeClr val="tx2"/>
                        </a:buClr>
                        <a:buSzTx/>
                        <a:buFont typeface="Arial" panose="020B0604020202020204" pitchFamily="34" charset="0"/>
                        <a:buNone/>
                        <a:tabLst/>
                        <a:defRPr/>
                      </a:pPr>
                      <a:r>
                        <a:rPr lang="en-US" sz="900" b="1" i="0" u="sng" strike="noStrike" kern="1200" baseline="0" noProof="0" dirty="0" smtClean="0">
                          <a:solidFill>
                            <a:schemeClr val="tx1"/>
                          </a:solidFill>
                          <a:latin typeface="+mj-lt"/>
                          <a:ea typeface="+mn-ea"/>
                          <a:cs typeface="+mn-cs"/>
                        </a:rPr>
                        <a:t> </a:t>
                      </a:r>
                      <a:endParaRPr lang="en-US" sz="900" b="0" i="0" u="none" strike="noStrike" kern="1200" baseline="0" dirty="0" smtClean="0">
                        <a:solidFill>
                          <a:schemeClr val="tx1"/>
                        </a:solidFill>
                        <a:latin typeface="+mj-lt"/>
                        <a:ea typeface="+mn-ea"/>
                        <a:cs typeface="+mn-cs"/>
                      </a:endParaRPr>
                    </a:p>
                  </a:txBody>
                  <a:tcPr marL="72000" marR="36000" marT="3600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just" defTabSz="914400" rtl="0" eaLnBrk="1" fontAlgn="t" latinLnBrk="0" hangingPunct="1">
                        <a:lnSpc>
                          <a:spcPct val="90000"/>
                        </a:lnSpc>
                        <a:spcBef>
                          <a:spcPts val="0"/>
                        </a:spcBef>
                        <a:spcAft>
                          <a:spcPts val="0"/>
                        </a:spcAft>
                        <a:buClr>
                          <a:schemeClr val="tx2"/>
                        </a:buClr>
                        <a:buSzTx/>
                        <a:buFont typeface="Arial" panose="020B0604020202020204" pitchFamily="34" charset="0"/>
                        <a:buNone/>
                        <a:tabLst/>
                        <a:defRPr/>
                      </a:pPr>
                      <a:r>
                        <a:rPr lang="en-US" sz="900" dirty="0" smtClean="0">
                          <a:solidFill>
                            <a:schemeClr val="tx1"/>
                          </a:solidFill>
                          <a:latin typeface="+mj-lt"/>
                          <a:cs typeface="Arial" panose="020B0604020202020204" pitchFamily="34" charset="0"/>
                        </a:rPr>
                        <a:t>The Human Resource Committee holds a meeting every Friday to monitor and revised the current head count and unfilled positions. </a:t>
                      </a:r>
                      <a:r>
                        <a:rPr lang="en-US" sz="900" b="0" kern="1200" dirty="0" smtClean="0">
                          <a:solidFill>
                            <a:schemeClr val="tx1"/>
                          </a:solidFill>
                          <a:latin typeface="+mj-lt"/>
                          <a:ea typeface="+mn-ea"/>
                          <a:cs typeface="+mn-cs"/>
                        </a:rPr>
                        <a:t>Salaries reviews (not reviewed in past 7+ years, with some exceptions). For 2016, approximately 67% of the health insurance cost increase was absorbed by the Bank. Strategic People Planning Assessments and Individual Development Plans (since 2013). Engagement initiatives (Engagement Committee / Four Pillars) (since 2014). Develop and implement skills assessments to identify key employees (May 2016). Develop retention packages. Implement special recognition programs. Enhance Succession Plans (June 2016). Staff adequacy assessments (April 2016).</a:t>
                      </a:r>
                    </a:p>
                  </a:txBody>
                  <a:tcPr marL="72000" marR="108000" marT="36000" marB="0">
                    <a:lnL w="12700" cap="flat" cmpd="sng" algn="ctr">
                      <a:no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PR" dirty="0"/>
                    </a:p>
                  </a:txBody>
                  <a:tcPr marL="0" marR="0" marT="0" marB="0" anchor="ctr">
                    <a:lnL w="6350" cap="flat" cmpd="sng" algn="ctr">
                      <a:solidFill>
                        <a:srgbClr val="BFBFBF"/>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endParaRPr lang="en-GB" sz="1200" b="1" i="0" u="none" strike="noStrike" noProof="0" dirty="0" smtClean="0">
                        <a:solidFill>
                          <a:srgbClr val="000000"/>
                        </a:solidFill>
                        <a:effectLst/>
                        <a:latin typeface="+mn-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52" name="Freeform 9"/>
          <p:cNvSpPr>
            <a:spLocks/>
          </p:cNvSpPr>
          <p:nvPr/>
        </p:nvSpPr>
        <p:spPr bwMode="gray">
          <a:xfrm rot="16200000" flipV="1">
            <a:off x="8105849" y="2357350"/>
            <a:ext cx="180000" cy="252000"/>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000000">
              <a:lumMod val="50000"/>
              <a:lumOff val="50000"/>
            </a:srgbClr>
          </a:solidFill>
          <a:ln>
            <a:noFill/>
          </a:ln>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defRPr/>
            </a:pPr>
            <a:endParaRPr lang="en-GB" sz="1800" kern="0" dirty="0">
              <a:solidFill>
                <a:srgbClr val="000000"/>
              </a:solidFill>
              <a:latin typeface="Calibri"/>
              <a:ea typeface="+mn-ea"/>
            </a:endParaRPr>
          </a:p>
        </p:txBody>
      </p:sp>
      <p:sp>
        <p:nvSpPr>
          <p:cNvPr id="59" name="13 O"/>
          <p:cNvSpPr/>
          <p:nvPr/>
        </p:nvSpPr>
        <p:spPr>
          <a:xfrm>
            <a:off x="8700953" y="4954167"/>
            <a:ext cx="143783" cy="142506"/>
          </a:xfrm>
          <a:prstGeom prst="flowChartOr">
            <a:avLst/>
          </a:prstGeom>
          <a:solidFill>
            <a:srgbClr val="FFC000"/>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GB" sz="1100" kern="0" dirty="0">
              <a:solidFill>
                <a:srgbClr val="000000"/>
              </a:solidFill>
              <a:latin typeface="Calibri"/>
              <a:ea typeface="+mn-ea"/>
            </a:endParaRPr>
          </a:p>
        </p:txBody>
      </p:sp>
      <p:sp>
        <p:nvSpPr>
          <p:cNvPr id="57" name="13 O"/>
          <p:cNvSpPr/>
          <p:nvPr/>
        </p:nvSpPr>
        <p:spPr>
          <a:xfrm>
            <a:off x="8710478" y="2424367"/>
            <a:ext cx="143783" cy="142506"/>
          </a:xfrm>
          <a:prstGeom prst="flowChartOr">
            <a:avLst/>
          </a:prstGeom>
          <a:solidFill>
            <a:srgbClr val="00B050"/>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GB" sz="1100" kern="0" dirty="0">
              <a:solidFill>
                <a:srgbClr val="000000"/>
              </a:solidFill>
              <a:latin typeface="Calibri"/>
              <a:ea typeface="+mn-ea"/>
            </a:endParaRPr>
          </a:p>
        </p:txBody>
      </p:sp>
      <p:sp>
        <p:nvSpPr>
          <p:cNvPr id="28" name="Freeform 9"/>
          <p:cNvSpPr>
            <a:spLocks/>
          </p:cNvSpPr>
          <p:nvPr/>
        </p:nvSpPr>
        <p:spPr bwMode="gray">
          <a:xfrm rot="16200000" flipV="1">
            <a:off x="8113200" y="4889400"/>
            <a:ext cx="180000" cy="252000"/>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000000">
              <a:lumMod val="50000"/>
              <a:lumOff val="50000"/>
            </a:srgbClr>
          </a:solidFill>
          <a:ln>
            <a:noFill/>
          </a:ln>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defRPr/>
            </a:pPr>
            <a:endParaRPr lang="en-GB" sz="1800" kern="0" dirty="0">
              <a:solidFill>
                <a:srgbClr val="000000"/>
              </a:solidFill>
              <a:latin typeface="Calibri"/>
              <a:ea typeface="+mn-ea"/>
            </a:endParaRPr>
          </a:p>
        </p:txBody>
      </p:sp>
      <p:grpSp>
        <p:nvGrpSpPr>
          <p:cNvPr id="30" name="Group 29"/>
          <p:cNvGrpSpPr/>
          <p:nvPr/>
        </p:nvGrpSpPr>
        <p:grpSpPr>
          <a:xfrm>
            <a:off x="2367396" y="6636496"/>
            <a:ext cx="2983630" cy="169278"/>
            <a:chOff x="2255258" y="6567488"/>
            <a:chExt cx="2983630" cy="169278"/>
          </a:xfrm>
        </p:grpSpPr>
        <p:grpSp>
          <p:nvGrpSpPr>
            <p:cNvPr id="31" name="Group 30"/>
            <p:cNvGrpSpPr/>
            <p:nvPr/>
          </p:nvGrpSpPr>
          <p:grpSpPr>
            <a:xfrm>
              <a:off x="2812772" y="6567488"/>
              <a:ext cx="2426116" cy="169278"/>
              <a:chOff x="3239817" y="5985486"/>
              <a:chExt cx="2426116" cy="169278"/>
            </a:xfrm>
          </p:grpSpPr>
          <p:sp>
            <p:nvSpPr>
              <p:cNvPr id="54" name="80 CuadroTexto"/>
              <p:cNvSpPr txBox="1"/>
              <p:nvPr/>
            </p:nvSpPr>
            <p:spPr bwMode="gray">
              <a:xfrm>
                <a:off x="3420867" y="5985487"/>
                <a:ext cx="839704"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eaLnBrk="1" fontAlgn="auto" hangingPunct="1">
                  <a:spcAft>
                    <a:spcPts val="0"/>
                  </a:spcAft>
                  <a:defRPr/>
                </a:pPr>
                <a:r>
                  <a:rPr lang="en-GB" sz="1100" kern="0" dirty="0" smtClean="0">
                    <a:solidFill>
                      <a:srgbClr val="000000"/>
                    </a:solidFill>
                    <a:latin typeface="Calibri"/>
                    <a:ea typeface="Tahoma" panose="020B0604030504040204" pitchFamily="34" charset="0"/>
                    <a:cs typeface="Tahoma" panose="020B0604030504040204" pitchFamily="34" charset="0"/>
                  </a:rPr>
                  <a:t>Improving</a:t>
                </a:r>
                <a:endParaRPr lang="en-GB" sz="1100" kern="0" dirty="0">
                  <a:solidFill>
                    <a:srgbClr val="000000"/>
                  </a:solidFill>
                  <a:latin typeface="Calibri"/>
                  <a:ea typeface="Tahoma" panose="020B0604030504040204" pitchFamily="34" charset="0"/>
                  <a:cs typeface="Tahoma" panose="020B0604030504040204" pitchFamily="34" charset="0"/>
                </a:endParaRPr>
              </a:p>
            </p:txBody>
          </p:sp>
          <p:sp>
            <p:nvSpPr>
              <p:cNvPr id="55" name="80 CuadroTexto"/>
              <p:cNvSpPr txBox="1"/>
              <p:nvPr/>
            </p:nvSpPr>
            <p:spPr bwMode="gray">
              <a:xfrm>
                <a:off x="4247691" y="5985486"/>
                <a:ext cx="928501"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eaLnBrk="1" fontAlgn="auto" hangingPunct="1">
                  <a:spcAft>
                    <a:spcPts val="0"/>
                  </a:spcAft>
                  <a:defRPr/>
                </a:pPr>
                <a:r>
                  <a:rPr lang="en-GB" sz="1100" kern="0" dirty="0" smtClean="0">
                    <a:solidFill>
                      <a:srgbClr val="000000"/>
                    </a:solidFill>
                    <a:latin typeface="Calibri"/>
                    <a:ea typeface="Tahoma" panose="020B0604030504040204" pitchFamily="34" charset="0"/>
                    <a:cs typeface="Tahoma" panose="020B0604030504040204" pitchFamily="34" charset="0"/>
                  </a:rPr>
                  <a:t>  Stable</a:t>
                </a:r>
                <a:endParaRPr lang="en-GB" sz="1100" kern="0" dirty="0">
                  <a:solidFill>
                    <a:srgbClr val="000000"/>
                  </a:solidFill>
                  <a:latin typeface="Calibri"/>
                  <a:ea typeface="Tahoma" panose="020B0604030504040204" pitchFamily="34" charset="0"/>
                  <a:cs typeface="Tahoma" panose="020B0604030504040204" pitchFamily="34" charset="0"/>
                </a:endParaRPr>
              </a:p>
            </p:txBody>
          </p:sp>
          <p:sp>
            <p:nvSpPr>
              <p:cNvPr id="58" name="80 CuadroTexto"/>
              <p:cNvSpPr txBox="1"/>
              <p:nvPr/>
            </p:nvSpPr>
            <p:spPr bwMode="gray">
              <a:xfrm>
                <a:off x="4940694" y="5985486"/>
                <a:ext cx="725239"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eaLnBrk="1" fontAlgn="auto" hangingPunct="1">
                  <a:spcAft>
                    <a:spcPts val="0"/>
                  </a:spcAft>
                  <a:defRPr/>
                </a:pPr>
                <a:r>
                  <a:rPr lang="en-GB" sz="1100" kern="0" dirty="0" smtClean="0">
                    <a:solidFill>
                      <a:srgbClr val="000000"/>
                    </a:solidFill>
                    <a:latin typeface="Calibri"/>
                    <a:ea typeface="Tahoma" panose="020B0604030504040204" pitchFamily="34" charset="0"/>
                    <a:cs typeface="Tahoma" panose="020B0604030504040204" pitchFamily="34" charset="0"/>
                  </a:rPr>
                  <a:t>Worsening</a:t>
                </a:r>
                <a:endParaRPr lang="en-GB" sz="1100" kern="0" dirty="0">
                  <a:solidFill>
                    <a:srgbClr val="000000"/>
                  </a:solidFill>
                  <a:latin typeface="Calibri"/>
                  <a:ea typeface="Tahoma" panose="020B0604030504040204" pitchFamily="34" charset="0"/>
                  <a:cs typeface="Tahoma" panose="020B0604030504040204" pitchFamily="34" charset="0"/>
                </a:endParaRPr>
              </a:p>
            </p:txBody>
          </p:sp>
          <p:sp>
            <p:nvSpPr>
              <p:cNvPr id="60" name="Freeform 9"/>
              <p:cNvSpPr>
                <a:spLocks/>
              </p:cNvSpPr>
              <p:nvPr/>
            </p:nvSpPr>
            <p:spPr bwMode="gray">
              <a:xfrm rot="10800000" flipV="1">
                <a:off x="3239817" y="5999709"/>
                <a:ext cx="114858" cy="143571"/>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defRPr/>
                </a:pPr>
                <a:endParaRPr lang="en-GB" sz="1100" kern="0" dirty="0">
                  <a:solidFill>
                    <a:srgbClr val="000000"/>
                  </a:solidFill>
                  <a:latin typeface="Calibri"/>
                  <a:ea typeface="+mn-ea"/>
                </a:endParaRPr>
              </a:p>
            </p:txBody>
          </p:sp>
          <p:sp>
            <p:nvSpPr>
              <p:cNvPr id="61" name="Freeform 9"/>
              <p:cNvSpPr>
                <a:spLocks/>
              </p:cNvSpPr>
              <p:nvPr/>
            </p:nvSpPr>
            <p:spPr bwMode="gray">
              <a:xfrm rot="16200000" flipV="1">
                <a:off x="4079021" y="5999709"/>
                <a:ext cx="126344" cy="143571"/>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defRPr/>
                </a:pPr>
                <a:endParaRPr lang="en-GB" sz="1100" kern="0" dirty="0">
                  <a:solidFill>
                    <a:srgbClr val="000000"/>
                  </a:solidFill>
                  <a:latin typeface="Calibri"/>
                  <a:ea typeface="+mn-ea"/>
                </a:endParaRPr>
              </a:p>
            </p:txBody>
          </p:sp>
          <p:sp>
            <p:nvSpPr>
              <p:cNvPr id="62" name="Freeform 9"/>
              <p:cNvSpPr>
                <a:spLocks/>
              </p:cNvSpPr>
              <p:nvPr/>
            </p:nvSpPr>
            <p:spPr bwMode="gray">
              <a:xfrm flipV="1">
                <a:off x="4778136" y="5999708"/>
                <a:ext cx="115817" cy="143572"/>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defRPr/>
                </a:pPr>
                <a:endParaRPr lang="en-GB" sz="1100" kern="0" dirty="0">
                  <a:solidFill>
                    <a:srgbClr val="000000"/>
                  </a:solidFill>
                  <a:latin typeface="Calibri"/>
                  <a:ea typeface="+mn-ea"/>
                </a:endParaRPr>
              </a:p>
            </p:txBody>
          </p:sp>
        </p:grpSp>
        <p:sp>
          <p:nvSpPr>
            <p:cNvPr id="53" name="80 CuadroTexto"/>
            <p:cNvSpPr txBox="1"/>
            <p:nvPr/>
          </p:nvSpPr>
          <p:spPr bwMode="gray">
            <a:xfrm>
              <a:off x="2255258" y="6567489"/>
              <a:ext cx="534510"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eaLnBrk="1" fontAlgn="auto" hangingPunct="1">
                <a:spcAft>
                  <a:spcPts val="0"/>
                </a:spcAft>
                <a:defRPr/>
              </a:pPr>
              <a:r>
                <a:rPr lang="en-GB" sz="1100" kern="0" dirty="0" smtClean="0">
                  <a:solidFill>
                    <a:srgbClr val="000000"/>
                  </a:solidFill>
                  <a:latin typeface="Calibri"/>
                  <a:ea typeface="Tahoma" panose="020B0604030504040204" pitchFamily="34" charset="0"/>
                  <a:cs typeface="Tahoma" panose="020B0604030504040204" pitchFamily="34" charset="0"/>
                </a:rPr>
                <a:t>Trend:</a:t>
              </a:r>
              <a:endParaRPr lang="en-GB" sz="1100" kern="0" dirty="0">
                <a:solidFill>
                  <a:srgbClr val="000000"/>
                </a:solidFill>
                <a:latin typeface="Calibri"/>
                <a:ea typeface="Tahoma" panose="020B0604030504040204" pitchFamily="34" charset="0"/>
                <a:cs typeface="Tahoma" panose="020B0604030504040204" pitchFamily="34" charset="0"/>
              </a:endParaRPr>
            </a:p>
          </p:txBody>
        </p:sp>
      </p:grpSp>
      <p:grpSp>
        <p:nvGrpSpPr>
          <p:cNvPr id="63" name="Group 62"/>
          <p:cNvGrpSpPr/>
          <p:nvPr/>
        </p:nvGrpSpPr>
        <p:grpSpPr>
          <a:xfrm>
            <a:off x="382434" y="6419486"/>
            <a:ext cx="6248400" cy="178802"/>
            <a:chOff x="304800" y="6324600"/>
            <a:chExt cx="6248400" cy="178802"/>
          </a:xfrm>
        </p:grpSpPr>
        <p:sp>
          <p:nvSpPr>
            <p:cNvPr id="64" name="13 O"/>
            <p:cNvSpPr/>
            <p:nvPr/>
          </p:nvSpPr>
          <p:spPr>
            <a:xfrm>
              <a:off x="3201140" y="6347510"/>
              <a:ext cx="143783" cy="142506"/>
            </a:xfrm>
            <a:prstGeom prst="flowChartOr">
              <a:avLst/>
            </a:prstGeom>
            <a:solidFill>
              <a:srgbClr val="FFC000"/>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GB" sz="1100" kern="0" dirty="0">
                <a:solidFill>
                  <a:srgbClr val="000000"/>
                </a:solidFill>
                <a:latin typeface="Calibri"/>
                <a:ea typeface="+mn-ea"/>
              </a:endParaRPr>
            </a:p>
          </p:txBody>
        </p:sp>
        <p:grpSp>
          <p:nvGrpSpPr>
            <p:cNvPr id="65" name="Group 64"/>
            <p:cNvGrpSpPr/>
            <p:nvPr/>
          </p:nvGrpSpPr>
          <p:grpSpPr>
            <a:xfrm>
              <a:off x="304800" y="6324600"/>
              <a:ext cx="6248400" cy="178802"/>
              <a:chOff x="304800" y="6324600"/>
              <a:chExt cx="6248400" cy="178802"/>
            </a:xfrm>
          </p:grpSpPr>
          <p:grpSp>
            <p:nvGrpSpPr>
              <p:cNvPr id="66" name="122 Grupo"/>
              <p:cNvGrpSpPr/>
              <p:nvPr/>
            </p:nvGrpSpPr>
            <p:grpSpPr>
              <a:xfrm>
                <a:off x="304800" y="6334125"/>
                <a:ext cx="2886494" cy="169277"/>
                <a:chOff x="-1429262" y="6251781"/>
                <a:chExt cx="2886494" cy="169277"/>
              </a:xfrm>
            </p:grpSpPr>
            <p:sp>
              <p:nvSpPr>
                <p:cNvPr id="71" name="80 CuadroTexto"/>
                <p:cNvSpPr txBox="1"/>
                <p:nvPr/>
              </p:nvSpPr>
              <p:spPr bwMode="gray">
                <a:xfrm>
                  <a:off x="96603" y="6251781"/>
                  <a:ext cx="618000"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eaLnBrk="1" fontAlgn="auto" hangingPunct="1">
                    <a:spcAft>
                      <a:spcPts val="0"/>
                    </a:spcAft>
                    <a:defRPr/>
                  </a:pPr>
                  <a:r>
                    <a:rPr lang="en-GB" sz="1100" kern="0" dirty="0" smtClean="0">
                      <a:solidFill>
                        <a:srgbClr val="000000"/>
                      </a:solidFill>
                      <a:latin typeface="Calibri"/>
                      <a:ea typeface="Tahoma" panose="020B0604030504040204" pitchFamily="34" charset="0"/>
                      <a:cs typeface="Tahoma" panose="020B0604030504040204" pitchFamily="34" charset="0"/>
                    </a:rPr>
                    <a:t>Complete</a:t>
                  </a:r>
                  <a:endParaRPr lang="en-GB" sz="1100" kern="0" dirty="0">
                    <a:solidFill>
                      <a:srgbClr val="000000"/>
                    </a:solidFill>
                    <a:latin typeface="Calibri"/>
                    <a:ea typeface="Tahoma" panose="020B0604030504040204" pitchFamily="34" charset="0"/>
                    <a:cs typeface="Tahoma" panose="020B0604030504040204" pitchFamily="34" charset="0"/>
                  </a:endParaRPr>
                </a:p>
              </p:txBody>
            </p:sp>
            <p:sp>
              <p:nvSpPr>
                <p:cNvPr id="72" name="80 CuadroTexto"/>
                <p:cNvSpPr txBox="1"/>
                <p:nvPr/>
              </p:nvSpPr>
              <p:spPr bwMode="gray">
                <a:xfrm>
                  <a:off x="-1429262" y="6251781"/>
                  <a:ext cx="1276720"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eaLnBrk="1" fontAlgn="auto" hangingPunct="1">
                    <a:spcAft>
                      <a:spcPts val="0"/>
                    </a:spcAft>
                    <a:defRPr/>
                  </a:pPr>
                  <a:r>
                    <a:rPr lang="en-GB" sz="1100" kern="0" dirty="0" smtClean="0">
                      <a:solidFill>
                        <a:srgbClr val="000000"/>
                      </a:solidFill>
                      <a:latin typeface="Calibri"/>
                      <a:ea typeface="Tahoma" panose="020B0604030504040204" pitchFamily="34" charset="0"/>
                      <a:cs typeface="Tahoma" panose="020B0604030504040204" pitchFamily="34" charset="0"/>
                    </a:rPr>
                    <a:t>Remediation Status:</a:t>
                  </a:r>
                  <a:endParaRPr lang="en-GB" sz="1100" kern="0" dirty="0">
                    <a:solidFill>
                      <a:srgbClr val="000000"/>
                    </a:solidFill>
                    <a:latin typeface="Calibri"/>
                    <a:ea typeface="Tahoma" panose="020B0604030504040204" pitchFamily="34" charset="0"/>
                    <a:cs typeface="Tahoma" panose="020B0604030504040204" pitchFamily="34" charset="0"/>
                  </a:endParaRPr>
                </a:p>
              </p:txBody>
            </p:sp>
            <p:sp>
              <p:nvSpPr>
                <p:cNvPr id="73" name="80 CuadroTexto"/>
                <p:cNvSpPr txBox="1"/>
                <p:nvPr/>
              </p:nvSpPr>
              <p:spPr bwMode="gray">
                <a:xfrm>
                  <a:off x="936342" y="6251781"/>
                  <a:ext cx="520890"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eaLnBrk="1" fontAlgn="auto" hangingPunct="1">
                    <a:spcAft>
                      <a:spcPts val="0"/>
                    </a:spcAft>
                    <a:defRPr/>
                  </a:pPr>
                  <a:r>
                    <a:rPr lang="en-GB" sz="1100" kern="0" dirty="0" smtClean="0">
                      <a:solidFill>
                        <a:srgbClr val="000000"/>
                      </a:solidFill>
                      <a:latin typeface="Calibri"/>
                      <a:ea typeface="Tahoma" panose="020B0604030504040204" pitchFamily="34" charset="0"/>
                      <a:cs typeface="Tahoma" panose="020B0604030504040204" pitchFamily="34" charset="0"/>
                    </a:rPr>
                    <a:t>On-track</a:t>
                  </a:r>
                  <a:endParaRPr lang="en-GB" sz="1100" kern="0" dirty="0">
                    <a:solidFill>
                      <a:srgbClr val="000000"/>
                    </a:solidFill>
                    <a:latin typeface="Calibri"/>
                    <a:ea typeface="Tahoma" panose="020B0604030504040204" pitchFamily="34" charset="0"/>
                    <a:cs typeface="Tahoma" panose="020B0604030504040204" pitchFamily="34" charset="0"/>
                  </a:endParaRPr>
                </a:p>
              </p:txBody>
            </p:sp>
            <p:sp>
              <p:nvSpPr>
                <p:cNvPr id="74" name="2 O"/>
                <p:cNvSpPr/>
                <p:nvPr/>
              </p:nvSpPr>
              <p:spPr>
                <a:xfrm>
                  <a:off x="-95022" y="6257231"/>
                  <a:ext cx="144000" cy="144000"/>
                </a:xfrm>
                <a:prstGeom prst="flowChartOr">
                  <a:avLst/>
                </a:prstGeom>
                <a:solidFill>
                  <a:srgbClr val="031FED"/>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GB" sz="1100" kern="0" dirty="0">
                    <a:solidFill>
                      <a:srgbClr val="000000"/>
                    </a:solidFill>
                    <a:latin typeface="Calibri"/>
                    <a:ea typeface="+mn-ea"/>
                  </a:endParaRPr>
                </a:p>
              </p:txBody>
            </p:sp>
            <p:sp>
              <p:nvSpPr>
                <p:cNvPr id="75" name="13 O"/>
                <p:cNvSpPr/>
                <p:nvPr/>
              </p:nvSpPr>
              <p:spPr>
                <a:xfrm>
                  <a:off x="743181" y="6258724"/>
                  <a:ext cx="143783" cy="142506"/>
                </a:xfrm>
                <a:prstGeom prst="flowChartOr">
                  <a:avLst/>
                </a:prstGeom>
                <a:solidFill>
                  <a:srgbClr val="00B050"/>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GB" sz="1100" kern="0" dirty="0">
                    <a:solidFill>
                      <a:srgbClr val="000000"/>
                    </a:solidFill>
                    <a:latin typeface="Calibri"/>
                    <a:ea typeface="+mn-ea"/>
                  </a:endParaRPr>
                </a:p>
              </p:txBody>
            </p:sp>
          </p:grpSp>
          <p:sp>
            <p:nvSpPr>
              <p:cNvPr id="67" name="80 CuadroTexto"/>
              <p:cNvSpPr txBox="1"/>
              <p:nvPr/>
            </p:nvSpPr>
            <p:spPr bwMode="gray">
              <a:xfrm>
                <a:off x="3394301" y="6334125"/>
                <a:ext cx="520890"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eaLnBrk="1" fontAlgn="auto" hangingPunct="1">
                  <a:spcAft>
                    <a:spcPts val="0"/>
                  </a:spcAft>
                  <a:defRPr/>
                </a:pPr>
                <a:r>
                  <a:rPr lang="en-GB" sz="1100" kern="0" dirty="0" smtClean="0">
                    <a:solidFill>
                      <a:srgbClr val="000000"/>
                    </a:solidFill>
                    <a:latin typeface="Calibri"/>
                    <a:ea typeface="Tahoma" panose="020B0604030504040204" pitchFamily="34" charset="0"/>
                    <a:cs typeface="Tahoma" panose="020B0604030504040204" pitchFamily="34" charset="0"/>
                  </a:rPr>
                  <a:t>Delayed</a:t>
                </a:r>
                <a:endParaRPr lang="en-GB" sz="1100" kern="0" dirty="0">
                  <a:solidFill>
                    <a:srgbClr val="000000"/>
                  </a:solidFill>
                  <a:latin typeface="Calibri"/>
                  <a:ea typeface="Tahoma" panose="020B0604030504040204" pitchFamily="34" charset="0"/>
                  <a:cs typeface="Tahoma" panose="020B0604030504040204" pitchFamily="34" charset="0"/>
                </a:endParaRPr>
              </a:p>
            </p:txBody>
          </p:sp>
          <p:sp>
            <p:nvSpPr>
              <p:cNvPr id="68" name="80 CuadroTexto"/>
              <p:cNvSpPr txBox="1"/>
              <p:nvPr/>
            </p:nvSpPr>
            <p:spPr bwMode="gray">
              <a:xfrm>
                <a:off x="4147100" y="6334125"/>
                <a:ext cx="520890"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eaLnBrk="1" fontAlgn="auto" hangingPunct="1">
                  <a:spcAft>
                    <a:spcPts val="0"/>
                  </a:spcAft>
                  <a:defRPr/>
                </a:pPr>
                <a:r>
                  <a:rPr lang="en-GB" sz="1100" kern="0" dirty="0" smtClean="0">
                    <a:solidFill>
                      <a:srgbClr val="000000"/>
                    </a:solidFill>
                    <a:latin typeface="Calibri"/>
                    <a:ea typeface="Tahoma" panose="020B0604030504040204" pitchFamily="34" charset="0"/>
                    <a:cs typeface="Tahoma" panose="020B0604030504040204" pitchFamily="34" charset="0"/>
                  </a:rPr>
                  <a:t>At Risk</a:t>
                </a:r>
                <a:endParaRPr lang="en-GB" sz="1100" kern="0" dirty="0">
                  <a:solidFill>
                    <a:srgbClr val="000000"/>
                  </a:solidFill>
                  <a:latin typeface="Calibri"/>
                  <a:ea typeface="Tahoma" panose="020B0604030504040204" pitchFamily="34" charset="0"/>
                  <a:cs typeface="Tahoma" panose="020B0604030504040204" pitchFamily="34" charset="0"/>
                </a:endParaRPr>
              </a:p>
            </p:txBody>
          </p:sp>
          <p:sp>
            <p:nvSpPr>
              <p:cNvPr id="69" name="13 O"/>
              <p:cNvSpPr/>
              <p:nvPr/>
            </p:nvSpPr>
            <p:spPr>
              <a:xfrm>
                <a:off x="3953939" y="6347510"/>
                <a:ext cx="143783" cy="142506"/>
              </a:xfrm>
              <a:prstGeom prst="flowChartOr">
                <a:avLst/>
              </a:prstGeom>
              <a:solidFill>
                <a:srgbClr val="FF0000"/>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GB" sz="1100" kern="0" dirty="0">
                  <a:solidFill>
                    <a:srgbClr val="000000"/>
                  </a:solidFill>
                  <a:latin typeface="Calibri"/>
                  <a:ea typeface="+mn-ea"/>
                </a:endParaRPr>
              </a:p>
            </p:txBody>
          </p:sp>
          <p:sp>
            <p:nvSpPr>
              <p:cNvPr id="70" name="80 CuadroTexto"/>
              <p:cNvSpPr txBox="1"/>
              <p:nvPr/>
            </p:nvSpPr>
            <p:spPr bwMode="gray">
              <a:xfrm>
                <a:off x="4660710" y="6324600"/>
                <a:ext cx="1892490"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eaLnBrk="1" fontAlgn="auto" hangingPunct="1">
                  <a:spcAft>
                    <a:spcPts val="0"/>
                  </a:spcAft>
                  <a:defRPr/>
                </a:pPr>
                <a:r>
                  <a:rPr lang="en-GB" sz="1100" kern="0" dirty="0" smtClean="0">
                    <a:solidFill>
                      <a:srgbClr val="000000"/>
                    </a:solidFill>
                    <a:latin typeface="Calibri"/>
                    <a:ea typeface="Tahoma" panose="020B0604030504040204" pitchFamily="34" charset="0"/>
                    <a:cs typeface="Tahoma" panose="020B0604030504040204" pitchFamily="34" charset="0"/>
                  </a:rPr>
                  <a:t>N/A – Not Applicable</a:t>
                </a:r>
                <a:endParaRPr lang="en-GB" sz="1100" kern="0" dirty="0">
                  <a:solidFill>
                    <a:srgbClr val="000000"/>
                  </a:solidFill>
                  <a:latin typeface="Calibri"/>
                  <a:ea typeface="Tahoma" panose="020B0604030504040204" pitchFamily="34" charset="0"/>
                  <a:cs typeface="Tahoma" panose="020B0604030504040204" pitchFamily="34" charset="0"/>
                </a:endParaRPr>
              </a:p>
            </p:txBody>
          </p:sp>
        </p:grpSp>
      </p:grpSp>
    </p:spTree>
    <p:extLst>
      <p:ext uri="{BB962C8B-B14F-4D97-AF65-F5344CB8AC3E}">
        <p14:creationId xmlns:p14="http://schemas.microsoft.com/office/powerpoint/2010/main" val="17464894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54000" y="248488"/>
            <a:ext cx="8890000" cy="369332"/>
          </a:xfrm>
          <a:prstGeom prst="rect">
            <a:avLst/>
          </a:prstGeom>
          <a:noFill/>
        </p:spPr>
        <p:txBody>
          <a:bodyPr wrap="square" rtlCol="0">
            <a:spAutoFit/>
          </a:bodyPr>
          <a:lstStyle/>
          <a:p>
            <a:pPr eaLnBrk="1" fontAlgn="auto" hangingPunct="1">
              <a:spcBef>
                <a:spcPts val="0"/>
              </a:spcBef>
              <a:spcAft>
                <a:spcPts val="0"/>
              </a:spcAft>
            </a:pPr>
            <a:r>
              <a:rPr lang="en-US" sz="1800" b="1" dirty="0" smtClean="0">
                <a:solidFill>
                  <a:prstClr val="black"/>
                </a:solidFill>
                <a:latin typeface="Calibri"/>
                <a:ea typeface="+mn-ea"/>
              </a:rPr>
              <a:t>1.3 </a:t>
            </a:r>
            <a:r>
              <a:rPr lang="en-US" sz="1800" b="1" dirty="0">
                <a:solidFill>
                  <a:prstClr val="black"/>
                </a:solidFill>
                <a:latin typeface="Calibri"/>
                <a:ea typeface="+mn-ea"/>
              </a:rPr>
              <a:t>Executive Summary – Top </a:t>
            </a:r>
            <a:r>
              <a:rPr lang="en-US" sz="1800" b="1" dirty="0" smtClean="0">
                <a:solidFill>
                  <a:prstClr val="black"/>
                </a:solidFill>
                <a:latin typeface="Calibri"/>
                <a:ea typeface="+mn-ea"/>
              </a:rPr>
              <a:t>Risks (3/3)</a:t>
            </a:r>
            <a:endParaRPr lang="en-US" sz="1800" b="1" dirty="0">
              <a:solidFill>
                <a:prstClr val="black"/>
              </a:solidFill>
              <a:latin typeface="Calibri"/>
              <a:ea typeface="+mn-ea"/>
            </a:endParaRPr>
          </a:p>
        </p:txBody>
      </p:sp>
      <p:graphicFrame>
        <p:nvGraphicFramePr>
          <p:cNvPr id="33" name="247 Tabla"/>
          <p:cNvGraphicFramePr>
            <a:graphicFrameLocks noGrp="1"/>
          </p:cNvGraphicFramePr>
          <p:nvPr>
            <p:extLst>
              <p:ext uri="{D42A27DB-BD31-4B8C-83A1-F6EECF244321}">
                <p14:modId xmlns:p14="http://schemas.microsoft.com/office/powerpoint/2010/main" val="1039616965"/>
              </p:ext>
            </p:extLst>
          </p:nvPr>
        </p:nvGraphicFramePr>
        <p:xfrm>
          <a:off x="304800" y="675740"/>
          <a:ext cx="8772576" cy="5350560"/>
        </p:xfrm>
        <a:graphic>
          <a:graphicData uri="http://schemas.openxmlformats.org/drawingml/2006/table">
            <a:tbl>
              <a:tblPr/>
              <a:tblGrid>
                <a:gridCol w="1219200"/>
                <a:gridCol w="2133600"/>
                <a:gridCol w="2181225"/>
                <a:gridCol w="2066975"/>
                <a:gridCol w="561975"/>
                <a:gridCol w="609601"/>
              </a:tblGrid>
              <a:tr h="337881">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l" defTabSz="914400" rtl="0" eaLnBrk="1" fontAlgn="t" latinLnBrk="0" hangingPunct="1">
                        <a:lnSpc>
                          <a:spcPct val="90000"/>
                        </a:lnSpc>
                        <a:spcBef>
                          <a:spcPts val="0"/>
                        </a:spcBef>
                        <a:spcAft>
                          <a:spcPts val="0"/>
                        </a:spcAft>
                        <a:buClrTx/>
                        <a:buSzTx/>
                        <a:buFontTx/>
                        <a:buNone/>
                        <a:tabLst/>
                        <a:defRPr/>
                      </a:pPr>
                      <a:r>
                        <a:rPr lang="en-GB" sz="1200" b="1" noProof="0" dirty="0" smtClean="0">
                          <a:solidFill>
                            <a:schemeClr val="tx1"/>
                          </a:solidFill>
                          <a:latin typeface="+mn-lt"/>
                        </a:rPr>
                        <a:t>Risk</a:t>
                      </a:r>
                      <a:endParaRPr lang="en-GB" sz="1200" b="0" i="0" u="none" strike="noStrike" kern="1200" noProof="0" dirty="0">
                        <a:solidFill>
                          <a:schemeClr val="tx1"/>
                        </a:solidFill>
                        <a:effectLst/>
                        <a:latin typeface="+mn-lt"/>
                        <a:ea typeface="+mn-ea"/>
                        <a:cs typeface="+mn-cs"/>
                      </a:endParaRPr>
                    </a:p>
                  </a:txBody>
                  <a:tcPr marL="0" marR="0" marT="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ctr" defTabSz="914400" rtl="0" eaLnBrk="1" fontAlgn="b" latinLnBrk="0" hangingPunct="1">
                        <a:lnSpc>
                          <a:spcPct val="90000"/>
                        </a:lnSpc>
                        <a:spcBef>
                          <a:spcPts val="0"/>
                        </a:spcBef>
                        <a:spcAft>
                          <a:spcPts val="0"/>
                        </a:spcAft>
                        <a:buClrTx/>
                        <a:buSzTx/>
                        <a:buFontTx/>
                        <a:buNone/>
                        <a:tabLst/>
                        <a:defRPr/>
                      </a:pPr>
                      <a:r>
                        <a:rPr lang="en-GB" sz="1200" b="1" i="0" u="none" strike="noStrike" kern="1200" noProof="0" dirty="0" smtClean="0">
                          <a:solidFill>
                            <a:schemeClr val="tx1"/>
                          </a:solidFill>
                          <a:effectLst/>
                          <a:latin typeface="+mn-lt"/>
                          <a:ea typeface="+mn-ea"/>
                          <a:cs typeface="+mn-cs"/>
                        </a:rPr>
                        <a:t>Description</a:t>
                      </a:r>
                    </a:p>
                  </a:txBody>
                  <a:tcPr marL="0" marR="0" marT="0" marB="3600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fontAlgn="b"/>
                      <a:r>
                        <a:rPr lang="en-GB" sz="1200" b="1" kern="1200" noProof="0" dirty="0" smtClean="0">
                          <a:solidFill>
                            <a:schemeClr val="tx1"/>
                          </a:solidFill>
                          <a:latin typeface="Calibri"/>
                          <a:ea typeface="+mn-ea"/>
                          <a:cs typeface="+mn-cs"/>
                        </a:rPr>
                        <a:t>Current</a:t>
                      </a:r>
                      <a:r>
                        <a:rPr lang="en-GB" sz="1200" b="1" kern="1200" baseline="0" noProof="0" dirty="0" smtClean="0">
                          <a:solidFill>
                            <a:schemeClr val="tx1"/>
                          </a:solidFill>
                          <a:latin typeface="Calibri"/>
                          <a:ea typeface="+mn-ea"/>
                          <a:cs typeface="+mn-cs"/>
                        </a:rPr>
                        <a:t> </a:t>
                      </a:r>
                      <a:r>
                        <a:rPr lang="en-GB" sz="1200" b="1" kern="1200" noProof="0" dirty="0" smtClean="0">
                          <a:solidFill>
                            <a:schemeClr val="tx1"/>
                          </a:solidFill>
                          <a:latin typeface="Calibri"/>
                          <a:ea typeface="+mn-ea"/>
                          <a:cs typeface="+mn-cs"/>
                        </a:rPr>
                        <a:t>Risk Update/RAS and Metrics</a:t>
                      </a:r>
                      <a:endParaRPr lang="en-GB" sz="1200" b="1" i="0" u="none" strike="noStrike" kern="1200" noProof="0" dirty="0">
                        <a:solidFill>
                          <a:schemeClr val="tx1"/>
                        </a:solidFill>
                        <a:effectLst/>
                        <a:latin typeface="Calibri"/>
                        <a:ea typeface="+mn-ea"/>
                        <a:cs typeface="+mn-cs"/>
                      </a:endParaRPr>
                    </a:p>
                  </a:txBody>
                  <a:tcPr marL="0" marR="0" marT="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b" latinLnBrk="0" hangingPunct="1">
                        <a:lnSpc>
                          <a:spcPct val="90000"/>
                        </a:lnSpc>
                        <a:spcBef>
                          <a:spcPts val="0"/>
                        </a:spcBef>
                        <a:spcAft>
                          <a:spcPts val="0"/>
                        </a:spcAft>
                        <a:buClrTx/>
                        <a:buSzTx/>
                        <a:buFontTx/>
                        <a:buNone/>
                        <a:tabLst/>
                        <a:defRPr/>
                      </a:pPr>
                      <a:r>
                        <a:rPr lang="en-GB" sz="1200" b="1" noProof="0" dirty="0" smtClean="0">
                          <a:solidFill>
                            <a:schemeClr val="tx1"/>
                          </a:solidFill>
                          <a:latin typeface="+mn-lt"/>
                        </a:rPr>
                        <a:t>Action Plan</a:t>
                      </a:r>
                      <a:endParaRPr lang="en-GB" sz="1200" b="1" i="0" u="none" strike="noStrike" noProof="0" dirty="0">
                        <a:solidFill>
                          <a:schemeClr val="tx1"/>
                        </a:solidFill>
                        <a:effectLst/>
                        <a:latin typeface="+mn-lt"/>
                      </a:endParaRPr>
                    </a:p>
                  </a:txBody>
                  <a:tcPr marL="0" marR="0" marT="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defRPr/>
                      </a:pPr>
                      <a:r>
                        <a:rPr lang="en-GB" sz="1200" b="1" kern="0" spc="-90" baseline="0" dirty="0" smtClean="0"/>
                        <a:t>Risk </a:t>
                      </a:r>
                    </a:p>
                    <a:p>
                      <a:pPr algn="ctr">
                        <a:lnSpc>
                          <a:spcPct val="80000"/>
                        </a:lnSpc>
                        <a:defRPr/>
                      </a:pPr>
                      <a:r>
                        <a:rPr lang="en-GB" sz="1200" b="1" kern="0" spc="-90" baseline="0" dirty="0" smtClean="0"/>
                        <a:t>Trend</a:t>
                      </a:r>
                      <a:endParaRPr lang="en-GB" sz="1200" b="1" kern="0" spc="-90" baseline="0" dirty="0"/>
                    </a:p>
                  </a:txBody>
                  <a:tcPr marL="0" marR="0" marT="0" marB="3600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ctr" defTabSz="914400" rtl="0" eaLnBrk="1" fontAlgn="b" latinLnBrk="0" hangingPunct="1">
                        <a:lnSpc>
                          <a:spcPct val="90000"/>
                        </a:lnSpc>
                        <a:spcBef>
                          <a:spcPts val="0"/>
                        </a:spcBef>
                        <a:spcAft>
                          <a:spcPts val="0"/>
                        </a:spcAft>
                        <a:buClrTx/>
                        <a:buSzTx/>
                        <a:buFontTx/>
                        <a:buNone/>
                        <a:tabLst/>
                        <a:defRPr/>
                      </a:pPr>
                      <a:r>
                        <a:rPr lang="en-GB" sz="1200" b="1" i="0" u="none" strike="noStrike" noProof="0" dirty="0" smtClean="0">
                          <a:solidFill>
                            <a:schemeClr val="tx1"/>
                          </a:solidFill>
                          <a:effectLst/>
                          <a:latin typeface="+mn-lt"/>
                        </a:rPr>
                        <a:t>Rem. Status</a:t>
                      </a:r>
                      <a:endParaRPr lang="en-GB" sz="1200" b="1" i="0" u="none" strike="noStrike" noProof="0" dirty="0">
                        <a:solidFill>
                          <a:schemeClr val="tx1"/>
                        </a:solidFill>
                        <a:effectLst/>
                        <a:latin typeface="+mn-lt"/>
                      </a:endParaRPr>
                    </a:p>
                  </a:txBody>
                  <a:tcPr marL="0" marR="0" marT="0" marB="3600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r>
              <a:tr h="115352">
                <a:tc gridSpan="6">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algn="ctr" defTabSz="457200" rtl="0" eaLnBrk="1" fontAlgn="t" latinLnBrk="0" hangingPunct="1">
                        <a:spcBef>
                          <a:spcPts val="0"/>
                        </a:spcBef>
                      </a:pPr>
                      <a:endParaRPr lang="en-GB" sz="900" b="1" i="0" u="none" strike="noStrike" kern="1200" noProof="0" dirty="0">
                        <a:solidFill>
                          <a:srgbClr val="000000"/>
                        </a:solidFill>
                        <a:effectLst/>
                        <a:latin typeface="+mj-lt"/>
                        <a:ea typeface="+mn-ea"/>
                        <a:cs typeface="+mn-cs"/>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rgbClr val="C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algn="l" defTabSz="457200" rtl="0" eaLnBrk="1" fontAlgn="t" latinLnBrk="0" hangingPunct="1"/>
                      <a:endParaRPr lang="en-US" sz="1000" b="1" i="0" u="none" strike="noStrike" kern="1200" dirty="0">
                        <a:solidFill>
                          <a:srgbClr val="000000"/>
                        </a:solidFill>
                        <a:effectLst/>
                        <a:latin typeface="+mn-lt"/>
                        <a:ea typeface="+mn-ea"/>
                        <a:cs typeface="+mn-cs"/>
                      </a:endParaRPr>
                    </a:p>
                  </a:txBody>
                  <a:tcPr marL="0" marR="0" marT="0" marB="0">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l" defTabSz="457200" rtl="0" eaLnBrk="1" fontAlgn="t" latinLnBrk="0" hangingPunct="1">
                        <a:lnSpc>
                          <a:spcPct val="90000"/>
                        </a:lnSpc>
                        <a:spcBef>
                          <a:spcPts val="0"/>
                        </a:spcBef>
                        <a:spcAft>
                          <a:spcPts val="0"/>
                        </a:spcAft>
                        <a:buClrTx/>
                        <a:buSzTx/>
                        <a:buFontTx/>
                        <a:buNone/>
                        <a:tabLst/>
                        <a:defRPr/>
                      </a:pPr>
                      <a:endParaRPr lang="en-GB" sz="1000" b="1" i="0" u="none" strike="noStrike" kern="1200" noProof="0" dirty="0" smtClean="0">
                        <a:solidFill>
                          <a:srgbClr val="000000"/>
                        </a:solidFill>
                        <a:effectLst/>
                        <a:latin typeface="+mn-lt"/>
                        <a:ea typeface="+mn-ea"/>
                        <a:cs typeface="+mn-cs"/>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PR"/>
                    </a:p>
                  </a:txBody>
                  <a:tcPr/>
                </a:tc>
                <a:tc hMerge="1">
                  <a:txBody>
                    <a:bodyPr/>
                    <a:lstStyle/>
                    <a:p>
                      <a:endParaRPr lang="es-PR"/>
                    </a:p>
                  </a:txBody>
                  <a:tcPr/>
                </a:tc>
                <a:tc hMerge="1">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algn="ctr" defTabSz="457200" rtl="0" eaLnBrk="1" fontAlgn="t" latinLnBrk="0" hangingPunct="1"/>
                      <a:endParaRPr lang="en-GB" sz="400" b="1" i="0" u="none" strike="noStrike" kern="1200" noProof="0" dirty="0" smtClean="0">
                        <a:solidFill>
                          <a:srgbClr val="000000"/>
                        </a:solidFill>
                        <a:effectLst/>
                        <a:latin typeface="+mn-lt"/>
                        <a:ea typeface="+mn-ea"/>
                        <a:cs typeface="+mn-cs"/>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928457">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srgbClr val="C00000"/>
                          </a:solidFill>
                          <a:effectLst/>
                          <a:uLnTx/>
                          <a:uFillTx/>
                          <a:latin typeface="Calibri"/>
                          <a:ea typeface="Tahoma" panose="020B0604030504040204" pitchFamily="34" charset="0"/>
                          <a:cs typeface="Tahoma" panose="020B0604030504040204" pitchFamily="34" charset="0"/>
                        </a:rPr>
                        <a:t>Threat of Cyber Attack</a:t>
                      </a:r>
                    </a:p>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smtClean="0">
                          <a:ln>
                            <a:noFill/>
                          </a:ln>
                          <a:solidFill>
                            <a:prstClr val="black">
                              <a:lumMod val="65000"/>
                              <a:lumOff val="35000"/>
                            </a:prstClr>
                          </a:solidFill>
                          <a:effectLst/>
                          <a:uLnTx/>
                          <a:uFillTx/>
                          <a:latin typeface="Calibri"/>
                          <a:ea typeface="Tahoma" panose="020B0604030504040204" pitchFamily="34" charset="0"/>
                          <a:cs typeface="Tahoma" panose="020B0604030504040204" pitchFamily="34" charset="0"/>
                        </a:rPr>
                        <a:t>Executive Owner: Javier Cáceres</a:t>
                      </a:r>
                    </a:p>
                  </a:txBody>
                  <a:tcPr marL="7200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3E2E2"/>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lvl="0" algn="just">
                        <a:lnSpc>
                          <a:spcPct val="100000"/>
                        </a:lnSpc>
                      </a:pPr>
                      <a:r>
                        <a:rPr lang="en-US" sz="900" kern="1200" noProof="0" dirty="0" smtClean="0">
                          <a:solidFill>
                            <a:schemeClr val="tx1"/>
                          </a:solidFill>
                          <a:latin typeface="+mj-lt"/>
                          <a:ea typeface="+mn-ea"/>
                          <a:cs typeface="+mn-cs"/>
                        </a:rPr>
                        <a:t>Cybersecurity events through internet has been increasing in recent times. Common cybersecurity may occur with vulnerabilities in companies’ information systems which may cause harm to the Bank and their customers. </a:t>
                      </a:r>
                    </a:p>
                    <a:p>
                      <a:pPr lvl="0" algn="just">
                        <a:lnSpc>
                          <a:spcPct val="100000"/>
                        </a:lnSpc>
                      </a:pPr>
                      <a:endParaRPr lang="en-US" sz="900" kern="1200" noProof="0" dirty="0" smtClean="0">
                        <a:solidFill>
                          <a:schemeClr val="tx1"/>
                        </a:solidFill>
                        <a:latin typeface="+mj-lt"/>
                        <a:ea typeface="+mn-ea"/>
                        <a:cs typeface="+mn-cs"/>
                      </a:endParaRPr>
                    </a:p>
                    <a:p>
                      <a:pPr lvl="0" algn="just">
                        <a:lnSpc>
                          <a:spcPct val="100000"/>
                        </a:lnSpc>
                      </a:pPr>
                      <a:r>
                        <a:rPr lang="en-US" sz="900" kern="1200" noProof="0" dirty="0" smtClean="0">
                          <a:solidFill>
                            <a:schemeClr val="tx1"/>
                          </a:solidFill>
                          <a:latin typeface="+mj-lt"/>
                          <a:ea typeface="+mn-ea"/>
                          <a:cs typeface="+mn-cs"/>
                        </a:rPr>
                        <a:t>The risk of not conducting a cybersecurity risk assessment that specifically addresses the threats and risks concerning this issue, also addressing the resilience, incident response, testing, training, oversight, and controls associated with cyber risks. </a:t>
                      </a:r>
                      <a:endParaRPr lang="en-US" sz="900" kern="1200" noProof="0" dirty="0">
                        <a:solidFill>
                          <a:schemeClr val="tx1"/>
                        </a:solidFill>
                        <a:latin typeface="+mj-lt"/>
                        <a:ea typeface="+mn-ea"/>
                        <a:cs typeface="+mn-cs"/>
                      </a:endParaRPr>
                    </a:p>
                  </a:txBody>
                  <a:tcPr marL="72000" marR="36000" marT="36000" marB="0">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just" defTabSz="914400" rtl="0" eaLnBrk="1" fontAlgn="t" latinLnBrk="0" hangingPunct="1">
                        <a:lnSpc>
                          <a:spcPct val="90000"/>
                        </a:lnSpc>
                        <a:spcBef>
                          <a:spcPts val="0"/>
                        </a:spcBef>
                        <a:spcAft>
                          <a:spcPts val="0"/>
                        </a:spcAft>
                        <a:buClr>
                          <a:schemeClr val="tx2"/>
                        </a:buClr>
                        <a:buSzTx/>
                        <a:buFont typeface="Arial" panose="020B0604020202020204" pitchFamily="34" charset="0"/>
                        <a:buNone/>
                        <a:tabLst/>
                        <a:defRPr/>
                      </a:pPr>
                      <a:r>
                        <a:rPr lang="en-US" sz="900" b="1" u="sng" kern="1200" noProof="0" dirty="0" smtClean="0">
                          <a:solidFill>
                            <a:schemeClr val="tx1"/>
                          </a:solidFill>
                          <a:latin typeface="+mj-lt"/>
                          <a:ea typeface="+mn-ea"/>
                          <a:cs typeface="+mn-cs"/>
                        </a:rPr>
                        <a:t>Current Risk Update:</a:t>
                      </a:r>
                    </a:p>
                    <a:p>
                      <a:pPr marL="0" lvl="0" indent="0" algn="just" defTabSz="457200" rtl="0" eaLnBrk="1" latinLnBrk="0" hangingPunct="1">
                        <a:lnSpc>
                          <a:spcPct val="100000"/>
                        </a:lnSpc>
                        <a:spcBef>
                          <a:spcPts val="300"/>
                        </a:spcBef>
                        <a:buClr>
                          <a:srgbClr val="00B050"/>
                        </a:buClr>
                        <a:buFont typeface="Arial" panose="020B0604020202020204" pitchFamily="34" charset="0"/>
                        <a:buNone/>
                        <a:defRPr/>
                      </a:pPr>
                      <a:r>
                        <a:rPr lang="en-GB" sz="900" b="0" kern="1200" dirty="0" smtClean="0">
                          <a:solidFill>
                            <a:schemeClr val="tx1"/>
                          </a:solidFill>
                          <a:latin typeface="+mj-lt"/>
                          <a:ea typeface="+mn-ea"/>
                          <a:cs typeface="+mn-cs"/>
                        </a:rPr>
                        <a:t>No</a:t>
                      </a:r>
                      <a:r>
                        <a:rPr lang="en-GB" sz="900" b="0" kern="1200" baseline="0" dirty="0" smtClean="0">
                          <a:solidFill>
                            <a:schemeClr val="tx1"/>
                          </a:solidFill>
                          <a:latin typeface="+mj-lt"/>
                          <a:ea typeface="+mn-ea"/>
                          <a:cs typeface="+mn-cs"/>
                        </a:rPr>
                        <a:t> </a:t>
                      </a:r>
                      <a:r>
                        <a:rPr lang="en-GB" sz="900" b="0" kern="1200" dirty="0" smtClean="0">
                          <a:solidFill>
                            <a:schemeClr val="tx1"/>
                          </a:solidFill>
                          <a:latin typeface="+mj-lt"/>
                          <a:ea typeface="+mn-ea"/>
                          <a:cs typeface="+mn-cs"/>
                        </a:rPr>
                        <a:t>breaches</a:t>
                      </a:r>
                      <a:r>
                        <a:rPr lang="en-GB" sz="900" b="0" kern="1200" baseline="0" dirty="0" smtClean="0">
                          <a:solidFill>
                            <a:schemeClr val="tx1"/>
                          </a:solidFill>
                          <a:latin typeface="+mj-lt"/>
                          <a:ea typeface="+mn-ea"/>
                          <a:cs typeface="+mn-cs"/>
                        </a:rPr>
                        <a:t> to the defense mechanisms identified so far.</a:t>
                      </a:r>
                    </a:p>
                    <a:p>
                      <a:pPr marL="0" lvl="0" indent="0" algn="just" defTabSz="457200" rtl="0" eaLnBrk="1" latinLnBrk="0" hangingPunct="1">
                        <a:lnSpc>
                          <a:spcPct val="100000"/>
                        </a:lnSpc>
                        <a:spcBef>
                          <a:spcPts val="300"/>
                        </a:spcBef>
                        <a:buClr>
                          <a:srgbClr val="00B050"/>
                        </a:buClr>
                        <a:buFont typeface="Arial" panose="020B0604020202020204" pitchFamily="34" charset="0"/>
                        <a:buNone/>
                        <a:defRPr/>
                      </a:pPr>
                      <a:r>
                        <a:rPr lang="en-US" sz="900" b="0" kern="1200" dirty="0" smtClean="0">
                          <a:solidFill>
                            <a:schemeClr val="tx1"/>
                          </a:solidFill>
                          <a:latin typeface="+mj-lt"/>
                          <a:ea typeface="+mn-ea"/>
                          <a:cs typeface="+mn-cs"/>
                        </a:rPr>
                        <a:t> </a:t>
                      </a:r>
                    </a:p>
                    <a:p>
                      <a:pPr marL="0" lvl="0" indent="0" algn="just" defTabSz="457200" rtl="0" eaLnBrk="1" latinLnBrk="0" hangingPunct="1">
                        <a:lnSpc>
                          <a:spcPct val="100000"/>
                        </a:lnSpc>
                        <a:spcBef>
                          <a:spcPts val="300"/>
                        </a:spcBef>
                        <a:buClr>
                          <a:srgbClr val="00B050"/>
                        </a:buClr>
                        <a:buFont typeface="Arial" panose="020B0604020202020204" pitchFamily="34" charset="0"/>
                        <a:buNone/>
                        <a:defRPr/>
                      </a:pPr>
                      <a:r>
                        <a:rPr lang="en-US" sz="900" b="1" u="sng" kern="1200" noProof="0" dirty="0" smtClean="0">
                          <a:solidFill>
                            <a:schemeClr val="tx1"/>
                          </a:solidFill>
                          <a:latin typeface="+mj-lt"/>
                          <a:ea typeface="+mn-ea"/>
                          <a:cs typeface="+mn-cs"/>
                        </a:rPr>
                        <a:t>RAS/Metrics:</a:t>
                      </a:r>
                      <a:endParaRPr lang="en-US" sz="900" b="0" i="0" u="none" strike="noStrike" kern="1200" baseline="0" dirty="0" smtClean="0">
                        <a:solidFill>
                          <a:schemeClr val="tx1"/>
                        </a:solidFill>
                        <a:latin typeface="+mj-lt"/>
                        <a:ea typeface="+mn-ea"/>
                        <a:cs typeface="+mn-cs"/>
                      </a:endParaRPr>
                    </a:p>
                    <a:p>
                      <a:pPr marL="0" marR="0" lvl="1" indent="0" algn="just" defTabSz="457200" rtl="0" eaLnBrk="1" fontAlgn="auto" latinLnBrk="0" hangingPunct="1">
                        <a:lnSpc>
                          <a:spcPct val="100000"/>
                        </a:lnSpc>
                        <a:spcBef>
                          <a:spcPts val="0"/>
                        </a:spcBef>
                        <a:spcAft>
                          <a:spcPts val="0"/>
                        </a:spcAft>
                        <a:buClrTx/>
                        <a:buSzTx/>
                        <a:buFontTx/>
                        <a:buNone/>
                        <a:tabLst/>
                        <a:defRPr/>
                      </a:pPr>
                      <a:r>
                        <a:rPr lang="en-US" sz="900" dirty="0" smtClean="0">
                          <a:solidFill>
                            <a:schemeClr val="tx1"/>
                          </a:solidFill>
                          <a:effectLst/>
                          <a:latin typeface="+mj-lt"/>
                          <a:ea typeface="Calibri"/>
                          <a:cs typeface="Times New Roman"/>
                        </a:rPr>
                        <a:t>‘Number of Cyber-Attacks</a:t>
                      </a:r>
                      <a:r>
                        <a:rPr lang="en-US" sz="900" baseline="0" dirty="0" smtClean="0">
                          <a:solidFill>
                            <a:schemeClr val="tx1"/>
                          </a:solidFill>
                          <a:effectLst/>
                          <a:latin typeface="+mj-lt"/>
                          <a:ea typeface="Calibri"/>
                          <a:cs typeface="Times New Roman"/>
                        </a:rPr>
                        <a:t> that have successfully breached defense mechanisms and resulted in a loss (financial, customer data or reputation </a:t>
                      </a:r>
                      <a:r>
                        <a:rPr lang="en-US" sz="900" dirty="0" smtClean="0">
                          <a:solidFill>
                            <a:schemeClr val="tx1"/>
                          </a:solidFill>
                          <a:effectLst/>
                          <a:latin typeface="+mj-lt"/>
                          <a:ea typeface="Calibri"/>
                          <a:cs typeface="Times New Roman"/>
                        </a:rPr>
                        <a:t>’ </a:t>
                      </a:r>
                      <a:r>
                        <a:rPr lang="en-US" sz="900" b="0" kern="1200" noProof="0" dirty="0" smtClean="0">
                          <a:solidFill>
                            <a:schemeClr val="tx1"/>
                          </a:solidFill>
                          <a:latin typeface="+mj-lt"/>
                          <a:ea typeface="+mn-ea"/>
                          <a:cs typeface="+mn-cs"/>
                        </a:rPr>
                        <a:t>KRI metric is </a:t>
                      </a:r>
                      <a:r>
                        <a:rPr lang="en-US" sz="900" b="1" kern="1200" noProof="0" dirty="0" smtClean="0">
                          <a:solidFill>
                            <a:srgbClr val="00B050"/>
                          </a:solidFill>
                          <a:latin typeface="+mj-lt"/>
                          <a:ea typeface="+mn-ea"/>
                          <a:cs typeface="+mn-cs"/>
                        </a:rPr>
                        <a:t>green.</a:t>
                      </a:r>
                      <a:r>
                        <a:rPr lang="en-US" sz="900" b="0" kern="1200" noProof="0" dirty="0" smtClean="0">
                          <a:solidFill>
                            <a:schemeClr val="tx1"/>
                          </a:solidFill>
                          <a:latin typeface="+mj-lt"/>
                          <a:ea typeface="+mn-ea"/>
                          <a:cs typeface="+mn-cs"/>
                        </a:rPr>
                        <a:t> </a:t>
                      </a:r>
                      <a:endParaRPr lang="en-US" sz="900" b="0" i="0" kern="1200" dirty="0" smtClean="0">
                        <a:solidFill>
                          <a:schemeClr val="tx1"/>
                        </a:solidFill>
                        <a:latin typeface="+mj-lt"/>
                        <a:ea typeface="+mn-ea"/>
                        <a:cs typeface="Arial" panose="020B0604020202020204" pitchFamily="34" charset="0"/>
                      </a:endParaRPr>
                    </a:p>
                  </a:txBody>
                  <a:tcPr marL="72000" marR="36000" marT="3600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US" sz="900" b="0" kern="1200" dirty="0" smtClean="0">
                          <a:solidFill>
                            <a:schemeClr val="tx1"/>
                          </a:solidFill>
                          <a:latin typeface="+mj-lt"/>
                          <a:ea typeface="+mn-ea"/>
                          <a:cs typeface="+mn-cs"/>
                        </a:rPr>
                        <a:t>Recurrent tests on vulnerabilities are performed to challenge our response plan.</a:t>
                      </a:r>
                    </a:p>
                    <a:p>
                      <a:pPr algn="just"/>
                      <a:endParaRPr lang="en-US" sz="900" b="0" kern="1200" dirty="0" smtClean="0">
                        <a:solidFill>
                          <a:schemeClr val="tx1"/>
                        </a:solidFill>
                        <a:latin typeface="+mj-lt"/>
                        <a:ea typeface="+mn-ea"/>
                        <a:cs typeface="+mn-cs"/>
                      </a:endParaRPr>
                    </a:p>
                    <a:p>
                      <a:pPr algn="just"/>
                      <a:r>
                        <a:rPr lang="en-US" sz="900" b="0" kern="1200" dirty="0" smtClean="0">
                          <a:solidFill>
                            <a:schemeClr val="tx1"/>
                          </a:solidFill>
                          <a:latin typeface="+mj-lt"/>
                          <a:ea typeface="+mn-ea"/>
                          <a:cs typeface="+mn-cs"/>
                        </a:rPr>
                        <a:t>Penetration test,</a:t>
                      </a:r>
                      <a:r>
                        <a:rPr lang="en-US" sz="900" b="0" kern="1200" baseline="0" dirty="0" smtClean="0">
                          <a:solidFill>
                            <a:schemeClr val="tx1"/>
                          </a:solidFill>
                          <a:latin typeface="+mj-lt"/>
                          <a:ea typeface="+mn-ea"/>
                          <a:cs typeface="+mn-cs"/>
                        </a:rPr>
                        <a:t> Black Box test and Phishing awareness are performed to assure the safety established on the network perimeters. </a:t>
                      </a:r>
                      <a:endParaRPr lang="en-US" sz="900" b="0" kern="1200" dirty="0" smtClean="0">
                        <a:solidFill>
                          <a:schemeClr val="tx1"/>
                        </a:solidFill>
                        <a:latin typeface="+mj-lt"/>
                        <a:ea typeface="+mn-ea"/>
                        <a:cs typeface="+mn-cs"/>
                      </a:endParaRPr>
                    </a:p>
                    <a:p>
                      <a:pPr algn="just"/>
                      <a:endParaRPr lang="en-US" sz="900" b="0" kern="1200" dirty="0" smtClean="0">
                        <a:solidFill>
                          <a:schemeClr val="tx1"/>
                        </a:solidFill>
                        <a:latin typeface="+mj-lt"/>
                        <a:ea typeface="+mn-ea"/>
                        <a:cs typeface="+mn-cs"/>
                      </a:endParaRPr>
                    </a:p>
                    <a:p>
                      <a:pPr algn="just"/>
                      <a:r>
                        <a:rPr lang="en-US" sz="900" b="0" kern="1200" dirty="0" smtClean="0">
                          <a:solidFill>
                            <a:schemeClr val="tx1"/>
                          </a:solidFill>
                          <a:latin typeface="+mj-lt"/>
                          <a:ea typeface="+mn-ea"/>
                          <a:cs typeface="+mn-cs"/>
                        </a:rPr>
                        <a:t>Insurance Policy to address Cybersecurity issues is in place. </a:t>
                      </a:r>
                    </a:p>
                    <a:p>
                      <a:pPr algn="just"/>
                      <a:endParaRPr lang="en-US" sz="900" b="0" kern="1200" dirty="0" smtClean="0">
                        <a:solidFill>
                          <a:schemeClr val="tx1"/>
                        </a:solidFill>
                        <a:latin typeface="+mj-lt"/>
                        <a:ea typeface="+mn-ea"/>
                        <a:cs typeface="+mn-cs"/>
                      </a:endParaRPr>
                    </a:p>
                    <a:p>
                      <a:pPr algn="just"/>
                      <a:r>
                        <a:rPr lang="en-US" sz="900" b="0" kern="1200" dirty="0" smtClean="0">
                          <a:solidFill>
                            <a:schemeClr val="tx1"/>
                          </a:solidFill>
                          <a:latin typeface="+mj-lt"/>
                          <a:ea typeface="+mn-ea"/>
                          <a:cs typeface="+mn-cs"/>
                        </a:rPr>
                        <a:t>Formal awareness training for our Top Management and Board members are</a:t>
                      </a:r>
                      <a:r>
                        <a:rPr lang="en-US" sz="900" b="0" kern="1200" baseline="0" dirty="0" smtClean="0">
                          <a:solidFill>
                            <a:schemeClr val="tx1"/>
                          </a:solidFill>
                          <a:latin typeface="+mj-lt"/>
                          <a:ea typeface="+mn-ea"/>
                          <a:cs typeface="+mn-cs"/>
                        </a:rPr>
                        <a:t> in place.</a:t>
                      </a:r>
                      <a:r>
                        <a:rPr lang="en-US" sz="900" b="0" kern="1200" dirty="0" smtClean="0">
                          <a:solidFill>
                            <a:schemeClr val="tx1"/>
                          </a:solidFill>
                          <a:latin typeface="+mj-lt"/>
                          <a:ea typeface="+mn-ea"/>
                          <a:cs typeface="+mn-cs"/>
                        </a:rPr>
                        <a:t> Also cybersecurity training will be provided to our Information Security, Business Continuity, Vendor Management and IT Staff. Employee</a:t>
                      </a:r>
                      <a:r>
                        <a:rPr lang="en-US" sz="900" b="0" kern="1200" baseline="0" dirty="0" smtClean="0">
                          <a:solidFill>
                            <a:schemeClr val="tx1"/>
                          </a:solidFill>
                          <a:latin typeface="+mj-lt"/>
                          <a:ea typeface="+mn-ea"/>
                          <a:cs typeface="+mn-cs"/>
                        </a:rPr>
                        <a:t> awareness programs on Security topics provided annually.</a:t>
                      </a:r>
                      <a:endParaRPr lang="en-US" sz="900" b="0" kern="1200" dirty="0" smtClean="0">
                        <a:solidFill>
                          <a:schemeClr val="tx1"/>
                        </a:solidFill>
                        <a:latin typeface="+mj-lt"/>
                        <a:ea typeface="+mn-ea"/>
                        <a:cs typeface="+mn-cs"/>
                      </a:endParaRPr>
                    </a:p>
                    <a:p>
                      <a:pPr algn="just"/>
                      <a:endParaRPr lang="en-US" sz="900" b="0" kern="1200" noProof="0" dirty="0" smtClean="0">
                        <a:solidFill>
                          <a:schemeClr val="tx1"/>
                        </a:solidFill>
                        <a:latin typeface="+mj-lt"/>
                        <a:ea typeface="+mn-ea"/>
                        <a:cs typeface="+mn-cs"/>
                      </a:endParaRPr>
                    </a:p>
                    <a:p>
                      <a:pPr algn="just"/>
                      <a:r>
                        <a:rPr lang="en-US" sz="900" b="0" kern="1200" noProof="0" dirty="0" smtClean="0">
                          <a:solidFill>
                            <a:schemeClr val="tx1"/>
                          </a:solidFill>
                          <a:latin typeface="+mj-lt"/>
                          <a:ea typeface="+mn-ea"/>
                          <a:cs typeface="+mn-cs"/>
                        </a:rPr>
                        <a:t>Internal</a:t>
                      </a:r>
                      <a:r>
                        <a:rPr lang="en-US" sz="900" b="0" kern="1200" baseline="0" noProof="0" dirty="0" smtClean="0">
                          <a:solidFill>
                            <a:schemeClr val="tx1"/>
                          </a:solidFill>
                          <a:latin typeface="+mj-lt"/>
                          <a:ea typeface="+mn-ea"/>
                          <a:cs typeface="+mn-cs"/>
                        </a:rPr>
                        <a:t> and external cyber Security Assessments to validate Cyber maturity are performed on an annual basis.</a:t>
                      </a:r>
                    </a:p>
                    <a:p>
                      <a:pPr algn="just"/>
                      <a:endParaRPr lang="en-US" sz="900" b="0" kern="1200" baseline="0" noProof="0" dirty="0" smtClean="0">
                        <a:solidFill>
                          <a:schemeClr val="tx1"/>
                        </a:solidFill>
                        <a:latin typeface="+mj-lt"/>
                        <a:ea typeface="+mn-ea"/>
                        <a:cs typeface="+mn-cs"/>
                      </a:endParaRPr>
                    </a:p>
                    <a:p>
                      <a:pPr algn="just"/>
                      <a:r>
                        <a:rPr lang="en-US" sz="900" b="0" kern="1200" baseline="0" noProof="0" dirty="0" smtClean="0">
                          <a:solidFill>
                            <a:schemeClr val="tx1"/>
                          </a:solidFill>
                          <a:latin typeface="+mj-lt"/>
                          <a:ea typeface="+mn-ea"/>
                          <a:cs typeface="+mn-cs"/>
                        </a:rPr>
                        <a:t>Five (5) new automated tools move into production environment during this year to guaranty network testing, vulnerability assessments and DLP.</a:t>
                      </a:r>
                    </a:p>
                    <a:p>
                      <a:pPr algn="just"/>
                      <a:endParaRPr lang="en-US" sz="900" b="0" kern="1200" noProof="0" dirty="0" smtClean="0">
                        <a:solidFill>
                          <a:schemeClr val="tx1"/>
                        </a:solidFill>
                        <a:latin typeface="+mj-lt"/>
                        <a:ea typeface="+mn-ea"/>
                        <a:cs typeface="+mn-cs"/>
                      </a:endParaRPr>
                    </a:p>
                    <a:p>
                      <a:pPr algn="just"/>
                      <a:r>
                        <a:rPr lang="en-US" sz="900" b="0" kern="1200" noProof="0" dirty="0" smtClean="0">
                          <a:solidFill>
                            <a:schemeClr val="tx1"/>
                          </a:solidFill>
                          <a:latin typeface="+mj-lt"/>
                          <a:ea typeface="+mn-ea"/>
                          <a:cs typeface="+mn-cs"/>
                        </a:rPr>
                        <a:t>New </a:t>
                      </a:r>
                      <a:r>
                        <a:rPr lang="en-US" sz="900" b="0" i="0" kern="1200" noProof="0" dirty="0" smtClean="0">
                          <a:solidFill>
                            <a:schemeClr val="tx1"/>
                          </a:solidFill>
                          <a:latin typeface="+mj-lt"/>
                          <a:ea typeface="+mn-ea"/>
                          <a:cs typeface="+mn-cs"/>
                        </a:rPr>
                        <a:t>IT</a:t>
                      </a:r>
                      <a:r>
                        <a:rPr lang="en-US" sz="900" b="0" i="1" kern="1200" baseline="0" noProof="0" dirty="0" smtClean="0">
                          <a:solidFill>
                            <a:schemeClr val="tx1"/>
                          </a:solidFill>
                          <a:latin typeface="+mj-lt"/>
                          <a:ea typeface="+mn-ea"/>
                          <a:cs typeface="+mn-cs"/>
                        </a:rPr>
                        <a:t> </a:t>
                      </a:r>
                      <a:r>
                        <a:rPr lang="en-US" sz="900" b="0" kern="1200" noProof="0" dirty="0" smtClean="0">
                          <a:solidFill>
                            <a:schemeClr val="tx1"/>
                          </a:solidFill>
                          <a:latin typeface="+mj-lt"/>
                          <a:ea typeface="+mn-ea"/>
                          <a:cs typeface="+mn-cs"/>
                        </a:rPr>
                        <a:t>metrics</a:t>
                      </a:r>
                      <a:r>
                        <a:rPr lang="en-US" sz="900" b="0" kern="1200" baseline="0" noProof="0" dirty="0" smtClean="0">
                          <a:solidFill>
                            <a:schemeClr val="tx1"/>
                          </a:solidFill>
                          <a:latin typeface="+mj-lt"/>
                          <a:ea typeface="+mn-ea"/>
                          <a:cs typeface="+mn-cs"/>
                        </a:rPr>
                        <a:t> are being developed to ascertain a regular monitoring process and escalate issues to Senior Management when deemed necessary.</a:t>
                      </a:r>
                      <a:endParaRPr lang="en-US" sz="900" b="0" kern="1200" noProof="0" dirty="0" smtClean="0">
                        <a:solidFill>
                          <a:schemeClr val="tx1"/>
                        </a:solidFill>
                        <a:latin typeface="+mj-lt"/>
                        <a:ea typeface="+mn-ea"/>
                        <a:cs typeface="+mn-cs"/>
                      </a:endParaRPr>
                    </a:p>
                  </a:txBody>
                  <a:tcPr marL="72000" marR="108000" marT="36000" marB="0">
                    <a:lnL w="12700" cap="flat" cmpd="sng" algn="ctr">
                      <a:no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PR"/>
                    </a:p>
                  </a:txBody>
                  <a:tcPr marL="0" marR="0" marT="0" marB="0" anchor="ctr">
                    <a:lnL w="6350" cap="flat" cmpd="sng" algn="ctr">
                      <a:solidFill>
                        <a:srgbClr val="BFBFBF"/>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fontAlgn="t"/>
                      <a:endParaRPr lang="en-GB" sz="1200" b="1" i="0" u="none" strike="noStrike" noProof="0" dirty="0" smtClean="0">
                        <a:solidFill>
                          <a:srgbClr val="000000"/>
                        </a:solidFill>
                        <a:effectLst/>
                        <a:latin typeface="+mn-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63636">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endParaRPr kumimoji="0" lang="en-US" sz="500" b="1" i="0" u="none" strike="noStrike" kern="1200" cap="none" spc="0" normalizeH="0" baseline="0" noProof="0" dirty="0" smtClean="0">
                        <a:ln>
                          <a:noFill/>
                        </a:ln>
                        <a:solidFill>
                          <a:prstClr val="black">
                            <a:lumMod val="65000"/>
                            <a:lumOff val="35000"/>
                          </a:prstClr>
                        </a:solidFill>
                        <a:effectLst/>
                        <a:uLnTx/>
                        <a:uFillTx/>
                        <a:latin typeface="+mj-lt"/>
                        <a:ea typeface="Tahoma" panose="020B0604030504040204" pitchFamily="34" charset="0"/>
                        <a:cs typeface="Tahoma" panose="020B0604030504040204" pitchFamily="34" charset="0"/>
                      </a:endParaRPr>
                    </a:p>
                  </a:txBody>
                  <a:tcPr marL="7200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just">
                        <a:lnSpc>
                          <a:spcPct val="100000"/>
                        </a:lnSpc>
                      </a:pPr>
                      <a:endParaRPr lang="en-US" sz="500" b="1" noProof="0" dirty="0">
                        <a:solidFill>
                          <a:schemeClr val="tx1"/>
                        </a:solidFill>
                        <a:latin typeface="+mj-lt"/>
                      </a:endParaRPr>
                    </a:p>
                  </a:txBody>
                  <a:tcPr marL="72000" marR="36000" marT="36000" marB="0">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just" defTabSz="914400" rtl="0" eaLnBrk="1" fontAlgn="t" latinLnBrk="0" hangingPunct="1">
                        <a:lnSpc>
                          <a:spcPct val="90000"/>
                        </a:lnSpc>
                        <a:spcBef>
                          <a:spcPts val="0"/>
                        </a:spcBef>
                        <a:spcAft>
                          <a:spcPts val="0"/>
                        </a:spcAft>
                        <a:buClr>
                          <a:schemeClr val="tx2"/>
                        </a:buClr>
                        <a:buSzTx/>
                        <a:buFont typeface="Arial" panose="020B0604020202020204" pitchFamily="34" charset="0"/>
                        <a:buNone/>
                        <a:tabLst/>
                        <a:defRPr/>
                      </a:pPr>
                      <a:endParaRPr lang="en-US" sz="500" b="0" i="0" u="none" strike="noStrike" kern="1200" baseline="0" dirty="0" smtClean="0">
                        <a:solidFill>
                          <a:schemeClr val="tx1"/>
                        </a:solidFill>
                        <a:latin typeface="+mj-lt"/>
                        <a:ea typeface="+mn-ea"/>
                        <a:cs typeface="+mn-cs"/>
                      </a:endParaRPr>
                    </a:p>
                  </a:txBody>
                  <a:tcPr marL="72000" marR="36000" marT="3600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endParaRPr lang="es-PR" sz="500" dirty="0">
                        <a:latin typeface="+mj-lt"/>
                      </a:endParaRPr>
                    </a:p>
                  </a:txBody>
                  <a:tcPr marL="72000" marR="108000" marT="36000" marB="0">
                    <a:lnL w="12700" cap="flat" cmpd="sng" algn="ctr">
                      <a:no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PR" sz="500" dirty="0">
                        <a:latin typeface="+mj-lt"/>
                      </a:endParaRPr>
                    </a:p>
                  </a:txBody>
                  <a:tcPr marL="0" marR="0" marT="0" marB="0" anchor="ctr">
                    <a:lnL w="6350" cap="flat" cmpd="sng" algn="ctr">
                      <a:solidFill>
                        <a:srgbClr val="BFBFBF"/>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endParaRPr lang="en-GB" sz="500" b="1" i="0" u="none" strike="noStrike" noProof="0" dirty="0" smtClean="0">
                        <a:solidFill>
                          <a:srgbClr val="000000"/>
                        </a:solidFill>
                        <a:effectLst/>
                        <a:latin typeface="+mj-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52" name="Freeform 9"/>
          <p:cNvSpPr>
            <a:spLocks/>
          </p:cNvSpPr>
          <p:nvPr/>
        </p:nvSpPr>
        <p:spPr bwMode="gray">
          <a:xfrm rot="16200000" flipV="1">
            <a:off x="8105849" y="2357350"/>
            <a:ext cx="180000" cy="252000"/>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000000">
              <a:lumMod val="50000"/>
              <a:lumOff val="50000"/>
            </a:srgbClr>
          </a:solidFill>
          <a:ln>
            <a:noFill/>
          </a:ln>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defRPr/>
            </a:pPr>
            <a:endParaRPr lang="en-GB" sz="1800" kern="0" dirty="0">
              <a:solidFill>
                <a:srgbClr val="000000"/>
              </a:solidFill>
              <a:latin typeface="Calibri"/>
              <a:ea typeface="+mn-ea"/>
            </a:endParaRPr>
          </a:p>
        </p:txBody>
      </p:sp>
      <p:sp>
        <p:nvSpPr>
          <p:cNvPr id="57" name="13 O"/>
          <p:cNvSpPr/>
          <p:nvPr/>
        </p:nvSpPr>
        <p:spPr>
          <a:xfrm>
            <a:off x="8710478" y="2424367"/>
            <a:ext cx="143783" cy="142506"/>
          </a:xfrm>
          <a:prstGeom prst="flowChartOr">
            <a:avLst/>
          </a:prstGeom>
          <a:solidFill>
            <a:srgbClr val="00B050"/>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GB" sz="1100" kern="0" dirty="0">
              <a:solidFill>
                <a:srgbClr val="000000"/>
              </a:solidFill>
              <a:latin typeface="Calibri"/>
              <a:ea typeface="+mn-ea"/>
            </a:endParaRPr>
          </a:p>
        </p:txBody>
      </p:sp>
      <p:grpSp>
        <p:nvGrpSpPr>
          <p:cNvPr id="28" name="Group 27"/>
          <p:cNvGrpSpPr/>
          <p:nvPr/>
        </p:nvGrpSpPr>
        <p:grpSpPr>
          <a:xfrm>
            <a:off x="2367396" y="6636496"/>
            <a:ext cx="2983630" cy="169278"/>
            <a:chOff x="2255258" y="6567488"/>
            <a:chExt cx="2983630" cy="169278"/>
          </a:xfrm>
        </p:grpSpPr>
        <p:grpSp>
          <p:nvGrpSpPr>
            <p:cNvPr id="29" name="Group 28"/>
            <p:cNvGrpSpPr/>
            <p:nvPr/>
          </p:nvGrpSpPr>
          <p:grpSpPr>
            <a:xfrm>
              <a:off x="2812772" y="6567488"/>
              <a:ext cx="2426116" cy="169278"/>
              <a:chOff x="3239817" y="5985486"/>
              <a:chExt cx="2426116" cy="169278"/>
            </a:xfrm>
          </p:grpSpPr>
          <p:sp>
            <p:nvSpPr>
              <p:cNvPr id="31" name="80 CuadroTexto"/>
              <p:cNvSpPr txBox="1"/>
              <p:nvPr/>
            </p:nvSpPr>
            <p:spPr bwMode="gray">
              <a:xfrm>
                <a:off x="3420867" y="5985487"/>
                <a:ext cx="839704"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eaLnBrk="1" fontAlgn="auto" hangingPunct="1">
                  <a:spcAft>
                    <a:spcPts val="0"/>
                  </a:spcAft>
                  <a:defRPr/>
                </a:pPr>
                <a:r>
                  <a:rPr lang="en-GB" sz="1100" kern="0" dirty="0" smtClean="0">
                    <a:solidFill>
                      <a:srgbClr val="000000"/>
                    </a:solidFill>
                    <a:latin typeface="Calibri"/>
                    <a:ea typeface="Tahoma" panose="020B0604030504040204" pitchFamily="34" charset="0"/>
                    <a:cs typeface="Tahoma" panose="020B0604030504040204" pitchFamily="34" charset="0"/>
                  </a:rPr>
                  <a:t>Improving</a:t>
                </a:r>
                <a:endParaRPr lang="en-GB" sz="1100" kern="0" dirty="0">
                  <a:solidFill>
                    <a:srgbClr val="000000"/>
                  </a:solidFill>
                  <a:latin typeface="Calibri"/>
                  <a:ea typeface="Tahoma" panose="020B0604030504040204" pitchFamily="34" charset="0"/>
                  <a:cs typeface="Tahoma" panose="020B0604030504040204" pitchFamily="34" charset="0"/>
                </a:endParaRPr>
              </a:p>
            </p:txBody>
          </p:sp>
          <p:sp>
            <p:nvSpPr>
              <p:cNvPr id="53" name="80 CuadroTexto"/>
              <p:cNvSpPr txBox="1"/>
              <p:nvPr/>
            </p:nvSpPr>
            <p:spPr bwMode="gray">
              <a:xfrm>
                <a:off x="4247691" y="5985486"/>
                <a:ext cx="928501"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eaLnBrk="1" fontAlgn="auto" hangingPunct="1">
                  <a:spcAft>
                    <a:spcPts val="0"/>
                  </a:spcAft>
                  <a:defRPr/>
                </a:pPr>
                <a:r>
                  <a:rPr lang="en-GB" sz="1100" kern="0" dirty="0" smtClean="0">
                    <a:solidFill>
                      <a:srgbClr val="000000"/>
                    </a:solidFill>
                    <a:latin typeface="Calibri"/>
                    <a:ea typeface="Tahoma" panose="020B0604030504040204" pitchFamily="34" charset="0"/>
                    <a:cs typeface="Tahoma" panose="020B0604030504040204" pitchFamily="34" charset="0"/>
                  </a:rPr>
                  <a:t>  Stable</a:t>
                </a:r>
                <a:endParaRPr lang="en-GB" sz="1100" kern="0" dirty="0">
                  <a:solidFill>
                    <a:srgbClr val="000000"/>
                  </a:solidFill>
                  <a:latin typeface="Calibri"/>
                  <a:ea typeface="Tahoma" panose="020B0604030504040204" pitchFamily="34" charset="0"/>
                  <a:cs typeface="Tahoma" panose="020B0604030504040204" pitchFamily="34" charset="0"/>
                </a:endParaRPr>
              </a:p>
            </p:txBody>
          </p:sp>
          <p:sp>
            <p:nvSpPr>
              <p:cNvPr id="54" name="80 CuadroTexto"/>
              <p:cNvSpPr txBox="1"/>
              <p:nvPr/>
            </p:nvSpPr>
            <p:spPr bwMode="gray">
              <a:xfrm>
                <a:off x="4940694" y="5985486"/>
                <a:ext cx="725239"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eaLnBrk="1" fontAlgn="auto" hangingPunct="1">
                  <a:spcAft>
                    <a:spcPts val="0"/>
                  </a:spcAft>
                  <a:defRPr/>
                </a:pPr>
                <a:r>
                  <a:rPr lang="en-GB" sz="1100" kern="0" dirty="0" smtClean="0">
                    <a:solidFill>
                      <a:srgbClr val="000000"/>
                    </a:solidFill>
                    <a:latin typeface="Calibri"/>
                    <a:ea typeface="Tahoma" panose="020B0604030504040204" pitchFamily="34" charset="0"/>
                    <a:cs typeface="Tahoma" panose="020B0604030504040204" pitchFamily="34" charset="0"/>
                  </a:rPr>
                  <a:t>Worsening</a:t>
                </a:r>
                <a:endParaRPr lang="en-GB" sz="1100" kern="0" dirty="0">
                  <a:solidFill>
                    <a:srgbClr val="000000"/>
                  </a:solidFill>
                  <a:latin typeface="Calibri"/>
                  <a:ea typeface="Tahoma" panose="020B0604030504040204" pitchFamily="34" charset="0"/>
                  <a:cs typeface="Tahoma" panose="020B0604030504040204" pitchFamily="34" charset="0"/>
                </a:endParaRPr>
              </a:p>
            </p:txBody>
          </p:sp>
          <p:sp>
            <p:nvSpPr>
              <p:cNvPr id="55" name="Freeform 9"/>
              <p:cNvSpPr>
                <a:spLocks/>
              </p:cNvSpPr>
              <p:nvPr/>
            </p:nvSpPr>
            <p:spPr bwMode="gray">
              <a:xfrm rot="10800000" flipV="1">
                <a:off x="3239817" y="5999709"/>
                <a:ext cx="114858" cy="143571"/>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defRPr/>
                </a:pPr>
                <a:endParaRPr lang="en-GB" sz="1100" kern="0" dirty="0">
                  <a:solidFill>
                    <a:srgbClr val="000000"/>
                  </a:solidFill>
                  <a:latin typeface="Calibri"/>
                  <a:ea typeface="+mn-ea"/>
                </a:endParaRPr>
              </a:p>
            </p:txBody>
          </p:sp>
          <p:sp>
            <p:nvSpPr>
              <p:cNvPr id="58" name="Freeform 9"/>
              <p:cNvSpPr>
                <a:spLocks/>
              </p:cNvSpPr>
              <p:nvPr/>
            </p:nvSpPr>
            <p:spPr bwMode="gray">
              <a:xfrm rot="16200000" flipV="1">
                <a:off x="4079021" y="5999709"/>
                <a:ext cx="126344" cy="143571"/>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defRPr/>
                </a:pPr>
                <a:endParaRPr lang="en-GB" sz="1100" kern="0" dirty="0">
                  <a:solidFill>
                    <a:srgbClr val="000000"/>
                  </a:solidFill>
                  <a:latin typeface="Calibri"/>
                  <a:ea typeface="+mn-ea"/>
                </a:endParaRPr>
              </a:p>
            </p:txBody>
          </p:sp>
          <p:sp>
            <p:nvSpPr>
              <p:cNvPr id="59" name="Freeform 9"/>
              <p:cNvSpPr>
                <a:spLocks/>
              </p:cNvSpPr>
              <p:nvPr/>
            </p:nvSpPr>
            <p:spPr bwMode="gray">
              <a:xfrm flipV="1">
                <a:off x="4778136" y="5999708"/>
                <a:ext cx="115817" cy="143572"/>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defRPr/>
                </a:pPr>
                <a:endParaRPr lang="en-GB" sz="1100" kern="0" dirty="0">
                  <a:solidFill>
                    <a:srgbClr val="000000"/>
                  </a:solidFill>
                  <a:latin typeface="Calibri"/>
                  <a:ea typeface="+mn-ea"/>
                </a:endParaRPr>
              </a:p>
            </p:txBody>
          </p:sp>
        </p:grpSp>
        <p:sp>
          <p:nvSpPr>
            <p:cNvPr id="30" name="80 CuadroTexto"/>
            <p:cNvSpPr txBox="1"/>
            <p:nvPr/>
          </p:nvSpPr>
          <p:spPr bwMode="gray">
            <a:xfrm>
              <a:off x="2255258" y="6567489"/>
              <a:ext cx="534510"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eaLnBrk="1" fontAlgn="auto" hangingPunct="1">
                <a:spcAft>
                  <a:spcPts val="0"/>
                </a:spcAft>
                <a:defRPr/>
              </a:pPr>
              <a:r>
                <a:rPr lang="en-GB" sz="1100" kern="0" dirty="0" smtClean="0">
                  <a:solidFill>
                    <a:srgbClr val="000000"/>
                  </a:solidFill>
                  <a:latin typeface="Calibri"/>
                  <a:ea typeface="Tahoma" panose="020B0604030504040204" pitchFamily="34" charset="0"/>
                  <a:cs typeface="Tahoma" panose="020B0604030504040204" pitchFamily="34" charset="0"/>
                </a:rPr>
                <a:t>Trend:</a:t>
              </a:r>
              <a:endParaRPr lang="en-GB" sz="1100" kern="0" dirty="0">
                <a:solidFill>
                  <a:srgbClr val="000000"/>
                </a:solidFill>
                <a:latin typeface="Calibri"/>
                <a:ea typeface="Tahoma" panose="020B0604030504040204" pitchFamily="34" charset="0"/>
                <a:cs typeface="Tahoma" panose="020B0604030504040204" pitchFamily="34" charset="0"/>
              </a:endParaRPr>
            </a:p>
          </p:txBody>
        </p:sp>
      </p:grpSp>
      <p:grpSp>
        <p:nvGrpSpPr>
          <p:cNvPr id="60" name="Group 59"/>
          <p:cNvGrpSpPr/>
          <p:nvPr/>
        </p:nvGrpSpPr>
        <p:grpSpPr>
          <a:xfrm>
            <a:off x="382434" y="6419486"/>
            <a:ext cx="6248400" cy="178802"/>
            <a:chOff x="304800" y="6324600"/>
            <a:chExt cx="6248400" cy="178802"/>
          </a:xfrm>
        </p:grpSpPr>
        <p:sp>
          <p:nvSpPr>
            <p:cNvPr id="61" name="13 O"/>
            <p:cNvSpPr/>
            <p:nvPr/>
          </p:nvSpPr>
          <p:spPr>
            <a:xfrm>
              <a:off x="3201140" y="6347510"/>
              <a:ext cx="143783" cy="142506"/>
            </a:xfrm>
            <a:prstGeom prst="flowChartOr">
              <a:avLst/>
            </a:prstGeom>
            <a:solidFill>
              <a:srgbClr val="FFC000"/>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GB" sz="1100" kern="0" dirty="0">
                <a:solidFill>
                  <a:srgbClr val="000000"/>
                </a:solidFill>
                <a:latin typeface="Calibri"/>
                <a:ea typeface="+mn-ea"/>
              </a:endParaRPr>
            </a:p>
          </p:txBody>
        </p:sp>
        <p:grpSp>
          <p:nvGrpSpPr>
            <p:cNvPr id="62" name="Group 61"/>
            <p:cNvGrpSpPr/>
            <p:nvPr/>
          </p:nvGrpSpPr>
          <p:grpSpPr>
            <a:xfrm>
              <a:off x="304800" y="6324600"/>
              <a:ext cx="6248400" cy="178802"/>
              <a:chOff x="304800" y="6324600"/>
              <a:chExt cx="6248400" cy="178802"/>
            </a:xfrm>
          </p:grpSpPr>
          <p:grpSp>
            <p:nvGrpSpPr>
              <p:cNvPr id="63" name="122 Grupo"/>
              <p:cNvGrpSpPr/>
              <p:nvPr/>
            </p:nvGrpSpPr>
            <p:grpSpPr>
              <a:xfrm>
                <a:off x="304800" y="6334125"/>
                <a:ext cx="2886494" cy="169277"/>
                <a:chOff x="-1429262" y="6251781"/>
                <a:chExt cx="2886494" cy="169277"/>
              </a:xfrm>
            </p:grpSpPr>
            <p:sp>
              <p:nvSpPr>
                <p:cNvPr id="68" name="80 CuadroTexto"/>
                <p:cNvSpPr txBox="1"/>
                <p:nvPr/>
              </p:nvSpPr>
              <p:spPr bwMode="gray">
                <a:xfrm>
                  <a:off x="96603" y="6251781"/>
                  <a:ext cx="618000"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eaLnBrk="1" fontAlgn="auto" hangingPunct="1">
                    <a:spcAft>
                      <a:spcPts val="0"/>
                    </a:spcAft>
                    <a:defRPr/>
                  </a:pPr>
                  <a:r>
                    <a:rPr lang="en-GB" sz="1100" kern="0" dirty="0" smtClean="0">
                      <a:solidFill>
                        <a:srgbClr val="000000"/>
                      </a:solidFill>
                      <a:latin typeface="Calibri"/>
                      <a:ea typeface="Tahoma" panose="020B0604030504040204" pitchFamily="34" charset="0"/>
                      <a:cs typeface="Tahoma" panose="020B0604030504040204" pitchFamily="34" charset="0"/>
                    </a:rPr>
                    <a:t>Complete</a:t>
                  </a:r>
                  <a:endParaRPr lang="en-GB" sz="1100" kern="0" dirty="0">
                    <a:solidFill>
                      <a:srgbClr val="000000"/>
                    </a:solidFill>
                    <a:latin typeface="Calibri"/>
                    <a:ea typeface="Tahoma" panose="020B0604030504040204" pitchFamily="34" charset="0"/>
                    <a:cs typeface="Tahoma" panose="020B0604030504040204" pitchFamily="34" charset="0"/>
                  </a:endParaRPr>
                </a:p>
              </p:txBody>
            </p:sp>
            <p:sp>
              <p:nvSpPr>
                <p:cNvPr id="69" name="80 CuadroTexto"/>
                <p:cNvSpPr txBox="1"/>
                <p:nvPr/>
              </p:nvSpPr>
              <p:spPr bwMode="gray">
                <a:xfrm>
                  <a:off x="-1429262" y="6251781"/>
                  <a:ext cx="1276720"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eaLnBrk="1" fontAlgn="auto" hangingPunct="1">
                    <a:spcAft>
                      <a:spcPts val="0"/>
                    </a:spcAft>
                    <a:defRPr/>
                  </a:pPr>
                  <a:r>
                    <a:rPr lang="en-GB" sz="1100" kern="0" dirty="0" smtClean="0">
                      <a:solidFill>
                        <a:srgbClr val="000000"/>
                      </a:solidFill>
                      <a:latin typeface="Calibri"/>
                      <a:ea typeface="Tahoma" panose="020B0604030504040204" pitchFamily="34" charset="0"/>
                      <a:cs typeface="Tahoma" panose="020B0604030504040204" pitchFamily="34" charset="0"/>
                    </a:rPr>
                    <a:t>Remediation Status:</a:t>
                  </a:r>
                  <a:endParaRPr lang="en-GB" sz="1100" kern="0" dirty="0">
                    <a:solidFill>
                      <a:srgbClr val="000000"/>
                    </a:solidFill>
                    <a:latin typeface="Calibri"/>
                    <a:ea typeface="Tahoma" panose="020B0604030504040204" pitchFamily="34" charset="0"/>
                    <a:cs typeface="Tahoma" panose="020B0604030504040204" pitchFamily="34" charset="0"/>
                  </a:endParaRPr>
                </a:p>
              </p:txBody>
            </p:sp>
            <p:sp>
              <p:nvSpPr>
                <p:cNvPr id="70" name="80 CuadroTexto"/>
                <p:cNvSpPr txBox="1"/>
                <p:nvPr/>
              </p:nvSpPr>
              <p:spPr bwMode="gray">
                <a:xfrm>
                  <a:off x="936342" y="6251781"/>
                  <a:ext cx="520890"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eaLnBrk="1" fontAlgn="auto" hangingPunct="1">
                    <a:spcAft>
                      <a:spcPts val="0"/>
                    </a:spcAft>
                    <a:defRPr/>
                  </a:pPr>
                  <a:r>
                    <a:rPr lang="en-GB" sz="1100" kern="0" dirty="0" smtClean="0">
                      <a:solidFill>
                        <a:srgbClr val="000000"/>
                      </a:solidFill>
                      <a:latin typeface="Calibri"/>
                      <a:ea typeface="Tahoma" panose="020B0604030504040204" pitchFamily="34" charset="0"/>
                      <a:cs typeface="Tahoma" panose="020B0604030504040204" pitchFamily="34" charset="0"/>
                    </a:rPr>
                    <a:t>On-track</a:t>
                  </a:r>
                  <a:endParaRPr lang="en-GB" sz="1100" kern="0" dirty="0">
                    <a:solidFill>
                      <a:srgbClr val="000000"/>
                    </a:solidFill>
                    <a:latin typeface="Calibri"/>
                    <a:ea typeface="Tahoma" panose="020B0604030504040204" pitchFamily="34" charset="0"/>
                    <a:cs typeface="Tahoma" panose="020B0604030504040204" pitchFamily="34" charset="0"/>
                  </a:endParaRPr>
                </a:p>
              </p:txBody>
            </p:sp>
            <p:sp>
              <p:nvSpPr>
                <p:cNvPr id="71" name="2 O"/>
                <p:cNvSpPr/>
                <p:nvPr/>
              </p:nvSpPr>
              <p:spPr>
                <a:xfrm>
                  <a:off x="-95022" y="6257231"/>
                  <a:ext cx="144000" cy="144000"/>
                </a:xfrm>
                <a:prstGeom prst="flowChartOr">
                  <a:avLst/>
                </a:prstGeom>
                <a:solidFill>
                  <a:srgbClr val="031FED"/>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GB" sz="1100" kern="0" dirty="0">
                    <a:solidFill>
                      <a:srgbClr val="000000"/>
                    </a:solidFill>
                    <a:latin typeface="Calibri"/>
                    <a:ea typeface="+mn-ea"/>
                  </a:endParaRPr>
                </a:p>
              </p:txBody>
            </p:sp>
            <p:sp>
              <p:nvSpPr>
                <p:cNvPr id="72" name="13 O"/>
                <p:cNvSpPr/>
                <p:nvPr/>
              </p:nvSpPr>
              <p:spPr>
                <a:xfrm>
                  <a:off x="743181" y="6258724"/>
                  <a:ext cx="143783" cy="142506"/>
                </a:xfrm>
                <a:prstGeom prst="flowChartOr">
                  <a:avLst/>
                </a:prstGeom>
                <a:solidFill>
                  <a:srgbClr val="00B050"/>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GB" sz="1100" kern="0" dirty="0">
                    <a:solidFill>
                      <a:srgbClr val="000000"/>
                    </a:solidFill>
                    <a:latin typeface="Calibri"/>
                    <a:ea typeface="+mn-ea"/>
                  </a:endParaRPr>
                </a:p>
              </p:txBody>
            </p:sp>
          </p:grpSp>
          <p:sp>
            <p:nvSpPr>
              <p:cNvPr id="64" name="80 CuadroTexto"/>
              <p:cNvSpPr txBox="1"/>
              <p:nvPr/>
            </p:nvSpPr>
            <p:spPr bwMode="gray">
              <a:xfrm>
                <a:off x="3394301" y="6334125"/>
                <a:ext cx="520890"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eaLnBrk="1" fontAlgn="auto" hangingPunct="1">
                  <a:spcAft>
                    <a:spcPts val="0"/>
                  </a:spcAft>
                  <a:defRPr/>
                </a:pPr>
                <a:r>
                  <a:rPr lang="en-GB" sz="1100" kern="0" dirty="0" smtClean="0">
                    <a:solidFill>
                      <a:srgbClr val="000000"/>
                    </a:solidFill>
                    <a:latin typeface="Calibri"/>
                    <a:ea typeface="Tahoma" panose="020B0604030504040204" pitchFamily="34" charset="0"/>
                    <a:cs typeface="Tahoma" panose="020B0604030504040204" pitchFamily="34" charset="0"/>
                  </a:rPr>
                  <a:t>Delayed</a:t>
                </a:r>
                <a:endParaRPr lang="en-GB" sz="1100" kern="0" dirty="0">
                  <a:solidFill>
                    <a:srgbClr val="000000"/>
                  </a:solidFill>
                  <a:latin typeface="Calibri"/>
                  <a:ea typeface="Tahoma" panose="020B0604030504040204" pitchFamily="34" charset="0"/>
                  <a:cs typeface="Tahoma" panose="020B0604030504040204" pitchFamily="34" charset="0"/>
                </a:endParaRPr>
              </a:p>
            </p:txBody>
          </p:sp>
          <p:sp>
            <p:nvSpPr>
              <p:cNvPr id="65" name="80 CuadroTexto"/>
              <p:cNvSpPr txBox="1"/>
              <p:nvPr/>
            </p:nvSpPr>
            <p:spPr bwMode="gray">
              <a:xfrm>
                <a:off x="4147100" y="6334125"/>
                <a:ext cx="520890"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eaLnBrk="1" fontAlgn="auto" hangingPunct="1">
                  <a:spcAft>
                    <a:spcPts val="0"/>
                  </a:spcAft>
                  <a:defRPr/>
                </a:pPr>
                <a:r>
                  <a:rPr lang="en-GB" sz="1100" kern="0" dirty="0" smtClean="0">
                    <a:solidFill>
                      <a:srgbClr val="000000"/>
                    </a:solidFill>
                    <a:latin typeface="Calibri"/>
                    <a:ea typeface="Tahoma" panose="020B0604030504040204" pitchFamily="34" charset="0"/>
                    <a:cs typeface="Tahoma" panose="020B0604030504040204" pitchFamily="34" charset="0"/>
                  </a:rPr>
                  <a:t>At Risk</a:t>
                </a:r>
                <a:endParaRPr lang="en-GB" sz="1100" kern="0" dirty="0">
                  <a:solidFill>
                    <a:srgbClr val="000000"/>
                  </a:solidFill>
                  <a:latin typeface="Calibri"/>
                  <a:ea typeface="Tahoma" panose="020B0604030504040204" pitchFamily="34" charset="0"/>
                  <a:cs typeface="Tahoma" panose="020B0604030504040204" pitchFamily="34" charset="0"/>
                </a:endParaRPr>
              </a:p>
            </p:txBody>
          </p:sp>
          <p:sp>
            <p:nvSpPr>
              <p:cNvPr id="66" name="13 O"/>
              <p:cNvSpPr/>
              <p:nvPr/>
            </p:nvSpPr>
            <p:spPr>
              <a:xfrm>
                <a:off x="3953939" y="6347510"/>
                <a:ext cx="143783" cy="142506"/>
              </a:xfrm>
              <a:prstGeom prst="flowChartOr">
                <a:avLst/>
              </a:prstGeom>
              <a:solidFill>
                <a:srgbClr val="FF0000"/>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GB" sz="1100" kern="0" dirty="0">
                  <a:solidFill>
                    <a:srgbClr val="000000"/>
                  </a:solidFill>
                  <a:latin typeface="Calibri"/>
                  <a:ea typeface="+mn-ea"/>
                </a:endParaRPr>
              </a:p>
            </p:txBody>
          </p:sp>
          <p:sp>
            <p:nvSpPr>
              <p:cNvPr id="67" name="80 CuadroTexto"/>
              <p:cNvSpPr txBox="1"/>
              <p:nvPr/>
            </p:nvSpPr>
            <p:spPr bwMode="gray">
              <a:xfrm>
                <a:off x="4660710" y="6324600"/>
                <a:ext cx="1892490"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eaLnBrk="1" fontAlgn="auto" hangingPunct="1">
                  <a:spcAft>
                    <a:spcPts val="0"/>
                  </a:spcAft>
                  <a:defRPr/>
                </a:pPr>
                <a:r>
                  <a:rPr lang="en-GB" sz="1100" kern="0" dirty="0" smtClean="0">
                    <a:solidFill>
                      <a:srgbClr val="000000"/>
                    </a:solidFill>
                    <a:latin typeface="Calibri"/>
                    <a:ea typeface="Tahoma" panose="020B0604030504040204" pitchFamily="34" charset="0"/>
                    <a:cs typeface="Tahoma" panose="020B0604030504040204" pitchFamily="34" charset="0"/>
                  </a:rPr>
                  <a:t>N/A – Not Applicable</a:t>
                </a:r>
                <a:endParaRPr lang="en-GB" sz="1100" kern="0" dirty="0">
                  <a:solidFill>
                    <a:srgbClr val="000000"/>
                  </a:solidFill>
                  <a:latin typeface="Calibri"/>
                  <a:ea typeface="Tahoma" panose="020B0604030504040204" pitchFamily="34" charset="0"/>
                  <a:cs typeface="Tahoma" panose="020B0604030504040204" pitchFamily="34" charset="0"/>
                </a:endParaRPr>
              </a:p>
            </p:txBody>
          </p:sp>
        </p:grpSp>
      </p:grpSp>
    </p:spTree>
    <p:extLst>
      <p:ext uri="{BB962C8B-B14F-4D97-AF65-F5344CB8AC3E}">
        <p14:creationId xmlns:p14="http://schemas.microsoft.com/office/powerpoint/2010/main" val="28228041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 name="160 Grupo"/>
          <p:cNvGrpSpPr/>
          <p:nvPr/>
        </p:nvGrpSpPr>
        <p:grpSpPr>
          <a:xfrm>
            <a:off x="393897" y="884156"/>
            <a:ext cx="8233750" cy="396000"/>
            <a:chOff x="612972" y="5470500"/>
            <a:chExt cx="8233750" cy="396000"/>
          </a:xfrm>
        </p:grpSpPr>
        <p:sp>
          <p:nvSpPr>
            <p:cNvPr id="205" name="303 CuadroTexto"/>
            <p:cNvSpPr txBox="1"/>
            <p:nvPr/>
          </p:nvSpPr>
          <p:spPr bwMode="gray">
            <a:xfrm>
              <a:off x="2319386" y="5588094"/>
              <a:ext cx="6527336" cy="153888"/>
            </a:xfrm>
            <a:prstGeom prst="rect">
              <a:avLst/>
            </a:prstGeom>
            <a:noFill/>
          </p:spPr>
          <p:txBody>
            <a:bodyPr wrap="square" lIns="0" tIns="0" rIns="0" bIns="0" rtlCol="0">
              <a:spAutoFit/>
            </a:bodyPr>
            <a:lstStyle>
              <a:defPPr>
                <a:defRPr lang="es-ES"/>
              </a:defPPr>
              <a:lvl1pPr>
                <a:lnSpc>
                  <a:spcPct val="90000"/>
                </a:lnSpc>
                <a:spcBef>
                  <a:spcPts val="600"/>
                </a:spcBef>
                <a:buClr>
                  <a:srgbClr val="FF0000"/>
                </a:buClr>
                <a:defRPr sz="1100">
                  <a:solidFill>
                    <a:srgbClr val="000000"/>
                  </a:solidFill>
                </a:defRPr>
              </a:lvl1pPr>
            </a:lstStyle>
            <a:p>
              <a:pPr marL="171450" indent="-171450" eaLnBrk="1" fontAlgn="auto" hangingPunct="1">
                <a:lnSpc>
                  <a:spcPts val="1200"/>
                </a:lnSpc>
                <a:spcBef>
                  <a:spcPts val="300"/>
                </a:spcBef>
                <a:spcAft>
                  <a:spcPts val="0"/>
                </a:spcAft>
                <a:buClr>
                  <a:srgbClr val="00B050"/>
                </a:buClr>
                <a:buFont typeface="Arial" panose="020B0604020202020204" pitchFamily="34" charset="0"/>
                <a:buChar char="•"/>
                <a:defRPr/>
              </a:pPr>
              <a:r>
                <a:rPr lang="en-US" kern="0" dirty="0" smtClean="0">
                  <a:latin typeface="Calibri"/>
                  <a:cs typeface="Arial" pitchFamily="34" charset="0"/>
                </a:rPr>
                <a:t>Strong capital levels </a:t>
              </a:r>
              <a:r>
                <a:rPr lang="en-US" kern="0" dirty="0">
                  <a:latin typeface="Calibri"/>
                  <a:cs typeface="Arial" pitchFamily="34" charset="0"/>
                </a:rPr>
                <a:t>and well above regulatory </a:t>
              </a:r>
              <a:r>
                <a:rPr lang="en-US" kern="0" dirty="0" smtClean="0">
                  <a:latin typeface="Calibri"/>
                  <a:cs typeface="Arial" pitchFamily="34" charset="0"/>
                </a:rPr>
                <a:t>requirements. </a:t>
              </a:r>
              <a:endParaRPr lang="en-GB" kern="0" dirty="0">
                <a:latin typeface="Calibri"/>
                <a:cs typeface="Arial" pitchFamily="34" charset="0"/>
              </a:endParaRPr>
            </a:p>
          </p:txBody>
        </p:sp>
        <p:sp>
          <p:nvSpPr>
            <p:cNvPr id="206" name="304 Rectángulo">
              <a:hlinkClick r:id="" action="ppaction://noaction"/>
            </p:cNvPr>
            <p:cNvSpPr/>
            <p:nvPr/>
          </p:nvSpPr>
          <p:spPr bwMode="gray">
            <a:xfrm>
              <a:off x="612972" y="5470500"/>
              <a:ext cx="1628320" cy="396000"/>
            </a:xfrm>
            <a:prstGeom prst="rect">
              <a:avLst/>
            </a:prstGeom>
            <a:solidFill>
              <a:srgbClr val="E3E2E2"/>
            </a:solidFill>
            <a:ln w="25400" cap="flat" cmpd="sng" algn="ctr">
              <a:noFill/>
              <a:prstDash val="solid"/>
            </a:ln>
            <a:effectLst/>
          </p:spPr>
          <p:txBody>
            <a:bodyPr rtlCol="0" anchor="ctr"/>
            <a:lstStyle/>
            <a:p>
              <a:pPr eaLnBrk="1" fontAlgn="auto" hangingPunct="1">
                <a:spcBef>
                  <a:spcPts val="600"/>
                </a:spcBef>
                <a:spcAft>
                  <a:spcPts val="0"/>
                </a:spcAft>
                <a:buClr>
                  <a:srgbClr val="FF0000"/>
                </a:buClr>
                <a:defRPr/>
              </a:pPr>
              <a:r>
                <a:rPr lang="en-GB" sz="1400" b="1" kern="0" dirty="0" smtClean="0">
                  <a:solidFill>
                    <a:srgbClr val="000000"/>
                  </a:solidFill>
                  <a:latin typeface="Calibri"/>
                  <a:ea typeface="Tahoma" panose="020B0604030504040204" pitchFamily="34" charset="0"/>
                  <a:cs typeface="Tahoma" panose="020B0604030504040204" pitchFamily="34" charset="0"/>
                </a:rPr>
                <a:t>Capital</a:t>
              </a:r>
              <a:endParaRPr lang="en-GB" sz="1400" b="1" kern="0" dirty="0">
                <a:solidFill>
                  <a:srgbClr val="000000"/>
                </a:solidFill>
                <a:latin typeface="Calibri"/>
                <a:ea typeface="Tahoma" panose="020B0604030504040204" pitchFamily="34" charset="0"/>
                <a:cs typeface="Tahoma" panose="020B0604030504040204" pitchFamily="34" charset="0"/>
              </a:endParaRPr>
            </a:p>
          </p:txBody>
        </p:sp>
        <p:grpSp>
          <p:nvGrpSpPr>
            <p:cNvPr id="207" name="344 Grupo"/>
            <p:cNvGrpSpPr/>
            <p:nvPr/>
          </p:nvGrpSpPr>
          <p:grpSpPr bwMode="gray">
            <a:xfrm>
              <a:off x="1864961" y="5505353"/>
              <a:ext cx="326294" cy="326294"/>
              <a:chOff x="2096464" y="5172034"/>
              <a:chExt cx="326294" cy="326294"/>
            </a:xfrm>
          </p:grpSpPr>
          <p:sp>
            <p:nvSpPr>
              <p:cNvPr id="209" name="345 Elipse"/>
              <p:cNvSpPr/>
              <p:nvPr/>
            </p:nvSpPr>
            <p:spPr bwMode="gray">
              <a:xfrm>
                <a:off x="2096464" y="5172034"/>
                <a:ext cx="326294" cy="326294"/>
              </a:xfrm>
              <a:prstGeom prst="ellipse">
                <a:avLst/>
              </a:prstGeom>
              <a:solidFill>
                <a:sysClr val="window" lastClr="FFFFFF"/>
              </a:solidFill>
              <a:ln w="12700" cap="flat" cmpd="sng" algn="ctr">
                <a:solidFill>
                  <a:srgbClr val="BFBFBF"/>
                </a:solidFill>
                <a:prstDash val="solid"/>
              </a:ln>
              <a:effectLst/>
            </p:spPr>
            <p:txBody>
              <a:bodyPr rtlCol="0" anchor="ctr"/>
              <a:lstStyle/>
              <a:p>
                <a:pPr algn="ctr" eaLnBrk="1" fontAlgn="auto" hangingPunct="1">
                  <a:spcBef>
                    <a:spcPts val="0"/>
                  </a:spcBef>
                  <a:spcAft>
                    <a:spcPts val="0"/>
                  </a:spcAft>
                  <a:defRPr/>
                </a:pPr>
                <a:endParaRPr lang="en-GB" sz="1800" kern="0" dirty="0">
                  <a:solidFill>
                    <a:srgbClr val="000000"/>
                  </a:solidFill>
                  <a:latin typeface="Calibri"/>
                  <a:ea typeface="Tahoma" panose="020B0604030504040204" pitchFamily="34" charset="0"/>
                  <a:cs typeface="Tahoma" panose="020B0604030504040204" pitchFamily="34" charset="0"/>
                </a:endParaRPr>
              </a:p>
            </p:txBody>
          </p:sp>
          <p:sp>
            <p:nvSpPr>
              <p:cNvPr id="210" name="Freeform 9"/>
              <p:cNvSpPr>
                <a:spLocks/>
              </p:cNvSpPr>
              <p:nvPr/>
            </p:nvSpPr>
            <p:spPr bwMode="gray">
              <a:xfrm rot="16200000" flipV="1">
                <a:off x="2202182" y="5263396"/>
                <a:ext cx="114858" cy="143571"/>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669900"/>
              </a:solidFill>
              <a:ln>
                <a:solidFill>
                  <a:srgbClr val="669900"/>
                </a:solidFill>
              </a:ln>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defRPr/>
                </a:pPr>
                <a:endParaRPr lang="en-GB" sz="1800" kern="0" dirty="0">
                  <a:solidFill>
                    <a:srgbClr val="000000"/>
                  </a:solidFill>
                  <a:latin typeface="Calibri"/>
                </a:endParaRPr>
              </a:p>
            </p:txBody>
          </p:sp>
        </p:grpSp>
      </p:grpSp>
      <p:sp>
        <p:nvSpPr>
          <p:cNvPr id="8" name="TextBox 7"/>
          <p:cNvSpPr txBox="1"/>
          <p:nvPr/>
        </p:nvSpPr>
        <p:spPr>
          <a:xfrm>
            <a:off x="254000" y="248488"/>
            <a:ext cx="8890000" cy="461665"/>
          </a:xfrm>
          <a:prstGeom prst="rect">
            <a:avLst/>
          </a:prstGeom>
          <a:noFill/>
        </p:spPr>
        <p:txBody>
          <a:bodyPr wrap="square" rtlCol="0">
            <a:spAutoFit/>
          </a:bodyPr>
          <a:lstStyle/>
          <a:p>
            <a:r>
              <a:rPr lang="en-US" b="1" dirty="0" smtClean="0">
                <a:solidFill>
                  <a:prstClr val="black"/>
                </a:solidFill>
              </a:rPr>
              <a:t>1.4 Executive </a:t>
            </a:r>
            <a:r>
              <a:rPr lang="en-US" b="1" dirty="0">
                <a:solidFill>
                  <a:prstClr val="black"/>
                </a:solidFill>
              </a:rPr>
              <a:t>Summary – Risk Profile</a:t>
            </a:r>
          </a:p>
        </p:txBody>
      </p:sp>
      <p:grpSp>
        <p:nvGrpSpPr>
          <p:cNvPr id="169" name="105 Grupo"/>
          <p:cNvGrpSpPr/>
          <p:nvPr/>
        </p:nvGrpSpPr>
        <p:grpSpPr>
          <a:xfrm>
            <a:off x="398060" y="3672238"/>
            <a:ext cx="8233750" cy="408773"/>
            <a:chOff x="612972" y="2718035"/>
            <a:chExt cx="8233750" cy="408773"/>
          </a:xfrm>
        </p:grpSpPr>
        <p:sp>
          <p:nvSpPr>
            <p:cNvPr id="170" name="296 CuadroTexto"/>
            <p:cNvSpPr txBox="1"/>
            <p:nvPr/>
          </p:nvSpPr>
          <p:spPr bwMode="gray">
            <a:xfrm>
              <a:off x="2319386" y="2797530"/>
              <a:ext cx="6527336" cy="153888"/>
            </a:xfrm>
            <a:prstGeom prst="rect">
              <a:avLst/>
            </a:prstGeom>
            <a:noFill/>
          </p:spPr>
          <p:txBody>
            <a:bodyPr wrap="square" lIns="0" tIns="0" rIns="0" bIns="0" rtlCol="0">
              <a:spAutoFit/>
            </a:bodyPr>
            <a:lstStyle>
              <a:defPPr>
                <a:defRPr lang="es-ES"/>
              </a:defPPr>
              <a:lvl1pPr>
                <a:lnSpc>
                  <a:spcPct val="90000"/>
                </a:lnSpc>
                <a:spcBef>
                  <a:spcPts val="600"/>
                </a:spcBef>
                <a:buClr>
                  <a:srgbClr val="FF0000"/>
                </a:buClr>
                <a:defRPr sz="1100">
                  <a:solidFill>
                    <a:srgbClr val="000000"/>
                  </a:solidFill>
                </a:defRPr>
              </a:lvl1pPr>
            </a:lstStyle>
            <a:p>
              <a:pPr marL="171450" indent="-171450" eaLnBrk="1" fontAlgn="auto" hangingPunct="1">
                <a:lnSpc>
                  <a:spcPts val="1200"/>
                </a:lnSpc>
                <a:spcBef>
                  <a:spcPts val="300"/>
                </a:spcBef>
                <a:spcAft>
                  <a:spcPts val="0"/>
                </a:spcAft>
                <a:buClr>
                  <a:srgbClr val="9BBB59">
                    <a:lumMod val="50000"/>
                  </a:srgbClr>
                </a:buClr>
                <a:buFont typeface="Arial" panose="020B0604020202020204" pitchFamily="34" charset="0"/>
                <a:buChar char="•"/>
                <a:defRPr/>
              </a:pPr>
              <a:r>
                <a:rPr lang="en-US" dirty="0">
                  <a:latin typeface="Calibri"/>
                  <a:ea typeface="+mn-ea"/>
                </a:rPr>
                <a:t>Bank Liquidity Levels are comfortable and within liquidity limits</a:t>
              </a:r>
              <a:r>
                <a:rPr lang="en-US" dirty="0" smtClean="0">
                  <a:latin typeface="Calibri"/>
                  <a:ea typeface="+mn-ea"/>
                </a:rPr>
                <a:t>. Cash position as of June was $1,045MM.</a:t>
              </a:r>
              <a:endParaRPr lang="en-US" dirty="0">
                <a:latin typeface="Calibri"/>
                <a:ea typeface="+mn-ea"/>
              </a:endParaRPr>
            </a:p>
          </p:txBody>
        </p:sp>
        <p:sp>
          <p:nvSpPr>
            <p:cNvPr id="171" name="297 Rectángulo">
              <a:hlinkClick r:id="" action="ppaction://noaction"/>
            </p:cNvPr>
            <p:cNvSpPr/>
            <p:nvPr/>
          </p:nvSpPr>
          <p:spPr bwMode="gray">
            <a:xfrm>
              <a:off x="612972" y="2718035"/>
              <a:ext cx="1628320" cy="408773"/>
            </a:xfrm>
            <a:prstGeom prst="rect">
              <a:avLst/>
            </a:prstGeom>
            <a:solidFill>
              <a:srgbClr val="E3E2E2"/>
            </a:solidFill>
            <a:ln w="25400" cap="flat" cmpd="sng" algn="ctr">
              <a:noFill/>
              <a:prstDash val="solid"/>
            </a:ln>
            <a:effectLst/>
          </p:spPr>
          <p:txBody>
            <a:bodyPr rtlCol="0" anchor="ctr"/>
            <a:lstStyle/>
            <a:p>
              <a:pPr eaLnBrk="1" fontAlgn="auto" hangingPunct="1">
                <a:spcBef>
                  <a:spcPts val="600"/>
                </a:spcBef>
                <a:spcAft>
                  <a:spcPts val="0"/>
                </a:spcAft>
                <a:buClr>
                  <a:srgbClr val="FF0000"/>
                </a:buClr>
                <a:defRPr/>
              </a:pPr>
              <a:r>
                <a:rPr lang="en-GB" sz="1400" b="1" kern="0" dirty="0" smtClean="0">
                  <a:solidFill>
                    <a:srgbClr val="000000"/>
                  </a:solidFill>
                  <a:latin typeface="Calibri"/>
                  <a:ea typeface="Tahoma" panose="020B0604030504040204" pitchFamily="34" charset="0"/>
                  <a:cs typeface="Tahoma" panose="020B0604030504040204" pitchFamily="34" charset="0"/>
                </a:rPr>
                <a:t>Liquidity Risk</a:t>
              </a:r>
              <a:endParaRPr lang="en-GB" sz="1400" b="1" kern="0" dirty="0">
                <a:solidFill>
                  <a:srgbClr val="000000"/>
                </a:solidFill>
                <a:latin typeface="Calibri"/>
                <a:ea typeface="Tahoma" panose="020B0604030504040204" pitchFamily="34" charset="0"/>
                <a:cs typeface="Tahoma" panose="020B0604030504040204" pitchFamily="34" charset="0"/>
              </a:endParaRPr>
            </a:p>
          </p:txBody>
        </p:sp>
        <p:grpSp>
          <p:nvGrpSpPr>
            <p:cNvPr id="173" name="323 Grupo"/>
            <p:cNvGrpSpPr/>
            <p:nvPr/>
          </p:nvGrpSpPr>
          <p:grpSpPr bwMode="gray">
            <a:xfrm>
              <a:off x="1864961" y="2745036"/>
              <a:ext cx="326294" cy="326294"/>
              <a:chOff x="2096464" y="1952896"/>
              <a:chExt cx="326294" cy="326294"/>
            </a:xfrm>
          </p:grpSpPr>
          <p:sp>
            <p:nvSpPr>
              <p:cNvPr id="174" name="324 Elipse"/>
              <p:cNvSpPr/>
              <p:nvPr/>
            </p:nvSpPr>
            <p:spPr bwMode="gray">
              <a:xfrm>
                <a:off x="2096464" y="1952896"/>
                <a:ext cx="326294" cy="326294"/>
              </a:xfrm>
              <a:prstGeom prst="ellipse">
                <a:avLst/>
              </a:prstGeom>
              <a:solidFill>
                <a:sysClr val="window" lastClr="FFFFFF"/>
              </a:solidFill>
              <a:ln w="12700" cap="flat" cmpd="sng" algn="ctr">
                <a:solidFill>
                  <a:srgbClr val="BFBFBF"/>
                </a:solidFill>
                <a:prstDash val="solid"/>
              </a:ln>
              <a:effectLst/>
            </p:spPr>
            <p:txBody>
              <a:bodyPr rtlCol="0" anchor="ctr"/>
              <a:lstStyle/>
              <a:p>
                <a:pPr algn="ctr" eaLnBrk="1" fontAlgn="auto" hangingPunct="1">
                  <a:spcBef>
                    <a:spcPts val="0"/>
                  </a:spcBef>
                  <a:spcAft>
                    <a:spcPts val="0"/>
                  </a:spcAft>
                  <a:defRPr/>
                </a:pPr>
                <a:endParaRPr lang="en-GB" sz="1800" kern="0" dirty="0">
                  <a:solidFill>
                    <a:srgbClr val="000000"/>
                  </a:solidFill>
                  <a:latin typeface="Calibri"/>
                  <a:ea typeface="Tahoma" panose="020B0604030504040204" pitchFamily="34" charset="0"/>
                  <a:cs typeface="Tahoma" panose="020B0604030504040204" pitchFamily="34" charset="0"/>
                </a:endParaRPr>
              </a:p>
            </p:txBody>
          </p:sp>
          <p:sp>
            <p:nvSpPr>
              <p:cNvPr id="175" name="Freeform 9"/>
              <p:cNvSpPr>
                <a:spLocks/>
              </p:cNvSpPr>
              <p:nvPr/>
            </p:nvSpPr>
            <p:spPr bwMode="gray">
              <a:xfrm rot="16200000" flipV="1">
                <a:off x="2202182" y="2044258"/>
                <a:ext cx="114858" cy="143571"/>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669900"/>
              </a:solidFill>
              <a:ln>
                <a:solidFill>
                  <a:srgbClr val="669900"/>
                </a:solidFill>
              </a:ln>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defRPr/>
                </a:pPr>
                <a:endParaRPr lang="en-GB" sz="1800" kern="0" dirty="0">
                  <a:solidFill>
                    <a:srgbClr val="000000"/>
                  </a:solidFill>
                  <a:latin typeface="Calibri"/>
                </a:endParaRPr>
              </a:p>
            </p:txBody>
          </p:sp>
        </p:grpSp>
      </p:grpSp>
      <p:grpSp>
        <p:nvGrpSpPr>
          <p:cNvPr id="2" name="Group 1"/>
          <p:cNvGrpSpPr/>
          <p:nvPr/>
        </p:nvGrpSpPr>
        <p:grpSpPr>
          <a:xfrm>
            <a:off x="393897" y="1447494"/>
            <a:ext cx="8233750" cy="1474718"/>
            <a:chOff x="393897" y="1374672"/>
            <a:chExt cx="8233750" cy="1474718"/>
          </a:xfrm>
        </p:grpSpPr>
        <p:grpSp>
          <p:nvGrpSpPr>
            <p:cNvPr id="155" name="86 Grupo"/>
            <p:cNvGrpSpPr/>
            <p:nvPr/>
          </p:nvGrpSpPr>
          <p:grpSpPr>
            <a:xfrm>
              <a:off x="393897" y="1374672"/>
              <a:ext cx="8233750" cy="1474718"/>
              <a:chOff x="612972" y="1295150"/>
              <a:chExt cx="8233750" cy="2826525"/>
            </a:xfrm>
          </p:grpSpPr>
          <p:sp>
            <p:nvSpPr>
              <p:cNvPr id="156" name="289 CuadroTexto"/>
              <p:cNvSpPr txBox="1"/>
              <p:nvPr/>
            </p:nvSpPr>
            <p:spPr bwMode="gray">
              <a:xfrm>
                <a:off x="2319386" y="1319643"/>
                <a:ext cx="6527336" cy="2802032"/>
              </a:xfrm>
              <a:prstGeom prst="rect">
                <a:avLst/>
              </a:prstGeom>
              <a:noFill/>
            </p:spPr>
            <p:txBody>
              <a:bodyPr wrap="square" lIns="0" tIns="0" rIns="0" bIns="0" rtlCol="0">
                <a:spAutoFit/>
              </a:bodyPr>
              <a:lstStyle>
                <a:defPPr>
                  <a:defRPr lang="es-ES"/>
                </a:defPPr>
                <a:lvl1pPr>
                  <a:lnSpc>
                    <a:spcPct val="90000"/>
                  </a:lnSpc>
                  <a:spcBef>
                    <a:spcPts val="600"/>
                  </a:spcBef>
                  <a:buClr>
                    <a:srgbClr val="FF0000"/>
                  </a:buClr>
                  <a:defRPr sz="1100"/>
                </a:lvl1pPr>
              </a:lstStyle>
              <a:p>
                <a:pPr marL="171450" indent="-171450" algn="just" eaLnBrk="1" fontAlgn="auto" hangingPunct="1">
                  <a:lnSpc>
                    <a:spcPts val="1200"/>
                  </a:lnSpc>
                  <a:spcBef>
                    <a:spcPts val="300"/>
                  </a:spcBef>
                  <a:spcAft>
                    <a:spcPts val="300"/>
                  </a:spcAft>
                  <a:buClr>
                    <a:srgbClr val="00B050"/>
                  </a:buClr>
                  <a:buSzPts val="1100"/>
                  <a:buFont typeface="Arial" panose="020B0604020202020204" pitchFamily="34" charset="0"/>
                  <a:buChar char="•"/>
                  <a:defRPr/>
                </a:pPr>
                <a:r>
                  <a:rPr lang="en-US" kern="0" dirty="0" smtClean="0">
                    <a:solidFill>
                      <a:srgbClr val="000000"/>
                    </a:solidFill>
                    <a:latin typeface="Calibri"/>
                    <a:cs typeface="Arial" pitchFamily="34" charset="0"/>
                  </a:rPr>
                  <a:t>No relevant variations MoM in the main credit risk indicators and in compliance with the YtD budget. BSPR Credit Provision ended at $4.8MM ($1MM better MoM) and closed to YtD budget ($32.4MM vs $31.6MM). The unsecured portion of Sheraton facility has </a:t>
                </a:r>
                <a:r>
                  <a:rPr lang="en-US" kern="0" dirty="0">
                    <a:solidFill>
                      <a:srgbClr val="000000"/>
                    </a:solidFill>
                    <a:latin typeface="Calibri"/>
                    <a:cs typeface="Arial" pitchFamily="34" charset="0"/>
                  </a:rPr>
                  <a:t>been 100% provisioned (</a:t>
                </a:r>
                <a:r>
                  <a:rPr lang="en-US" kern="0" dirty="0" smtClean="0">
                    <a:solidFill>
                      <a:srgbClr val="000000"/>
                    </a:solidFill>
                    <a:latin typeface="Calibri"/>
                    <a:cs typeface="Arial" pitchFamily="34" charset="0"/>
                  </a:rPr>
                  <a:t>t</a:t>
                </a:r>
                <a:r>
                  <a:rPr lang="en-US" dirty="0" smtClean="0">
                    <a:solidFill>
                      <a:prstClr val="black"/>
                    </a:solidFill>
                    <a:latin typeface="Calibri"/>
                    <a:ea typeface="+mn-ea"/>
                  </a:rPr>
                  <a:t>otal </a:t>
                </a:r>
                <a:r>
                  <a:rPr lang="en-US" dirty="0">
                    <a:solidFill>
                      <a:prstClr val="black"/>
                    </a:solidFill>
                    <a:latin typeface="Calibri"/>
                    <a:ea typeface="+mn-ea"/>
                  </a:rPr>
                  <a:t>provision of $9.5MM). </a:t>
                </a:r>
              </a:p>
              <a:p>
                <a:pPr marL="171450" indent="-171450" algn="just" eaLnBrk="1" fontAlgn="auto" hangingPunct="1">
                  <a:lnSpc>
                    <a:spcPts val="1200"/>
                  </a:lnSpc>
                  <a:spcBef>
                    <a:spcPts val="300"/>
                  </a:spcBef>
                  <a:spcAft>
                    <a:spcPts val="300"/>
                  </a:spcAft>
                  <a:buClr>
                    <a:srgbClr val="00B050"/>
                  </a:buClr>
                  <a:buSzPts val="1100"/>
                  <a:buFont typeface="Arial" panose="020B0604020202020204" pitchFamily="34" charset="0"/>
                  <a:buChar char="•"/>
                  <a:defRPr/>
                </a:pPr>
                <a:r>
                  <a:rPr lang="en-US" kern="0" dirty="0" smtClean="0">
                    <a:solidFill>
                      <a:srgbClr val="000000"/>
                    </a:solidFill>
                    <a:latin typeface="Calibri"/>
                    <a:cs typeface="Arial" pitchFamily="34" charset="0"/>
                  </a:rPr>
                  <a:t>Net Charge Offs </a:t>
                </a:r>
                <a:r>
                  <a:rPr lang="en-US" kern="0" dirty="0">
                    <a:solidFill>
                      <a:srgbClr val="000000"/>
                    </a:solidFill>
                    <a:latin typeface="Calibri"/>
                    <a:cs typeface="Arial" pitchFamily="34" charset="0"/>
                  </a:rPr>
                  <a:t>YtD are </a:t>
                </a:r>
                <a:r>
                  <a:rPr lang="en-US" kern="0" dirty="0" smtClean="0">
                    <a:solidFill>
                      <a:srgbClr val="000000"/>
                    </a:solidFill>
                    <a:latin typeface="Calibri"/>
                    <a:cs typeface="Arial" pitchFamily="34" charset="0"/>
                  </a:rPr>
                  <a:t>$26.7MM ($2.6MM better than budget). </a:t>
                </a:r>
              </a:p>
              <a:p>
                <a:pPr marL="171450" indent="-171450" algn="just" eaLnBrk="1" fontAlgn="auto" hangingPunct="1">
                  <a:lnSpc>
                    <a:spcPts val="1200"/>
                  </a:lnSpc>
                  <a:spcBef>
                    <a:spcPts val="300"/>
                  </a:spcBef>
                  <a:spcAft>
                    <a:spcPts val="300"/>
                  </a:spcAft>
                  <a:buClr>
                    <a:srgbClr val="00B050"/>
                  </a:buClr>
                  <a:buSzPts val="1100"/>
                  <a:buFont typeface="Arial" panose="020B0604020202020204" pitchFamily="34" charset="0"/>
                  <a:buChar char="•"/>
                  <a:defRPr/>
                </a:pPr>
                <a:r>
                  <a:rPr lang="en-US" dirty="0">
                    <a:solidFill>
                      <a:prstClr val="black"/>
                    </a:solidFill>
                    <a:latin typeface="Calibri"/>
                    <a:ea typeface="+mn-ea"/>
                  </a:rPr>
                  <a:t>Public Sector </a:t>
                </a:r>
                <a:r>
                  <a:rPr lang="en-US" dirty="0" smtClean="0">
                    <a:solidFill>
                      <a:prstClr val="black"/>
                    </a:solidFill>
                    <a:latin typeface="Calibri"/>
                    <a:ea typeface="+mn-ea"/>
                  </a:rPr>
                  <a:t>outstanding balance stable </a:t>
                </a:r>
                <a:r>
                  <a:rPr lang="en-US" dirty="0">
                    <a:solidFill>
                      <a:prstClr val="black"/>
                    </a:solidFill>
                    <a:latin typeface="Calibri"/>
                    <a:ea typeface="+mn-ea"/>
                  </a:rPr>
                  <a:t>at $</a:t>
                </a:r>
                <a:r>
                  <a:rPr lang="en-US" dirty="0" smtClean="0">
                    <a:solidFill>
                      <a:prstClr val="black"/>
                    </a:solidFill>
                    <a:latin typeface="Calibri"/>
                    <a:ea typeface="+mn-ea"/>
                  </a:rPr>
                  <a:t>343MM</a:t>
                </a:r>
                <a:r>
                  <a:rPr lang="en-US" dirty="0">
                    <a:solidFill>
                      <a:prstClr val="black"/>
                    </a:solidFill>
                    <a:latin typeface="Calibri"/>
                    <a:ea typeface="+mn-ea"/>
                  </a:rPr>
                  <a:t>.  Scheduled p</a:t>
                </a:r>
                <a:r>
                  <a:rPr lang="en-US" kern="0" dirty="0">
                    <a:solidFill>
                      <a:prstClr val="black"/>
                    </a:solidFill>
                    <a:latin typeface="Calibri"/>
                    <a:cs typeface="Arial" pitchFamily="34" charset="0"/>
                  </a:rPr>
                  <a:t>ayments on Municipalities and Sheraton by $14MM were received </a:t>
                </a:r>
                <a:r>
                  <a:rPr lang="en-US" kern="0" dirty="0" smtClean="0">
                    <a:solidFill>
                      <a:prstClr val="black"/>
                    </a:solidFill>
                    <a:latin typeface="Calibri"/>
                    <a:cs typeface="Arial" pitchFamily="34" charset="0"/>
                  </a:rPr>
                  <a:t>on July 1</a:t>
                </a:r>
                <a:r>
                  <a:rPr lang="en-US" kern="0" baseline="30000" dirty="0" smtClean="0">
                    <a:solidFill>
                      <a:prstClr val="black"/>
                    </a:solidFill>
                    <a:latin typeface="Calibri"/>
                    <a:cs typeface="Arial" pitchFamily="34" charset="0"/>
                  </a:rPr>
                  <a:t>st</a:t>
                </a:r>
                <a:r>
                  <a:rPr lang="en-US" kern="0" dirty="0" smtClean="0">
                    <a:solidFill>
                      <a:prstClr val="black"/>
                    </a:solidFill>
                    <a:latin typeface="Calibri"/>
                    <a:cs typeface="Arial" pitchFamily="34" charset="0"/>
                  </a:rPr>
                  <a:t> ($11MM </a:t>
                </a:r>
                <a:r>
                  <a:rPr lang="en-US" kern="0" dirty="0">
                    <a:solidFill>
                      <a:prstClr val="black"/>
                    </a:solidFill>
                    <a:latin typeface="Calibri"/>
                    <a:cs typeface="Arial" pitchFamily="34" charset="0"/>
                  </a:rPr>
                  <a:t>correspond to principal balance). </a:t>
                </a:r>
              </a:p>
              <a:p>
                <a:pPr marL="171450" indent="-171450" algn="just" eaLnBrk="1" fontAlgn="auto" hangingPunct="1">
                  <a:lnSpc>
                    <a:spcPts val="1200"/>
                  </a:lnSpc>
                  <a:spcBef>
                    <a:spcPts val="300"/>
                  </a:spcBef>
                  <a:spcAft>
                    <a:spcPts val="300"/>
                  </a:spcAft>
                  <a:buSzPts val="1100"/>
                  <a:buFont typeface="Arial" panose="020B0604020202020204" pitchFamily="34" charset="0"/>
                  <a:buChar char="•"/>
                  <a:defRPr/>
                </a:pPr>
                <a:r>
                  <a:rPr lang="en-US" kern="0" dirty="0" smtClean="0">
                    <a:solidFill>
                      <a:prstClr val="black"/>
                    </a:solidFill>
                    <a:latin typeface="Calibri"/>
                    <a:cs typeface="Arial" pitchFamily="34" charset="0"/>
                  </a:rPr>
                  <a:t>Adversely </a:t>
                </a:r>
                <a:r>
                  <a:rPr lang="en-US" kern="0" dirty="0">
                    <a:solidFill>
                      <a:prstClr val="black"/>
                    </a:solidFill>
                    <a:latin typeface="Calibri"/>
                    <a:cs typeface="Arial" pitchFamily="34" charset="0"/>
                  </a:rPr>
                  <a:t>Classified </a:t>
                </a:r>
                <a:r>
                  <a:rPr lang="en-US" kern="0" dirty="0" smtClean="0">
                    <a:solidFill>
                      <a:prstClr val="black"/>
                    </a:solidFill>
                    <a:latin typeface="Calibri"/>
                    <a:cs typeface="Arial" pitchFamily="34" charset="0"/>
                  </a:rPr>
                  <a:t>Outstandings increased $1MM ending at $426.7MM from $425.6MM.  BSPR’s ACA ratio ended at  45.21% vs 45.19%.</a:t>
                </a:r>
                <a:endParaRPr lang="en-GB" kern="0" dirty="0">
                  <a:solidFill>
                    <a:prstClr val="black"/>
                  </a:solidFill>
                  <a:latin typeface="Calibri"/>
                  <a:cs typeface="Arial" pitchFamily="34" charset="0"/>
                </a:endParaRPr>
              </a:p>
            </p:txBody>
          </p:sp>
          <p:sp>
            <p:nvSpPr>
              <p:cNvPr id="157" name="290 Rectángulo">
                <a:hlinkClick r:id="" action="ppaction://noaction"/>
              </p:cNvPr>
              <p:cNvSpPr/>
              <p:nvPr/>
            </p:nvSpPr>
            <p:spPr bwMode="gray">
              <a:xfrm>
                <a:off x="612972" y="1295150"/>
                <a:ext cx="1628320" cy="2769043"/>
              </a:xfrm>
              <a:prstGeom prst="rect">
                <a:avLst/>
              </a:prstGeom>
              <a:solidFill>
                <a:srgbClr val="E3E2E2"/>
              </a:solidFill>
              <a:ln w="25400" cap="flat" cmpd="sng" algn="ctr">
                <a:noFill/>
                <a:prstDash val="solid"/>
              </a:ln>
              <a:effectLst/>
            </p:spPr>
            <p:txBody>
              <a:bodyPr rtlCol="0" anchor="ctr"/>
              <a:lstStyle/>
              <a:p>
                <a:pPr eaLnBrk="1" fontAlgn="auto" hangingPunct="1">
                  <a:spcBef>
                    <a:spcPts val="600"/>
                  </a:spcBef>
                  <a:spcAft>
                    <a:spcPts val="0"/>
                  </a:spcAft>
                  <a:buClr>
                    <a:srgbClr val="FF0000"/>
                  </a:buClr>
                  <a:defRPr/>
                </a:pPr>
                <a:r>
                  <a:rPr lang="en-GB" sz="1400" b="1" kern="0" dirty="0" smtClean="0">
                    <a:solidFill>
                      <a:srgbClr val="000000"/>
                    </a:solidFill>
                    <a:latin typeface="Calibri"/>
                    <a:ea typeface="Tahoma" panose="020B0604030504040204" pitchFamily="34" charset="0"/>
                    <a:cs typeface="Tahoma" panose="020B0604030504040204" pitchFamily="34" charset="0"/>
                  </a:rPr>
                  <a:t>Credit Risk</a:t>
                </a:r>
                <a:endParaRPr lang="en-GB" sz="1400" b="1" kern="0" dirty="0">
                  <a:solidFill>
                    <a:srgbClr val="000000"/>
                  </a:solidFill>
                  <a:latin typeface="Calibri"/>
                  <a:ea typeface="Tahoma" panose="020B0604030504040204" pitchFamily="34" charset="0"/>
                  <a:cs typeface="Tahoma" panose="020B0604030504040204" pitchFamily="34" charset="0"/>
                </a:endParaRPr>
              </a:p>
            </p:txBody>
          </p:sp>
        </p:grpSp>
        <p:sp>
          <p:nvSpPr>
            <p:cNvPr id="88" name="336 Elipse"/>
            <p:cNvSpPr/>
            <p:nvPr/>
          </p:nvSpPr>
          <p:spPr bwMode="gray">
            <a:xfrm>
              <a:off x="1676400" y="1934014"/>
              <a:ext cx="326294" cy="326294"/>
            </a:xfrm>
            <a:prstGeom prst="ellipse">
              <a:avLst/>
            </a:prstGeom>
            <a:solidFill>
              <a:sysClr val="window" lastClr="FFFFFF"/>
            </a:solidFill>
            <a:ln w="12700" cap="flat" cmpd="sng" algn="ctr">
              <a:solidFill>
                <a:srgbClr val="BFBFBF"/>
              </a:solidFill>
              <a:prstDash val="solid"/>
            </a:ln>
            <a:effectLst/>
          </p:spPr>
          <p:txBody>
            <a:bodyPr rtlCol="0" anchor="ctr"/>
            <a:lstStyle/>
            <a:p>
              <a:pPr algn="ctr" eaLnBrk="1" fontAlgn="auto" hangingPunct="1">
                <a:spcBef>
                  <a:spcPts val="0"/>
                </a:spcBef>
                <a:spcAft>
                  <a:spcPts val="0"/>
                </a:spcAft>
                <a:defRPr/>
              </a:pPr>
              <a:endParaRPr lang="en-GB" sz="1800" kern="0" dirty="0">
                <a:solidFill>
                  <a:srgbClr val="000000"/>
                </a:solidFill>
                <a:latin typeface="Calibri"/>
                <a:ea typeface="Tahoma" panose="020B0604030504040204" pitchFamily="34" charset="0"/>
                <a:cs typeface="Tahoma" panose="020B0604030504040204" pitchFamily="34" charset="0"/>
              </a:endParaRPr>
            </a:p>
          </p:txBody>
        </p:sp>
        <p:sp>
          <p:nvSpPr>
            <p:cNvPr id="78" name="Freeform 9"/>
            <p:cNvSpPr>
              <a:spLocks/>
            </p:cNvSpPr>
            <p:nvPr/>
          </p:nvSpPr>
          <p:spPr bwMode="gray">
            <a:xfrm rot="16200000" flipV="1">
              <a:off x="1778850" y="2012656"/>
              <a:ext cx="114858" cy="143571"/>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FFC000"/>
            </a:solidFill>
            <a:ln>
              <a:solidFill>
                <a:srgbClr val="FFC000"/>
              </a:solidFill>
            </a:ln>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defRPr/>
              </a:pPr>
              <a:endParaRPr lang="en-GB" sz="1800" kern="0" dirty="0">
                <a:solidFill>
                  <a:srgbClr val="000000"/>
                </a:solidFill>
                <a:latin typeface="Calibri"/>
              </a:endParaRPr>
            </a:p>
          </p:txBody>
        </p:sp>
      </p:grpSp>
      <p:grpSp>
        <p:nvGrpSpPr>
          <p:cNvPr id="5" name="Group 4"/>
          <p:cNvGrpSpPr/>
          <p:nvPr/>
        </p:nvGrpSpPr>
        <p:grpSpPr>
          <a:xfrm>
            <a:off x="393897" y="5329881"/>
            <a:ext cx="8233750" cy="454127"/>
            <a:chOff x="393897" y="5260873"/>
            <a:chExt cx="8233750" cy="454127"/>
          </a:xfrm>
        </p:grpSpPr>
        <p:grpSp>
          <p:nvGrpSpPr>
            <p:cNvPr id="77" name="143 Grupo"/>
            <p:cNvGrpSpPr/>
            <p:nvPr/>
          </p:nvGrpSpPr>
          <p:grpSpPr>
            <a:xfrm>
              <a:off x="393897" y="5260873"/>
              <a:ext cx="8233750" cy="454127"/>
              <a:chOff x="612972" y="4540003"/>
              <a:chExt cx="8233750" cy="454127"/>
            </a:xfrm>
          </p:grpSpPr>
          <p:sp>
            <p:nvSpPr>
              <p:cNvPr id="79" name="175 CuadroTexto"/>
              <p:cNvSpPr txBox="1"/>
              <p:nvPr/>
            </p:nvSpPr>
            <p:spPr bwMode="gray">
              <a:xfrm>
                <a:off x="2319386" y="4589018"/>
                <a:ext cx="6527336" cy="153888"/>
              </a:xfrm>
              <a:prstGeom prst="rect">
                <a:avLst/>
              </a:prstGeom>
              <a:noFill/>
            </p:spPr>
            <p:txBody>
              <a:bodyPr wrap="square" lIns="0" tIns="0" rIns="0" bIns="0" rtlCol="0">
                <a:spAutoFit/>
              </a:bodyPr>
              <a:lstStyle>
                <a:defPPr>
                  <a:defRPr lang="es-ES"/>
                </a:defPPr>
                <a:lvl1pPr>
                  <a:lnSpc>
                    <a:spcPct val="90000"/>
                  </a:lnSpc>
                  <a:spcBef>
                    <a:spcPts val="600"/>
                  </a:spcBef>
                  <a:buClr>
                    <a:srgbClr val="FF0000"/>
                  </a:buClr>
                  <a:defRPr sz="1100">
                    <a:solidFill>
                      <a:srgbClr val="000000"/>
                    </a:solidFill>
                  </a:defRPr>
                </a:lvl1pPr>
              </a:lstStyle>
              <a:p>
                <a:pPr marL="171450" indent="-171450" eaLnBrk="1" fontAlgn="auto" hangingPunct="1">
                  <a:lnSpc>
                    <a:spcPts val="1200"/>
                  </a:lnSpc>
                  <a:spcBef>
                    <a:spcPts val="300"/>
                  </a:spcBef>
                  <a:spcAft>
                    <a:spcPts val="0"/>
                  </a:spcAft>
                  <a:buClr>
                    <a:srgbClr val="9BBB59">
                      <a:lumMod val="50000"/>
                    </a:srgbClr>
                  </a:buClr>
                  <a:buSzPts val="1100"/>
                  <a:buFont typeface="Arial" panose="020B0604020202020204" pitchFamily="34" charset="0"/>
                  <a:buChar char="•"/>
                  <a:defRPr/>
                </a:pPr>
                <a:r>
                  <a:rPr lang="en-US" kern="0" dirty="0" smtClean="0">
                    <a:latin typeface="Calibri"/>
                    <a:cs typeface="Arial" pitchFamily="34" charset="0"/>
                  </a:rPr>
                  <a:t>No identified relevant issues in the model performance monitoring by each line of business.  </a:t>
                </a:r>
                <a:endParaRPr lang="en-US" kern="0" dirty="0">
                  <a:latin typeface="Calibri"/>
                  <a:cs typeface="Arial" pitchFamily="34" charset="0"/>
                </a:endParaRPr>
              </a:p>
            </p:txBody>
          </p:sp>
          <p:sp>
            <p:nvSpPr>
              <p:cNvPr id="80" name="176 Rectángulo">
                <a:hlinkClick r:id="" action="ppaction://noaction"/>
              </p:cNvPr>
              <p:cNvSpPr/>
              <p:nvPr/>
            </p:nvSpPr>
            <p:spPr bwMode="gray">
              <a:xfrm>
                <a:off x="612972" y="4540003"/>
                <a:ext cx="1628320" cy="454127"/>
              </a:xfrm>
              <a:prstGeom prst="rect">
                <a:avLst/>
              </a:prstGeom>
              <a:solidFill>
                <a:srgbClr val="E3E2E2"/>
              </a:solidFill>
              <a:ln w="25400" cap="flat" cmpd="sng" algn="ctr">
                <a:noFill/>
                <a:prstDash val="solid"/>
              </a:ln>
              <a:effectLst/>
            </p:spPr>
            <p:txBody>
              <a:bodyPr rtlCol="0" anchor="ctr"/>
              <a:lstStyle/>
              <a:p>
                <a:pPr eaLnBrk="1" fontAlgn="auto" hangingPunct="1">
                  <a:lnSpc>
                    <a:spcPct val="90000"/>
                  </a:lnSpc>
                  <a:spcBef>
                    <a:spcPts val="0"/>
                  </a:spcBef>
                  <a:spcAft>
                    <a:spcPts val="0"/>
                  </a:spcAft>
                  <a:buClr>
                    <a:srgbClr val="FF0000"/>
                  </a:buClr>
                  <a:defRPr/>
                </a:pPr>
                <a:r>
                  <a:rPr lang="en-GB" sz="1400" b="1" kern="0" dirty="0">
                    <a:solidFill>
                      <a:srgbClr val="000000"/>
                    </a:solidFill>
                    <a:latin typeface="Calibri"/>
                    <a:ea typeface="Tahoma" panose="020B0604030504040204" pitchFamily="34" charset="0"/>
                    <a:cs typeface="Tahoma" panose="020B0604030504040204" pitchFamily="34" charset="0"/>
                  </a:rPr>
                  <a:t>Model</a:t>
                </a:r>
              </a:p>
            </p:txBody>
          </p:sp>
          <p:sp>
            <p:nvSpPr>
              <p:cNvPr id="81" name="336 Elipse"/>
              <p:cNvSpPr/>
              <p:nvPr/>
            </p:nvSpPr>
            <p:spPr bwMode="gray">
              <a:xfrm>
                <a:off x="1864961" y="4574857"/>
                <a:ext cx="326294" cy="326294"/>
              </a:xfrm>
              <a:prstGeom prst="ellipse">
                <a:avLst/>
              </a:prstGeom>
              <a:solidFill>
                <a:sysClr val="window" lastClr="FFFFFF"/>
              </a:solidFill>
              <a:ln w="12700" cap="flat" cmpd="sng" algn="ctr">
                <a:solidFill>
                  <a:srgbClr val="BFBFBF"/>
                </a:solidFill>
                <a:prstDash val="solid"/>
              </a:ln>
              <a:effectLst/>
            </p:spPr>
            <p:txBody>
              <a:bodyPr rtlCol="0" anchor="ctr"/>
              <a:lstStyle/>
              <a:p>
                <a:pPr algn="ctr" eaLnBrk="1" fontAlgn="auto" hangingPunct="1">
                  <a:spcBef>
                    <a:spcPts val="0"/>
                  </a:spcBef>
                  <a:spcAft>
                    <a:spcPts val="0"/>
                  </a:spcAft>
                  <a:defRPr/>
                </a:pPr>
                <a:endParaRPr lang="en-GB" sz="1800" kern="0" dirty="0">
                  <a:solidFill>
                    <a:srgbClr val="000000"/>
                  </a:solidFill>
                  <a:latin typeface="Calibri"/>
                  <a:ea typeface="Tahoma" panose="020B0604030504040204" pitchFamily="34" charset="0"/>
                  <a:cs typeface="Tahoma" panose="020B0604030504040204" pitchFamily="34" charset="0"/>
                </a:endParaRPr>
              </a:p>
            </p:txBody>
          </p:sp>
        </p:grpSp>
        <p:sp>
          <p:nvSpPr>
            <p:cNvPr id="82" name="Freeform 9"/>
            <p:cNvSpPr>
              <a:spLocks/>
            </p:cNvSpPr>
            <p:nvPr/>
          </p:nvSpPr>
          <p:spPr bwMode="gray">
            <a:xfrm rot="16200000" flipV="1">
              <a:off x="1751604" y="5391525"/>
              <a:ext cx="114858" cy="143571"/>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669900"/>
            </a:solidFill>
            <a:ln>
              <a:solidFill>
                <a:srgbClr val="669900"/>
              </a:solidFill>
            </a:ln>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defRPr/>
              </a:pPr>
              <a:endParaRPr lang="en-GB" sz="1800" kern="0" dirty="0">
                <a:solidFill>
                  <a:srgbClr val="000000"/>
                </a:solidFill>
                <a:latin typeface="Calibri"/>
              </a:endParaRPr>
            </a:p>
          </p:txBody>
        </p:sp>
      </p:grpSp>
      <p:grpSp>
        <p:nvGrpSpPr>
          <p:cNvPr id="4" name="Group 3"/>
          <p:cNvGrpSpPr/>
          <p:nvPr/>
        </p:nvGrpSpPr>
        <p:grpSpPr>
          <a:xfrm>
            <a:off x="400480" y="4308731"/>
            <a:ext cx="8233750" cy="755802"/>
            <a:chOff x="374602" y="4445719"/>
            <a:chExt cx="8233750" cy="755802"/>
          </a:xfrm>
        </p:grpSpPr>
        <p:grpSp>
          <p:nvGrpSpPr>
            <p:cNvPr id="176" name="112 Grupo"/>
            <p:cNvGrpSpPr/>
            <p:nvPr/>
          </p:nvGrpSpPr>
          <p:grpSpPr>
            <a:xfrm>
              <a:off x="374602" y="4445719"/>
              <a:ext cx="8233750" cy="755802"/>
              <a:chOff x="612972" y="3689611"/>
              <a:chExt cx="8233750" cy="755802"/>
            </a:xfrm>
          </p:grpSpPr>
          <p:sp>
            <p:nvSpPr>
              <p:cNvPr id="177" name="193 CuadroTexto"/>
              <p:cNvSpPr txBox="1"/>
              <p:nvPr/>
            </p:nvSpPr>
            <p:spPr bwMode="gray">
              <a:xfrm>
                <a:off x="2319386" y="3791388"/>
                <a:ext cx="6527336" cy="538609"/>
              </a:xfrm>
              <a:prstGeom prst="rect">
                <a:avLst/>
              </a:prstGeom>
              <a:noFill/>
            </p:spPr>
            <p:txBody>
              <a:bodyPr wrap="square" lIns="0" tIns="0" rIns="0" bIns="0" rtlCol="0">
                <a:spAutoFit/>
              </a:bodyPr>
              <a:lstStyle>
                <a:defPPr>
                  <a:defRPr lang="es-ES"/>
                </a:defPPr>
                <a:lvl1pPr>
                  <a:lnSpc>
                    <a:spcPct val="90000"/>
                  </a:lnSpc>
                  <a:spcBef>
                    <a:spcPts val="600"/>
                  </a:spcBef>
                  <a:buClr>
                    <a:srgbClr val="FF0000"/>
                  </a:buClr>
                  <a:defRPr sz="1100">
                    <a:solidFill>
                      <a:srgbClr val="000000"/>
                    </a:solidFill>
                  </a:defRPr>
                </a:lvl1pPr>
              </a:lstStyle>
              <a:p>
                <a:pPr marL="171450" indent="-171450" algn="just" eaLnBrk="1" fontAlgn="auto" hangingPunct="1">
                  <a:lnSpc>
                    <a:spcPts val="1200"/>
                  </a:lnSpc>
                  <a:spcBef>
                    <a:spcPts val="300"/>
                  </a:spcBef>
                  <a:spcAft>
                    <a:spcPts val="300"/>
                  </a:spcAft>
                  <a:buClr>
                    <a:srgbClr val="FFC000"/>
                  </a:buClr>
                  <a:buFont typeface="Arial" panose="020B0604020202020204" pitchFamily="34" charset="0"/>
                  <a:buChar char="•"/>
                  <a:defRPr/>
                </a:pPr>
                <a:r>
                  <a:rPr lang="en-US" kern="0" dirty="0" smtClean="0">
                    <a:solidFill>
                      <a:prstClr val="black"/>
                    </a:solidFill>
                    <a:latin typeface="Calibri"/>
                    <a:cs typeface="Arial" pitchFamily="34" charset="0"/>
                  </a:rPr>
                  <a:t>Operational </a:t>
                </a:r>
                <a:r>
                  <a:rPr lang="en-US" kern="0" dirty="0">
                    <a:solidFill>
                      <a:prstClr val="black"/>
                    </a:solidFill>
                    <a:latin typeface="Calibri"/>
                    <a:cs typeface="Arial" pitchFamily="34" charset="0"/>
                  </a:rPr>
                  <a:t>Losses </a:t>
                </a:r>
                <a:r>
                  <a:rPr lang="en-US" kern="0" dirty="0" smtClean="0">
                    <a:solidFill>
                      <a:prstClr val="black"/>
                    </a:solidFill>
                    <a:latin typeface="Calibri"/>
                    <a:cs typeface="Arial" pitchFamily="34" charset="0"/>
                  </a:rPr>
                  <a:t>continue </a:t>
                </a:r>
                <a:r>
                  <a:rPr lang="en-US" kern="0" dirty="0">
                    <a:solidFill>
                      <a:prstClr val="black"/>
                    </a:solidFill>
                    <a:latin typeface="Calibri"/>
                    <a:cs typeface="Arial" pitchFamily="34" charset="0"/>
                  </a:rPr>
                  <a:t>its increasing trend </a:t>
                </a:r>
                <a:r>
                  <a:rPr lang="en-US" kern="0" dirty="0" smtClean="0">
                    <a:solidFill>
                      <a:prstClr val="black"/>
                    </a:solidFill>
                    <a:latin typeface="Calibri"/>
                    <a:cs typeface="Arial" pitchFamily="34" charset="0"/>
                  </a:rPr>
                  <a:t>driven by credit card external frauds, widening </a:t>
                </a:r>
                <a:r>
                  <a:rPr lang="en-US" kern="0" dirty="0">
                    <a:solidFill>
                      <a:prstClr val="black"/>
                    </a:solidFill>
                    <a:latin typeface="Calibri"/>
                    <a:cs typeface="Arial" pitchFamily="34" charset="0"/>
                  </a:rPr>
                  <a:t>the gap against budget </a:t>
                </a:r>
                <a:r>
                  <a:rPr lang="en-US" kern="0" dirty="0" smtClean="0">
                    <a:solidFill>
                      <a:prstClr val="black"/>
                    </a:solidFill>
                    <a:latin typeface="Calibri"/>
                    <a:cs typeface="Arial" pitchFamily="34" charset="0"/>
                  </a:rPr>
                  <a:t>by 15%.</a:t>
                </a:r>
              </a:p>
              <a:p>
                <a:pPr marL="171450" indent="-171450" eaLnBrk="1" fontAlgn="auto" hangingPunct="1">
                  <a:lnSpc>
                    <a:spcPts val="1200"/>
                  </a:lnSpc>
                  <a:spcBef>
                    <a:spcPts val="300"/>
                  </a:spcBef>
                  <a:spcAft>
                    <a:spcPts val="300"/>
                  </a:spcAft>
                  <a:buClr>
                    <a:srgbClr val="FFC000"/>
                  </a:buClr>
                  <a:buFont typeface="Arial" panose="020B0604020202020204" pitchFamily="34" charset="0"/>
                  <a:buChar char="•"/>
                  <a:defRPr/>
                </a:pPr>
                <a:r>
                  <a:rPr lang="en-US" kern="0" dirty="0" smtClean="0">
                    <a:solidFill>
                      <a:prstClr val="black"/>
                    </a:solidFill>
                    <a:latin typeface="Calibri"/>
                    <a:cs typeface="Arial" pitchFamily="34" charset="0"/>
                  </a:rPr>
                  <a:t>Overall </a:t>
                </a:r>
                <a:r>
                  <a:rPr lang="en-US" kern="0" dirty="0">
                    <a:solidFill>
                      <a:prstClr val="black"/>
                    </a:solidFill>
                    <a:latin typeface="Calibri"/>
                    <a:cs typeface="Arial" pitchFamily="34" charset="0"/>
                  </a:rPr>
                  <a:t>turnover still  </a:t>
                </a:r>
                <a:r>
                  <a:rPr lang="en-US" kern="0" dirty="0" smtClean="0">
                    <a:solidFill>
                      <a:prstClr val="black"/>
                    </a:solidFill>
                    <a:latin typeface="Calibri"/>
                    <a:cs typeface="Arial" pitchFamily="34" charset="0"/>
                  </a:rPr>
                  <a:t>over the target limit</a:t>
                </a:r>
                <a:r>
                  <a:rPr lang="en-US" kern="0" dirty="0">
                    <a:solidFill>
                      <a:prstClr val="black"/>
                    </a:solidFill>
                    <a:latin typeface="Calibri"/>
                    <a:cs typeface="Arial" pitchFamily="34" charset="0"/>
                  </a:rPr>
                  <a:t>.  Initiatives are underway to improve results. </a:t>
                </a:r>
                <a:endParaRPr lang="en-US" kern="0" dirty="0">
                  <a:solidFill>
                    <a:srgbClr val="FF0000"/>
                  </a:solidFill>
                  <a:latin typeface="Calibri"/>
                  <a:cs typeface="Arial" pitchFamily="34" charset="0"/>
                </a:endParaRPr>
              </a:p>
            </p:txBody>
          </p:sp>
          <p:sp>
            <p:nvSpPr>
              <p:cNvPr id="178" name="194 Rectángulo">
                <a:hlinkClick r:id="" action="ppaction://noaction"/>
              </p:cNvPr>
              <p:cNvSpPr/>
              <p:nvPr/>
            </p:nvSpPr>
            <p:spPr bwMode="gray">
              <a:xfrm>
                <a:off x="612972" y="3689611"/>
                <a:ext cx="1628320" cy="755802"/>
              </a:xfrm>
              <a:prstGeom prst="rect">
                <a:avLst/>
              </a:prstGeom>
              <a:solidFill>
                <a:srgbClr val="E3E2E2"/>
              </a:solidFill>
              <a:ln w="25400" cap="flat" cmpd="sng" algn="ctr">
                <a:noFill/>
                <a:prstDash val="solid"/>
              </a:ln>
              <a:effectLst/>
            </p:spPr>
            <p:txBody>
              <a:bodyPr rtlCol="0" anchor="ctr"/>
              <a:lstStyle/>
              <a:p>
                <a:pPr eaLnBrk="1" fontAlgn="auto" hangingPunct="1">
                  <a:spcBef>
                    <a:spcPts val="600"/>
                  </a:spcBef>
                  <a:spcAft>
                    <a:spcPts val="0"/>
                  </a:spcAft>
                  <a:buClr>
                    <a:srgbClr val="FF0000"/>
                  </a:buClr>
                  <a:defRPr/>
                </a:pPr>
                <a:r>
                  <a:rPr lang="en-GB" sz="1400" b="1" kern="0" dirty="0">
                    <a:solidFill>
                      <a:srgbClr val="000000"/>
                    </a:solidFill>
                    <a:latin typeface="Calibri"/>
                    <a:ea typeface="Tahoma" panose="020B0604030504040204" pitchFamily="34" charset="0"/>
                    <a:cs typeface="Tahoma" panose="020B0604030504040204" pitchFamily="34" charset="0"/>
                  </a:rPr>
                  <a:t>Operational</a:t>
                </a:r>
              </a:p>
            </p:txBody>
          </p:sp>
          <p:sp>
            <p:nvSpPr>
              <p:cNvPr id="181" name="330 Elipse"/>
              <p:cNvSpPr/>
              <p:nvPr/>
            </p:nvSpPr>
            <p:spPr bwMode="gray">
              <a:xfrm>
                <a:off x="1864961" y="3859120"/>
                <a:ext cx="326294" cy="326294"/>
              </a:xfrm>
              <a:prstGeom prst="ellipse">
                <a:avLst/>
              </a:prstGeom>
              <a:solidFill>
                <a:sysClr val="window" lastClr="FFFFFF"/>
              </a:solidFill>
              <a:ln w="12700" cap="flat" cmpd="sng" algn="ctr">
                <a:solidFill>
                  <a:srgbClr val="BFBFBF"/>
                </a:solidFill>
                <a:prstDash val="solid"/>
              </a:ln>
              <a:effectLst/>
            </p:spPr>
            <p:txBody>
              <a:bodyPr rtlCol="0" anchor="ctr"/>
              <a:lstStyle/>
              <a:p>
                <a:pPr algn="ctr" eaLnBrk="1" fontAlgn="auto" hangingPunct="1">
                  <a:spcBef>
                    <a:spcPts val="0"/>
                  </a:spcBef>
                  <a:spcAft>
                    <a:spcPts val="0"/>
                  </a:spcAft>
                  <a:defRPr/>
                </a:pPr>
                <a:endParaRPr lang="en-GB" sz="1800" kern="0" dirty="0">
                  <a:solidFill>
                    <a:srgbClr val="000000"/>
                  </a:solidFill>
                  <a:latin typeface="Calibri"/>
                  <a:ea typeface="Tahoma" panose="020B0604030504040204" pitchFamily="34" charset="0"/>
                  <a:cs typeface="Tahoma" panose="020B0604030504040204" pitchFamily="34" charset="0"/>
                </a:endParaRPr>
              </a:p>
            </p:txBody>
          </p:sp>
        </p:grpSp>
        <p:sp>
          <p:nvSpPr>
            <p:cNvPr id="51" name="Freeform 9"/>
            <p:cNvSpPr>
              <a:spLocks/>
            </p:cNvSpPr>
            <p:nvPr/>
          </p:nvSpPr>
          <p:spPr bwMode="gray">
            <a:xfrm flipV="1">
              <a:off x="1736854" y="4701384"/>
              <a:ext cx="114858" cy="143571"/>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FFC000"/>
            </a:solidFill>
            <a:ln>
              <a:solidFill>
                <a:srgbClr val="FFC000"/>
              </a:solidFill>
            </a:ln>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defRPr/>
              </a:pPr>
              <a:endParaRPr lang="en-GB" sz="1800" kern="0" dirty="0">
                <a:solidFill>
                  <a:srgbClr val="000000"/>
                </a:solidFill>
                <a:latin typeface="Calibri"/>
              </a:endParaRPr>
            </a:p>
          </p:txBody>
        </p:sp>
      </p:grpSp>
      <p:grpSp>
        <p:nvGrpSpPr>
          <p:cNvPr id="3" name="Group 2"/>
          <p:cNvGrpSpPr/>
          <p:nvPr/>
        </p:nvGrpSpPr>
        <p:grpSpPr>
          <a:xfrm>
            <a:off x="398060" y="3076811"/>
            <a:ext cx="8229587" cy="367707"/>
            <a:chOff x="398060" y="2971800"/>
            <a:chExt cx="8270677" cy="367707"/>
          </a:xfrm>
        </p:grpSpPr>
        <p:grpSp>
          <p:nvGrpSpPr>
            <p:cNvPr id="211" name="167 Grupo"/>
            <p:cNvGrpSpPr/>
            <p:nvPr/>
          </p:nvGrpSpPr>
          <p:grpSpPr>
            <a:xfrm>
              <a:off x="398060" y="2971800"/>
              <a:ext cx="8270677" cy="367707"/>
              <a:chOff x="612972" y="3160280"/>
              <a:chExt cx="8270677" cy="441249"/>
            </a:xfrm>
          </p:grpSpPr>
          <p:sp>
            <p:nvSpPr>
              <p:cNvPr id="213" name="202 Rectángulo">
                <a:hlinkClick r:id="" action="ppaction://noaction"/>
              </p:cNvPr>
              <p:cNvSpPr/>
              <p:nvPr/>
            </p:nvSpPr>
            <p:spPr bwMode="gray">
              <a:xfrm>
                <a:off x="612972" y="3160280"/>
                <a:ext cx="1628320" cy="441249"/>
              </a:xfrm>
              <a:prstGeom prst="rect">
                <a:avLst/>
              </a:prstGeom>
              <a:solidFill>
                <a:srgbClr val="E3E2E2"/>
              </a:solidFill>
              <a:ln w="25400" cap="flat" cmpd="sng" algn="ctr">
                <a:noFill/>
                <a:prstDash val="solid"/>
              </a:ln>
              <a:effectLst/>
            </p:spPr>
            <p:txBody>
              <a:bodyPr rtlCol="0" anchor="ctr"/>
              <a:lstStyle/>
              <a:p>
                <a:pPr eaLnBrk="1" fontAlgn="auto" hangingPunct="1">
                  <a:spcBef>
                    <a:spcPts val="0"/>
                  </a:spcBef>
                  <a:spcAft>
                    <a:spcPts val="0"/>
                  </a:spcAft>
                  <a:buClr>
                    <a:srgbClr val="FF0000"/>
                  </a:buClr>
                  <a:defRPr/>
                </a:pPr>
                <a:r>
                  <a:rPr lang="en-GB" sz="1400" b="1" kern="0" dirty="0" smtClean="0">
                    <a:solidFill>
                      <a:srgbClr val="000000"/>
                    </a:solidFill>
                    <a:latin typeface="Calibri"/>
                    <a:ea typeface="Tahoma" panose="020B0604030504040204" pitchFamily="34" charset="0"/>
                    <a:cs typeface="Tahoma" panose="020B0604030504040204" pitchFamily="34" charset="0"/>
                  </a:rPr>
                  <a:t>Interest Rate</a:t>
                </a:r>
                <a:endParaRPr lang="en-GB" sz="1400" b="1" kern="0" dirty="0">
                  <a:solidFill>
                    <a:srgbClr val="000000"/>
                  </a:solidFill>
                  <a:latin typeface="Calibri"/>
                  <a:ea typeface="Tahoma" panose="020B0604030504040204" pitchFamily="34" charset="0"/>
                  <a:cs typeface="Tahoma" panose="020B0604030504040204" pitchFamily="34" charset="0"/>
                </a:endParaRPr>
              </a:p>
            </p:txBody>
          </p:sp>
          <p:sp>
            <p:nvSpPr>
              <p:cNvPr id="216" name="327 Elipse"/>
              <p:cNvSpPr/>
              <p:nvPr/>
            </p:nvSpPr>
            <p:spPr bwMode="gray">
              <a:xfrm>
                <a:off x="1864961" y="3199035"/>
                <a:ext cx="326294" cy="326294"/>
              </a:xfrm>
              <a:prstGeom prst="ellipse">
                <a:avLst/>
              </a:prstGeom>
              <a:solidFill>
                <a:sysClr val="window" lastClr="FFFFFF"/>
              </a:solidFill>
              <a:ln w="12700" cap="flat" cmpd="sng" algn="ctr">
                <a:solidFill>
                  <a:srgbClr val="BFBFBF"/>
                </a:solidFill>
                <a:prstDash val="solid"/>
              </a:ln>
              <a:effectLst/>
            </p:spPr>
            <p:txBody>
              <a:bodyPr rtlCol="0" anchor="ctr"/>
              <a:lstStyle/>
              <a:p>
                <a:pPr algn="ctr" eaLnBrk="1" fontAlgn="auto" hangingPunct="1">
                  <a:spcBef>
                    <a:spcPts val="0"/>
                  </a:spcBef>
                  <a:spcAft>
                    <a:spcPts val="0"/>
                  </a:spcAft>
                  <a:defRPr/>
                </a:pPr>
                <a:endParaRPr lang="en-GB" sz="1800" kern="0" dirty="0">
                  <a:solidFill>
                    <a:srgbClr val="000000"/>
                  </a:solidFill>
                  <a:latin typeface="Calibri"/>
                  <a:ea typeface="Tahoma" panose="020B0604030504040204" pitchFamily="34" charset="0"/>
                  <a:cs typeface="Tahoma" panose="020B0604030504040204" pitchFamily="34" charset="0"/>
                </a:endParaRPr>
              </a:p>
            </p:txBody>
          </p:sp>
          <p:sp>
            <p:nvSpPr>
              <p:cNvPr id="215" name="201 CuadroTexto"/>
              <p:cNvSpPr txBox="1"/>
              <p:nvPr/>
            </p:nvSpPr>
            <p:spPr bwMode="gray">
              <a:xfrm>
                <a:off x="2319386" y="3289245"/>
                <a:ext cx="6564263" cy="184666"/>
              </a:xfrm>
              <a:prstGeom prst="rect">
                <a:avLst/>
              </a:prstGeom>
              <a:noFill/>
            </p:spPr>
            <p:txBody>
              <a:bodyPr wrap="square" lIns="0" tIns="0" rIns="0" bIns="0" rtlCol="0">
                <a:spAutoFit/>
              </a:bodyPr>
              <a:lstStyle>
                <a:defPPr>
                  <a:defRPr lang="es-ES"/>
                </a:defPPr>
                <a:lvl1pPr>
                  <a:lnSpc>
                    <a:spcPct val="90000"/>
                  </a:lnSpc>
                  <a:spcBef>
                    <a:spcPts val="600"/>
                  </a:spcBef>
                  <a:buClr>
                    <a:srgbClr val="FF0000"/>
                  </a:buClr>
                  <a:defRPr sz="1100">
                    <a:solidFill>
                      <a:srgbClr val="000000"/>
                    </a:solidFill>
                  </a:defRPr>
                </a:lvl1pPr>
              </a:lstStyle>
              <a:p>
                <a:pPr marL="171450" indent="-171450" eaLnBrk="1" fontAlgn="auto" hangingPunct="1">
                  <a:lnSpc>
                    <a:spcPts val="1200"/>
                  </a:lnSpc>
                  <a:spcBef>
                    <a:spcPts val="300"/>
                  </a:spcBef>
                  <a:spcAft>
                    <a:spcPts val="0"/>
                  </a:spcAft>
                  <a:buClr>
                    <a:srgbClr val="9BBB59">
                      <a:lumMod val="50000"/>
                    </a:srgbClr>
                  </a:buClr>
                  <a:buFont typeface="Arial" panose="020B0604020202020204" pitchFamily="34" charset="0"/>
                  <a:buChar char="•"/>
                  <a:defRPr/>
                </a:pPr>
                <a:r>
                  <a:rPr lang="en-GB" kern="0" dirty="0">
                    <a:latin typeface="Calibri"/>
                    <a:cs typeface="Arial" pitchFamily="34" charset="0"/>
                  </a:rPr>
                  <a:t>NIM and MVE Interest Rate Sensitivity in comply with all of the established limits.</a:t>
                </a:r>
              </a:p>
            </p:txBody>
          </p:sp>
        </p:grpSp>
        <p:sp>
          <p:nvSpPr>
            <p:cNvPr id="52" name="Freeform 9"/>
            <p:cNvSpPr>
              <a:spLocks/>
            </p:cNvSpPr>
            <p:nvPr/>
          </p:nvSpPr>
          <p:spPr bwMode="gray">
            <a:xfrm rot="16200000" flipV="1">
              <a:off x="1774362" y="3083867"/>
              <a:ext cx="114858" cy="143571"/>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669900"/>
            </a:solidFill>
            <a:ln>
              <a:solidFill>
                <a:srgbClr val="669900"/>
              </a:solidFill>
            </a:ln>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defRPr/>
              </a:pPr>
              <a:endParaRPr lang="en-GB" sz="1800" kern="0" dirty="0">
                <a:solidFill>
                  <a:srgbClr val="000000"/>
                </a:solidFill>
                <a:latin typeface="Calibri"/>
              </a:endParaRPr>
            </a:p>
          </p:txBody>
        </p:sp>
      </p:grpSp>
      <p:grpSp>
        <p:nvGrpSpPr>
          <p:cNvPr id="62" name="174 Grupo"/>
          <p:cNvGrpSpPr/>
          <p:nvPr/>
        </p:nvGrpSpPr>
        <p:grpSpPr bwMode="gray">
          <a:xfrm>
            <a:off x="457341" y="5885707"/>
            <a:ext cx="3662668" cy="169277"/>
            <a:chOff x="478779" y="6034749"/>
            <a:chExt cx="3662668" cy="169277"/>
          </a:xfrm>
        </p:grpSpPr>
        <p:sp>
          <p:nvSpPr>
            <p:cNvPr id="63" name="80 CuadroTexto"/>
            <p:cNvSpPr txBox="1"/>
            <p:nvPr/>
          </p:nvSpPr>
          <p:spPr bwMode="gray">
            <a:xfrm>
              <a:off x="621728" y="6034749"/>
              <a:ext cx="1262698"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eaLnBrk="1" fontAlgn="auto" hangingPunct="1">
                <a:spcAft>
                  <a:spcPts val="0"/>
                </a:spcAft>
                <a:defRPr/>
              </a:pPr>
              <a:r>
                <a:rPr lang="en-GB" sz="1100" kern="0" dirty="0" smtClean="0">
                  <a:solidFill>
                    <a:srgbClr val="000000"/>
                  </a:solidFill>
                  <a:latin typeface="Calibri"/>
                  <a:ea typeface="Tahoma" panose="020B0604030504040204" pitchFamily="34" charset="0"/>
                  <a:cs typeface="Tahoma" panose="020B0604030504040204" pitchFamily="34" charset="0"/>
                </a:rPr>
                <a:t>Focus of Concern</a:t>
              </a:r>
              <a:endParaRPr lang="en-GB" sz="1100" kern="0" dirty="0">
                <a:solidFill>
                  <a:srgbClr val="000000"/>
                </a:solidFill>
                <a:latin typeface="Calibri"/>
                <a:ea typeface="Tahoma" panose="020B0604030504040204" pitchFamily="34" charset="0"/>
                <a:cs typeface="Tahoma" panose="020B0604030504040204" pitchFamily="34" charset="0"/>
              </a:endParaRPr>
            </a:p>
          </p:txBody>
        </p:sp>
        <p:sp>
          <p:nvSpPr>
            <p:cNvPr id="64" name="80 CuadroTexto"/>
            <p:cNvSpPr txBox="1"/>
            <p:nvPr/>
          </p:nvSpPr>
          <p:spPr bwMode="gray">
            <a:xfrm>
              <a:off x="1884190" y="6034749"/>
              <a:ext cx="992333"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eaLnBrk="1" fontAlgn="auto" hangingPunct="1">
                <a:spcAft>
                  <a:spcPts val="0"/>
                </a:spcAft>
                <a:defRPr/>
              </a:pPr>
              <a:r>
                <a:rPr lang="en-GB" sz="1100" kern="0" dirty="0" smtClean="0">
                  <a:solidFill>
                    <a:srgbClr val="000000"/>
                  </a:solidFill>
                  <a:latin typeface="Calibri"/>
                  <a:ea typeface="Tahoma" panose="020B0604030504040204" pitchFamily="34" charset="0"/>
                  <a:cs typeface="Tahoma" panose="020B0604030504040204" pitchFamily="34" charset="0"/>
                </a:rPr>
                <a:t>Area of attention</a:t>
              </a:r>
              <a:endParaRPr lang="en-GB" sz="1100" kern="0" dirty="0">
                <a:solidFill>
                  <a:srgbClr val="000000"/>
                </a:solidFill>
                <a:latin typeface="Calibri"/>
                <a:ea typeface="Tahoma" panose="020B0604030504040204" pitchFamily="34" charset="0"/>
                <a:cs typeface="Tahoma" panose="020B0604030504040204" pitchFamily="34" charset="0"/>
              </a:endParaRPr>
            </a:p>
          </p:txBody>
        </p:sp>
        <p:sp>
          <p:nvSpPr>
            <p:cNvPr id="65" name="80 CuadroTexto"/>
            <p:cNvSpPr txBox="1"/>
            <p:nvPr/>
          </p:nvSpPr>
          <p:spPr bwMode="gray">
            <a:xfrm>
              <a:off x="3160399" y="6034749"/>
              <a:ext cx="981048"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eaLnBrk="1" fontAlgn="auto" hangingPunct="1">
                <a:spcAft>
                  <a:spcPts val="0"/>
                </a:spcAft>
                <a:defRPr/>
              </a:pPr>
              <a:r>
                <a:rPr lang="en-GB" sz="1100" kern="0" dirty="0" smtClean="0">
                  <a:solidFill>
                    <a:srgbClr val="000000"/>
                  </a:solidFill>
                  <a:latin typeface="Calibri"/>
                  <a:ea typeface="Tahoma" panose="020B0604030504040204" pitchFamily="34" charset="0"/>
                  <a:cs typeface="Tahoma" panose="020B0604030504040204" pitchFamily="34" charset="0"/>
                </a:rPr>
                <a:t>Not a concern</a:t>
              </a:r>
              <a:endParaRPr lang="en-GB" sz="1100" kern="0" dirty="0">
                <a:solidFill>
                  <a:srgbClr val="000000"/>
                </a:solidFill>
                <a:latin typeface="Calibri"/>
                <a:ea typeface="Tahoma" panose="020B0604030504040204" pitchFamily="34" charset="0"/>
                <a:cs typeface="Tahoma" panose="020B0604030504040204" pitchFamily="34" charset="0"/>
              </a:endParaRPr>
            </a:p>
          </p:txBody>
        </p:sp>
        <p:sp>
          <p:nvSpPr>
            <p:cNvPr id="66" name="47 Elipse"/>
            <p:cNvSpPr/>
            <p:nvPr/>
          </p:nvSpPr>
          <p:spPr bwMode="gray">
            <a:xfrm>
              <a:off x="3001464" y="6069819"/>
              <a:ext cx="108000" cy="108000"/>
            </a:xfrm>
            <a:prstGeom prst="ellipse">
              <a:avLst/>
            </a:prstGeom>
            <a:solidFill>
              <a:srgbClr val="669900"/>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GB" sz="1100" kern="0" dirty="0">
                <a:solidFill>
                  <a:srgbClr val="000000"/>
                </a:solidFill>
                <a:latin typeface="Calibri"/>
                <a:ea typeface="Tahoma" panose="020B0604030504040204" pitchFamily="34" charset="0"/>
                <a:cs typeface="Tahoma" panose="020B0604030504040204" pitchFamily="34" charset="0"/>
              </a:endParaRPr>
            </a:p>
          </p:txBody>
        </p:sp>
        <p:sp>
          <p:nvSpPr>
            <p:cNvPr id="67" name="48 Elipse"/>
            <p:cNvSpPr/>
            <p:nvPr/>
          </p:nvSpPr>
          <p:spPr bwMode="gray">
            <a:xfrm>
              <a:off x="1732000" y="6069819"/>
              <a:ext cx="108000" cy="108000"/>
            </a:xfrm>
            <a:prstGeom prst="ellipse">
              <a:avLst/>
            </a:prstGeom>
            <a:solidFill>
              <a:srgbClr val="FFCC00"/>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GB" sz="1100" kern="0" dirty="0">
                <a:solidFill>
                  <a:srgbClr val="000000"/>
                </a:solidFill>
                <a:latin typeface="Calibri"/>
                <a:ea typeface="Tahoma" panose="020B0604030504040204" pitchFamily="34" charset="0"/>
                <a:cs typeface="Tahoma" panose="020B0604030504040204" pitchFamily="34" charset="0"/>
              </a:endParaRPr>
            </a:p>
          </p:txBody>
        </p:sp>
        <p:sp>
          <p:nvSpPr>
            <p:cNvPr id="68" name="49 Elipse"/>
            <p:cNvSpPr/>
            <p:nvPr/>
          </p:nvSpPr>
          <p:spPr bwMode="gray">
            <a:xfrm>
              <a:off x="478779" y="6069819"/>
              <a:ext cx="108000" cy="108000"/>
            </a:xfrm>
            <a:prstGeom prst="ellipse">
              <a:avLst/>
            </a:prstGeom>
            <a:solidFill>
              <a:srgbClr val="ED092F"/>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GB" sz="1100" kern="0" dirty="0">
                <a:solidFill>
                  <a:srgbClr val="000000"/>
                </a:solidFill>
                <a:latin typeface="Calibri"/>
                <a:ea typeface="Tahoma" panose="020B0604030504040204" pitchFamily="34" charset="0"/>
                <a:cs typeface="Tahoma" panose="020B0604030504040204" pitchFamily="34" charset="0"/>
              </a:endParaRPr>
            </a:p>
          </p:txBody>
        </p:sp>
      </p:grpSp>
      <p:grpSp>
        <p:nvGrpSpPr>
          <p:cNvPr id="69" name="187 Grupo"/>
          <p:cNvGrpSpPr/>
          <p:nvPr/>
        </p:nvGrpSpPr>
        <p:grpSpPr>
          <a:xfrm>
            <a:off x="5203550" y="5895805"/>
            <a:ext cx="3442183" cy="177988"/>
            <a:chOff x="5618061" y="6029474"/>
            <a:chExt cx="3442183" cy="177988"/>
          </a:xfrm>
        </p:grpSpPr>
        <p:sp>
          <p:nvSpPr>
            <p:cNvPr id="70" name="80 CuadroTexto"/>
            <p:cNvSpPr txBox="1"/>
            <p:nvPr/>
          </p:nvSpPr>
          <p:spPr bwMode="gray">
            <a:xfrm>
              <a:off x="5618061" y="6038185"/>
              <a:ext cx="658925"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eaLnBrk="1" fontAlgn="auto" hangingPunct="1">
                <a:spcAft>
                  <a:spcPts val="0"/>
                </a:spcAft>
              </a:pPr>
              <a:r>
                <a:rPr lang="en-GB" sz="1100" dirty="0" smtClean="0">
                  <a:solidFill>
                    <a:srgbClr val="000000"/>
                  </a:solidFill>
                  <a:latin typeface="Calibri"/>
                  <a:ea typeface="Tahoma" panose="020B0604030504040204" pitchFamily="34" charset="0"/>
                  <a:cs typeface="Tahoma" panose="020B0604030504040204" pitchFamily="34" charset="0"/>
                </a:rPr>
                <a:t>Outlook:</a:t>
              </a:r>
              <a:endParaRPr lang="en-GB" sz="1100" dirty="0">
                <a:solidFill>
                  <a:srgbClr val="000000"/>
                </a:solidFill>
                <a:latin typeface="Calibri"/>
                <a:ea typeface="Tahoma" panose="020B0604030504040204" pitchFamily="34" charset="0"/>
                <a:cs typeface="Tahoma" panose="020B0604030504040204" pitchFamily="34" charset="0"/>
              </a:endParaRPr>
            </a:p>
          </p:txBody>
        </p:sp>
        <p:sp>
          <p:nvSpPr>
            <p:cNvPr id="71" name="189 CuadroTexto"/>
            <p:cNvSpPr txBox="1"/>
            <p:nvPr/>
          </p:nvSpPr>
          <p:spPr bwMode="gray">
            <a:xfrm>
              <a:off x="6474354" y="6038185"/>
              <a:ext cx="927891"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eaLnBrk="1" fontAlgn="auto" hangingPunct="1">
                <a:spcAft>
                  <a:spcPts val="0"/>
                </a:spcAft>
                <a:defRPr/>
              </a:pPr>
              <a:r>
                <a:rPr lang="en-GB" sz="1100" kern="0" dirty="0" smtClean="0">
                  <a:solidFill>
                    <a:srgbClr val="000000"/>
                  </a:solidFill>
                  <a:latin typeface="Calibri"/>
                  <a:ea typeface="Tahoma" panose="020B0604030504040204" pitchFamily="34" charset="0"/>
                  <a:cs typeface="Tahoma" panose="020B0604030504040204" pitchFamily="34" charset="0"/>
                </a:rPr>
                <a:t>Risk increases</a:t>
              </a:r>
              <a:endParaRPr lang="en-GB" sz="1100" kern="0" dirty="0">
                <a:solidFill>
                  <a:srgbClr val="000000"/>
                </a:solidFill>
                <a:latin typeface="Calibri"/>
                <a:ea typeface="Tahoma" panose="020B0604030504040204" pitchFamily="34" charset="0"/>
                <a:cs typeface="Tahoma" panose="020B0604030504040204" pitchFamily="34" charset="0"/>
              </a:endParaRPr>
            </a:p>
          </p:txBody>
        </p:sp>
        <p:sp>
          <p:nvSpPr>
            <p:cNvPr id="72" name="80 CuadroTexto"/>
            <p:cNvSpPr txBox="1"/>
            <p:nvPr/>
          </p:nvSpPr>
          <p:spPr bwMode="gray">
            <a:xfrm>
              <a:off x="7631374" y="6038185"/>
              <a:ext cx="641110"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eaLnBrk="1" fontAlgn="auto" hangingPunct="1">
                <a:spcAft>
                  <a:spcPts val="0"/>
                </a:spcAft>
                <a:defRPr/>
              </a:pPr>
              <a:r>
                <a:rPr lang="en-GB" sz="1100" kern="0" dirty="0" smtClean="0">
                  <a:solidFill>
                    <a:srgbClr val="000000"/>
                  </a:solidFill>
                  <a:latin typeface="Calibri"/>
                  <a:ea typeface="Tahoma" panose="020B0604030504040204" pitchFamily="34" charset="0"/>
                  <a:cs typeface="Tahoma" panose="020B0604030504040204" pitchFamily="34" charset="0"/>
                </a:rPr>
                <a:t>Stable</a:t>
              </a:r>
              <a:endParaRPr lang="en-GB" sz="1100" kern="0" dirty="0">
                <a:solidFill>
                  <a:srgbClr val="000000"/>
                </a:solidFill>
                <a:latin typeface="Calibri"/>
                <a:ea typeface="Tahoma" panose="020B0604030504040204" pitchFamily="34" charset="0"/>
                <a:cs typeface="Tahoma" panose="020B0604030504040204" pitchFamily="34" charset="0"/>
              </a:endParaRPr>
            </a:p>
          </p:txBody>
        </p:sp>
        <p:sp>
          <p:nvSpPr>
            <p:cNvPr id="73" name="80 CuadroTexto"/>
            <p:cNvSpPr txBox="1"/>
            <p:nvPr/>
          </p:nvSpPr>
          <p:spPr bwMode="gray">
            <a:xfrm>
              <a:off x="8267994" y="6038185"/>
              <a:ext cx="792250"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eaLnBrk="1" fontAlgn="auto" hangingPunct="1">
                <a:spcAft>
                  <a:spcPts val="0"/>
                </a:spcAft>
                <a:defRPr/>
              </a:pPr>
              <a:r>
                <a:rPr lang="en-GB" sz="1100" kern="0" dirty="0" smtClean="0">
                  <a:solidFill>
                    <a:srgbClr val="000000"/>
                  </a:solidFill>
                  <a:latin typeface="Calibri"/>
                  <a:ea typeface="Tahoma" panose="020B0604030504040204" pitchFamily="34" charset="0"/>
                  <a:cs typeface="Tahoma" panose="020B0604030504040204" pitchFamily="34" charset="0"/>
                </a:rPr>
                <a:t>Risk improves </a:t>
              </a:r>
              <a:endParaRPr lang="en-GB" sz="1100" kern="0" dirty="0">
                <a:solidFill>
                  <a:srgbClr val="000000"/>
                </a:solidFill>
                <a:latin typeface="Calibri"/>
                <a:ea typeface="Tahoma" panose="020B0604030504040204" pitchFamily="34" charset="0"/>
                <a:cs typeface="Tahoma" panose="020B0604030504040204" pitchFamily="34" charset="0"/>
              </a:endParaRPr>
            </a:p>
          </p:txBody>
        </p:sp>
        <p:sp>
          <p:nvSpPr>
            <p:cNvPr id="74" name="Freeform 9"/>
            <p:cNvSpPr>
              <a:spLocks/>
            </p:cNvSpPr>
            <p:nvPr/>
          </p:nvSpPr>
          <p:spPr bwMode="gray">
            <a:xfrm rot="10800000" flipV="1">
              <a:off x="6320113" y="6029474"/>
              <a:ext cx="128064" cy="143571"/>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defRPr/>
              </a:pPr>
              <a:endParaRPr lang="en-GB" sz="1100" kern="0" dirty="0">
                <a:solidFill>
                  <a:srgbClr val="000000"/>
                </a:solidFill>
                <a:latin typeface="Calibri"/>
              </a:endParaRPr>
            </a:p>
          </p:txBody>
        </p:sp>
        <p:sp>
          <p:nvSpPr>
            <p:cNvPr id="75" name="Freeform 9"/>
            <p:cNvSpPr>
              <a:spLocks/>
            </p:cNvSpPr>
            <p:nvPr/>
          </p:nvSpPr>
          <p:spPr bwMode="gray">
            <a:xfrm rot="16200000" flipV="1">
              <a:off x="7442217" y="6021222"/>
              <a:ext cx="114858" cy="160078"/>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defRPr/>
              </a:pPr>
              <a:endParaRPr lang="en-GB" sz="1100" kern="0" dirty="0">
                <a:solidFill>
                  <a:srgbClr val="000000"/>
                </a:solidFill>
                <a:latin typeface="Calibri"/>
              </a:endParaRPr>
            </a:p>
          </p:txBody>
        </p:sp>
        <p:sp>
          <p:nvSpPr>
            <p:cNvPr id="76" name="Freeform 9"/>
            <p:cNvSpPr>
              <a:spLocks/>
            </p:cNvSpPr>
            <p:nvPr/>
          </p:nvSpPr>
          <p:spPr bwMode="gray">
            <a:xfrm flipV="1">
              <a:off x="8103834" y="6040108"/>
              <a:ext cx="128064" cy="143571"/>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defRPr/>
              </a:pPr>
              <a:endParaRPr lang="en-GB" sz="1100" kern="0" dirty="0">
                <a:solidFill>
                  <a:srgbClr val="000000"/>
                </a:solidFill>
                <a:latin typeface="Calibri"/>
              </a:endParaRPr>
            </a:p>
          </p:txBody>
        </p:sp>
      </p:grpSp>
    </p:spTree>
    <p:extLst>
      <p:ext uri="{BB962C8B-B14F-4D97-AF65-F5344CB8AC3E}">
        <p14:creationId xmlns:p14="http://schemas.microsoft.com/office/powerpoint/2010/main" val="28232480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54000" y="248488"/>
            <a:ext cx="8890000" cy="461665"/>
          </a:xfrm>
          <a:prstGeom prst="rect">
            <a:avLst/>
          </a:prstGeom>
          <a:noFill/>
        </p:spPr>
        <p:txBody>
          <a:bodyPr wrap="square" rtlCol="0">
            <a:spAutoFit/>
          </a:bodyPr>
          <a:lstStyle/>
          <a:p>
            <a:r>
              <a:rPr lang="en-US" b="1" dirty="0" smtClean="0">
                <a:solidFill>
                  <a:prstClr val="black"/>
                </a:solidFill>
              </a:rPr>
              <a:t>1.4 Executive </a:t>
            </a:r>
            <a:r>
              <a:rPr lang="en-US" b="1" dirty="0">
                <a:solidFill>
                  <a:prstClr val="black"/>
                </a:solidFill>
              </a:rPr>
              <a:t>Summary – Risk Profile</a:t>
            </a:r>
          </a:p>
        </p:txBody>
      </p:sp>
      <p:grpSp>
        <p:nvGrpSpPr>
          <p:cNvPr id="140" name="174 Grupo"/>
          <p:cNvGrpSpPr/>
          <p:nvPr/>
        </p:nvGrpSpPr>
        <p:grpSpPr bwMode="gray">
          <a:xfrm>
            <a:off x="457341" y="5885707"/>
            <a:ext cx="3662668" cy="169277"/>
            <a:chOff x="478779" y="6034749"/>
            <a:chExt cx="3662668" cy="169277"/>
          </a:xfrm>
        </p:grpSpPr>
        <p:sp>
          <p:nvSpPr>
            <p:cNvPr id="141" name="80 CuadroTexto"/>
            <p:cNvSpPr txBox="1"/>
            <p:nvPr/>
          </p:nvSpPr>
          <p:spPr bwMode="gray">
            <a:xfrm>
              <a:off x="621728" y="6034749"/>
              <a:ext cx="1262698"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eaLnBrk="1" fontAlgn="auto" hangingPunct="1">
                <a:spcAft>
                  <a:spcPts val="0"/>
                </a:spcAft>
                <a:defRPr/>
              </a:pPr>
              <a:r>
                <a:rPr lang="en-GB" sz="1100" kern="0" dirty="0" smtClean="0">
                  <a:solidFill>
                    <a:srgbClr val="000000"/>
                  </a:solidFill>
                  <a:latin typeface="Calibri"/>
                  <a:ea typeface="Tahoma" panose="020B0604030504040204" pitchFamily="34" charset="0"/>
                  <a:cs typeface="Tahoma" panose="020B0604030504040204" pitchFamily="34" charset="0"/>
                </a:rPr>
                <a:t>Focus of Concern</a:t>
              </a:r>
              <a:endParaRPr lang="en-GB" sz="1100" kern="0" dirty="0">
                <a:solidFill>
                  <a:srgbClr val="000000"/>
                </a:solidFill>
                <a:latin typeface="Calibri"/>
                <a:ea typeface="Tahoma" panose="020B0604030504040204" pitchFamily="34" charset="0"/>
                <a:cs typeface="Tahoma" panose="020B0604030504040204" pitchFamily="34" charset="0"/>
              </a:endParaRPr>
            </a:p>
          </p:txBody>
        </p:sp>
        <p:sp>
          <p:nvSpPr>
            <p:cNvPr id="142" name="80 CuadroTexto"/>
            <p:cNvSpPr txBox="1"/>
            <p:nvPr/>
          </p:nvSpPr>
          <p:spPr bwMode="gray">
            <a:xfrm>
              <a:off x="1884190" y="6034749"/>
              <a:ext cx="992333"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eaLnBrk="1" fontAlgn="auto" hangingPunct="1">
                <a:spcAft>
                  <a:spcPts val="0"/>
                </a:spcAft>
                <a:defRPr/>
              </a:pPr>
              <a:r>
                <a:rPr lang="en-GB" sz="1100" kern="0" dirty="0" smtClean="0">
                  <a:solidFill>
                    <a:srgbClr val="000000"/>
                  </a:solidFill>
                  <a:latin typeface="Calibri"/>
                  <a:ea typeface="Tahoma" panose="020B0604030504040204" pitchFamily="34" charset="0"/>
                  <a:cs typeface="Tahoma" panose="020B0604030504040204" pitchFamily="34" charset="0"/>
                </a:rPr>
                <a:t>Area of attention</a:t>
              </a:r>
              <a:endParaRPr lang="en-GB" sz="1100" kern="0" dirty="0">
                <a:solidFill>
                  <a:srgbClr val="000000"/>
                </a:solidFill>
                <a:latin typeface="Calibri"/>
                <a:ea typeface="Tahoma" panose="020B0604030504040204" pitchFamily="34" charset="0"/>
                <a:cs typeface="Tahoma" panose="020B0604030504040204" pitchFamily="34" charset="0"/>
              </a:endParaRPr>
            </a:p>
          </p:txBody>
        </p:sp>
        <p:sp>
          <p:nvSpPr>
            <p:cNvPr id="143" name="80 CuadroTexto"/>
            <p:cNvSpPr txBox="1"/>
            <p:nvPr/>
          </p:nvSpPr>
          <p:spPr bwMode="gray">
            <a:xfrm>
              <a:off x="3160399" y="6034749"/>
              <a:ext cx="981048"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eaLnBrk="1" fontAlgn="auto" hangingPunct="1">
                <a:spcAft>
                  <a:spcPts val="0"/>
                </a:spcAft>
                <a:defRPr/>
              </a:pPr>
              <a:r>
                <a:rPr lang="en-GB" sz="1100" kern="0" dirty="0" smtClean="0">
                  <a:solidFill>
                    <a:srgbClr val="000000"/>
                  </a:solidFill>
                  <a:latin typeface="Calibri"/>
                  <a:ea typeface="Tahoma" panose="020B0604030504040204" pitchFamily="34" charset="0"/>
                  <a:cs typeface="Tahoma" panose="020B0604030504040204" pitchFamily="34" charset="0"/>
                </a:rPr>
                <a:t>Not a concern</a:t>
              </a:r>
              <a:endParaRPr lang="en-GB" sz="1100" kern="0" dirty="0">
                <a:solidFill>
                  <a:srgbClr val="000000"/>
                </a:solidFill>
                <a:latin typeface="Calibri"/>
                <a:ea typeface="Tahoma" panose="020B0604030504040204" pitchFamily="34" charset="0"/>
                <a:cs typeface="Tahoma" panose="020B0604030504040204" pitchFamily="34" charset="0"/>
              </a:endParaRPr>
            </a:p>
          </p:txBody>
        </p:sp>
        <p:sp>
          <p:nvSpPr>
            <p:cNvPr id="144" name="47 Elipse"/>
            <p:cNvSpPr/>
            <p:nvPr/>
          </p:nvSpPr>
          <p:spPr bwMode="gray">
            <a:xfrm>
              <a:off x="3001464" y="6069819"/>
              <a:ext cx="108000" cy="108000"/>
            </a:xfrm>
            <a:prstGeom prst="ellipse">
              <a:avLst/>
            </a:prstGeom>
            <a:solidFill>
              <a:srgbClr val="669900"/>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GB" sz="1100" kern="0" dirty="0">
                <a:solidFill>
                  <a:srgbClr val="000000"/>
                </a:solidFill>
                <a:latin typeface="Calibri"/>
                <a:ea typeface="Tahoma" panose="020B0604030504040204" pitchFamily="34" charset="0"/>
                <a:cs typeface="Tahoma" panose="020B0604030504040204" pitchFamily="34" charset="0"/>
              </a:endParaRPr>
            </a:p>
          </p:txBody>
        </p:sp>
        <p:sp>
          <p:nvSpPr>
            <p:cNvPr id="145" name="48 Elipse"/>
            <p:cNvSpPr/>
            <p:nvPr/>
          </p:nvSpPr>
          <p:spPr bwMode="gray">
            <a:xfrm>
              <a:off x="1732000" y="6069819"/>
              <a:ext cx="108000" cy="108000"/>
            </a:xfrm>
            <a:prstGeom prst="ellipse">
              <a:avLst/>
            </a:prstGeom>
            <a:solidFill>
              <a:srgbClr val="FFCC00"/>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GB" sz="1100" kern="0" dirty="0">
                <a:solidFill>
                  <a:srgbClr val="000000"/>
                </a:solidFill>
                <a:latin typeface="Calibri"/>
                <a:ea typeface="Tahoma" panose="020B0604030504040204" pitchFamily="34" charset="0"/>
                <a:cs typeface="Tahoma" panose="020B0604030504040204" pitchFamily="34" charset="0"/>
              </a:endParaRPr>
            </a:p>
          </p:txBody>
        </p:sp>
        <p:sp>
          <p:nvSpPr>
            <p:cNvPr id="146" name="49 Elipse"/>
            <p:cNvSpPr/>
            <p:nvPr/>
          </p:nvSpPr>
          <p:spPr bwMode="gray">
            <a:xfrm>
              <a:off x="478779" y="6069819"/>
              <a:ext cx="108000" cy="108000"/>
            </a:xfrm>
            <a:prstGeom prst="ellipse">
              <a:avLst/>
            </a:prstGeom>
            <a:solidFill>
              <a:srgbClr val="ED092F"/>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GB" sz="1100" kern="0" dirty="0">
                <a:solidFill>
                  <a:srgbClr val="000000"/>
                </a:solidFill>
                <a:latin typeface="Calibri"/>
                <a:ea typeface="Tahoma" panose="020B0604030504040204" pitchFamily="34" charset="0"/>
                <a:cs typeface="Tahoma" panose="020B0604030504040204" pitchFamily="34" charset="0"/>
              </a:endParaRPr>
            </a:p>
          </p:txBody>
        </p:sp>
      </p:grpSp>
      <p:grpSp>
        <p:nvGrpSpPr>
          <p:cNvPr id="147" name="187 Grupo"/>
          <p:cNvGrpSpPr/>
          <p:nvPr/>
        </p:nvGrpSpPr>
        <p:grpSpPr>
          <a:xfrm>
            <a:off x="5203550" y="5895805"/>
            <a:ext cx="3442183" cy="177988"/>
            <a:chOff x="5618061" y="6029474"/>
            <a:chExt cx="3442183" cy="177988"/>
          </a:xfrm>
        </p:grpSpPr>
        <p:sp>
          <p:nvSpPr>
            <p:cNvPr id="148" name="80 CuadroTexto"/>
            <p:cNvSpPr txBox="1"/>
            <p:nvPr/>
          </p:nvSpPr>
          <p:spPr bwMode="gray">
            <a:xfrm>
              <a:off x="5618061" y="6038185"/>
              <a:ext cx="658925"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eaLnBrk="1" fontAlgn="auto" hangingPunct="1">
                <a:spcAft>
                  <a:spcPts val="0"/>
                </a:spcAft>
              </a:pPr>
              <a:r>
                <a:rPr lang="en-GB" sz="1100" dirty="0" smtClean="0">
                  <a:solidFill>
                    <a:srgbClr val="000000"/>
                  </a:solidFill>
                  <a:latin typeface="Calibri"/>
                  <a:ea typeface="Tahoma" panose="020B0604030504040204" pitchFamily="34" charset="0"/>
                  <a:cs typeface="Tahoma" panose="020B0604030504040204" pitchFamily="34" charset="0"/>
                </a:rPr>
                <a:t>Outlook:</a:t>
              </a:r>
              <a:endParaRPr lang="en-GB" sz="1100" dirty="0">
                <a:solidFill>
                  <a:srgbClr val="000000"/>
                </a:solidFill>
                <a:latin typeface="Calibri"/>
                <a:ea typeface="Tahoma" panose="020B0604030504040204" pitchFamily="34" charset="0"/>
                <a:cs typeface="Tahoma" panose="020B0604030504040204" pitchFamily="34" charset="0"/>
              </a:endParaRPr>
            </a:p>
          </p:txBody>
        </p:sp>
        <p:sp>
          <p:nvSpPr>
            <p:cNvPr id="149" name="189 CuadroTexto"/>
            <p:cNvSpPr txBox="1"/>
            <p:nvPr/>
          </p:nvSpPr>
          <p:spPr bwMode="gray">
            <a:xfrm>
              <a:off x="6474354" y="6038185"/>
              <a:ext cx="927891"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eaLnBrk="1" fontAlgn="auto" hangingPunct="1">
                <a:spcAft>
                  <a:spcPts val="0"/>
                </a:spcAft>
                <a:defRPr/>
              </a:pPr>
              <a:r>
                <a:rPr lang="en-GB" sz="1100" kern="0" dirty="0" smtClean="0">
                  <a:solidFill>
                    <a:srgbClr val="000000"/>
                  </a:solidFill>
                  <a:latin typeface="Calibri"/>
                  <a:ea typeface="Tahoma" panose="020B0604030504040204" pitchFamily="34" charset="0"/>
                  <a:cs typeface="Tahoma" panose="020B0604030504040204" pitchFamily="34" charset="0"/>
                </a:rPr>
                <a:t>Risk increases</a:t>
              </a:r>
              <a:endParaRPr lang="en-GB" sz="1100" kern="0" dirty="0">
                <a:solidFill>
                  <a:srgbClr val="000000"/>
                </a:solidFill>
                <a:latin typeface="Calibri"/>
                <a:ea typeface="Tahoma" panose="020B0604030504040204" pitchFamily="34" charset="0"/>
                <a:cs typeface="Tahoma" panose="020B0604030504040204" pitchFamily="34" charset="0"/>
              </a:endParaRPr>
            </a:p>
          </p:txBody>
        </p:sp>
        <p:sp>
          <p:nvSpPr>
            <p:cNvPr id="150" name="80 CuadroTexto"/>
            <p:cNvSpPr txBox="1"/>
            <p:nvPr/>
          </p:nvSpPr>
          <p:spPr bwMode="gray">
            <a:xfrm>
              <a:off x="7631374" y="6038185"/>
              <a:ext cx="641110"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eaLnBrk="1" fontAlgn="auto" hangingPunct="1">
                <a:spcAft>
                  <a:spcPts val="0"/>
                </a:spcAft>
                <a:defRPr/>
              </a:pPr>
              <a:r>
                <a:rPr lang="en-GB" sz="1100" kern="0" dirty="0" smtClean="0">
                  <a:solidFill>
                    <a:srgbClr val="000000"/>
                  </a:solidFill>
                  <a:latin typeface="Calibri"/>
                  <a:ea typeface="Tahoma" panose="020B0604030504040204" pitchFamily="34" charset="0"/>
                  <a:cs typeface="Tahoma" panose="020B0604030504040204" pitchFamily="34" charset="0"/>
                </a:rPr>
                <a:t>Stable</a:t>
              </a:r>
              <a:endParaRPr lang="en-GB" sz="1100" kern="0" dirty="0">
                <a:solidFill>
                  <a:srgbClr val="000000"/>
                </a:solidFill>
                <a:latin typeface="Calibri"/>
                <a:ea typeface="Tahoma" panose="020B0604030504040204" pitchFamily="34" charset="0"/>
                <a:cs typeface="Tahoma" panose="020B0604030504040204" pitchFamily="34" charset="0"/>
              </a:endParaRPr>
            </a:p>
          </p:txBody>
        </p:sp>
        <p:sp>
          <p:nvSpPr>
            <p:cNvPr id="151" name="80 CuadroTexto"/>
            <p:cNvSpPr txBox="1"/>
            <p:nvPr/>
          </p:nvSpPr>
          <p:spPr bwMode="gray">
            <a:xfrm>
              <a:off x="8267994" y="6038185"/>
              <a:ext cx="792250"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eaLnBrk="1" fontAlgn="auto" hangingPunct="1">
                <a:spcAft>
                  <a:spcPts val="0"/>
                </a:spcAft>
                <a:defRPr/>
              </a:pPr>
              <a:r>
                <a:rPr lang="en-GB" sz="1100" kern="0" dirty="0" smtClean="0">
                  <a:solidFill>
                    <a:srgbClr val="000000"/>
                  </a:solidFill>
                  <a:latin typeface="Calibri"/>
                  <a:ea typeface="Tahoma" panose="020B0604030504040204" pitchFamily="34" charset="0"/>
                  <a:cs typeface="Tahoma" panose="020B0604030504040204" pitchFamily="34" charset="0"/>
                </a:rPr>
                <a:t>Risk improves </a:t>
              </a:r>
              <a:endParaRPr lang="en-GB" sz="1100" kern="0" dirty="0">
                <a:solidFill>
                  <a:srgbClr val="000000"/>
                </a:solidFill>
                <a:latin typeface="Calibri"/>
                <a:ea typeface="Tahoma" panose="020B0604030504040204" pitchFamily="34" charset="0"/>
                <a:cs typeface="Tahoma" panose="020B0604030504040204" pitchFamily="34" charset="0"/>
              </a:endParaRPr>
            </a:p>
          </p:txBody>
        </p:sp>
        <p:sp>
          <p:nvSpPr>
            <p:cNvPr id="152" name="Freeform 9"/>
            <p:cNvSpPr>
              <a:spLocks/>
            </p:cNvSpPr>
            <p:nvPr/>
          </p:nvSpPr>
          <p:spPr bwMode="gray">
            <a:xfrm rot="10800000" flipV="1">
              <a:off x="6320113" y="6029474"/>
              <a:ext cx="128064" cy="143571"/>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defRPr/>
              </a:pPr>
              <a:endParaRPr lang="en-GB" sz="1100" kern="0" dirty="0">
                <a:solidFill>
                  <a:srgbClr val="000000"/>
                </a:solidFill>
                <a:latin typeface="Calibri"/>
              </a:endParaRPr>
            </a:p>
          </p:txBody>
        </p:sp>
        <p:sp>
          <p:nvSpPr>
            <p:cNvPr id="153" name="Freeform 9"/>
            <p:cNvSpPr>
              <a:spLocks/>
            </p:cNvSpPr>
            <p:nvPr/>
          </p:nvSpPr>
          <p:spPr bwMode="gray">
            <a:xfrm rot="16200000" flipV="1">
              <a:off x="7442217" y="6021222"/>
              <a:ext cx="114858" cy="160078"/>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defRPr/>
              </a:pPr>
              <a:endParaRPr lang="en-GB" sz="1100" kern="0" dirty="0">
                <a:solidFill>
                  <a:srgbClr val="000000"/>
                </a:solidFill>
                <a:latin typeface="Calibri"/>
              </a:endParaRPr>
            </a:p>
          </p:txBody>
        </p:sp>
        <p:sp>
          <p:nvSpPr>
            <p:cNvPr id="154" name="Freeform 9"/>
            <p:cNvSpPr>
              <a:spLocks/>
            </p:cNvSpPr>
            <p:nvPr/>
          </p:nvSpPr>
          <p:spPr bwMode="gray">
            <a:xfrm flipV="1">
              <a:off x="8103834" y="6040108"/>
              <a:ext cx="128064" cy="143571"/>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defRPr/>
              </a:pPr>
              <a:endParaRPr lang="en-GB" sz="1100" kern="0" dirty="0">
                <a:solidFill>
                  <a:srgbClr val="000000"/>
                </a:solidFill>
                <a:latin typeface="Calibri"/>
              </a:endParaRPr>
            </a:p>
          </p:txBody>
        </p:sp>
      </p:grpSp>
      <p:grpSp>
        <p:nvGrpSpPr>
          <p:cNvPr id="6" name="Group 5"/>
          <p:cNvGrpSpPr/>
          <p:nvPr/>
        </p:nvGrpSpPr>
        <p:grpSpPr>
          <a:xfrm>
            <a:off x="393897" y="3295649"/>
            <a:ext cx="8369103" cy="838201"/>
            <a:chOff x="393897" y="3124199"/>
            <a:chExt cx="8369103" cy="838201"/>
          </a:xfrm>
        </p:grpSpPr>
        <p:grpSp>
          <p:nvGrpSpPr>
            <p:cNvPr id="183" name="136 Grupo"/>
            <p:cNvGrpSpPr/>
            <p:nvPr/>
          </p:nvGrpSpPr>
          <p:grpSpPr>
            <a:xfrm>
              <a:off x="393897" y="3124199"/>
              <a:ext cx="8369103" cy="838201"/>
              <a:chOff x="612972" y="4002732"/>
              <a:chExt cx="8200063" cy="838201"/>
            </a:xfrm>
          </p:grpSpPr>
          <p:sp>
            <p:nvSpPr>
              <p:cNvPr id="184" name="182 CuadroTexto"/>
              <p:cNvSpPr txBox="1"/>
              <p:nvPr/>
            </p:nvSpPr>
            <p:spPr bwMode="gray">
              <a:xfrm>
                <a:off x="2319386" y="4099611"/>
                <a:ext cx="6493649" cy="692497"/>
              </a:xfrm>
              <a:prstGeom prst="rect">
                <a:avLst/>
              </a:prstGeom>
              <a:noFill/>
            </p:spPr>
            <p:txBody>
              <a:bodyPr wrap="square" lIns="0" tIns="0" rIns="0" bIns="0" rtlCol="0">
                <a:spAutoFit/>
              </a:bodyPr>
              <a:lstStyle>
                <a:defPPr>
                  <a:defRPr lang="es-ES"/>
                </a:defPPr>
                <a:lvl1pPr>
                  <a:lnSpc>
                    <a:spcPct val="90000"/>
                  </a:lnSpc>
                  <a:spcBef>
                    <a:spcPts val="600"/>
                  </a:spcBef>
                  <a:buClr>
                    <a:srgbClr val="FF0000"/>
                  </a:buClr>
                  <a:defRPr sz="1100">
                    <a:solidFill>
                      <a:srgbClr val="000000"/>
                    </a:solidFill>
                  </a:defRPr>
                </a:lvl1pPr>
              </a:lstStyle>
              <a:p>
                <a:pPr marL="171450" indent="-171450" algn="just" eaLnBrk="1" fontAlgn="auto" hangingPunct="1">
                  <a:lnSpc>
                    <a:spcPts val="1200"/>
                  </a:lnSpc>
                  <a:spcBef>
                    <a:spcPts val="300"/>
                  </a:spcBef>
                  <a:spcAft>
                    <a:spcPts val="0"/>
                  </a:spcAft>
                  <a:buClr>
                    <a:srgbClr val="00B050"/>
                  </a:buClr>
                  <a:buFont typeface="Arial" panose="020B0604020202020204" pitchFamily="34" charset="0"/>
                  <a:buChar char="•"/>
                  <a:defRPr/>
                </a:pPr>
                <a:r>
                  <a:rPr lang="en-GB" kern="0" dirty="0" smtClean="0">
                    <a:latin typeface="Calibri"/>
                    <a:cs typeface="Arial" pitchFamily="34" charset="0"/>
                  </a:rPr>
                  <a:t>No regulatory recommendations past </a:t>
                </a:r>
                <a:r>
                  <a:rPr lang="en-GB" kern="0" dirty="0">
                    <a:latin typeface="Calibri"/>
                    <a:cs typeface="Arial" pitchFamily="34" charset="0"/>
                  </a:rPr>
                  <a:t>due.</a:t>
                </a:r>
              </a:p>
              <a:p>
                <a:pPr marL="171450" indent="-171450" algn="just" eaLnBrk="1" fontAlgn="auto" hangingPunct="1">
                  <a:lnSpc>
                    <a:spcPts val="1200"/>
                  </a:lnSpc>
                  <a:spcBef>
                    <a:spcPts val="300"/>
                  </a:spcBef>
                  <a:spcAft>
                    <a:spcPts val="0"/>
                  </a:spcAft>
                  <a:buClr>
                    <a:srgbClr val="FFC000"/>
                  </a:buClr>
                  <a:buFont typeface="Arial" panose="020B0604020202020204" pitchFamily="34" charset="0"/>
                  <a:buChar char="•"/>
                  <a:defRPr/>
                </a:pPr>
                <a:r>
                  <a:rPr lang="en-GB" kern="0" dirty="0" smtClean="0">
                    <a:solidFill>
                      <a:prstClr val="black"/>
                    </a:solidFill>
                    <a:latin typeface="Calibri"/>
                    <a:cs typeface="Arial" pitchFamily="34" charset="0"/>
                  </a:rPr>
                  <a:t>Currently in progress: FDIC TAQR and IT safety and soundness reviews.</a:t>
                </a:r>
              </a:p>
              <a:p>
                <a:pPr marL="171450" indent="-171450" algn="just" eaLnBrk="1" fontAlgn="auto" hangingPunct="1">
                  <a:lnSpc>
                    <a:spcPts val="1200"/>
                  </a:lnSpc>
                  <a:spcBef>
                    <a:spcPts val="300"/>
                  </a:spcBef>
                  <a:spcAft>
                    <a:spcPts val="0"/>
                  </a:spcAft>
                  <a:buClr>
                    <a:srgbClr val="00B050"/>
                  </a:buClr>
                  <a:buFont typeface="Arial" panose="020B0604020202020204" pitchFamily="34" charset="0"/>
                  <a:buChar char="•"/>
                  <a:defRPr/>
                </a:pPr>
                <a:r>
                  <a:rPr lang="en-US" dirty="0" smtClean="0">
                    <a:solidFill>
                      <a:prstClr val="black"/>
                    </a:solidFill>
                    <a:latin typeface="Calibri"/>
                    <a:ea typeface="+mn-ea"/>
                  </a:rPr>
                  <a:t>Reviews on HMDA (FDIC)  Transfer Agent (SEC) and Mortgage Origination Risk Assessment (FANNIE MAE) concluded without major findings.</a:t>
                </a:r>
              </a:p>
            </p:txBody>
          </p:sp>
          <p:sp>
            <p:nvSpPr>
              <p:cNvPr id="185" name="183 Rectángulo">
                <a:hlinkClick r:id="" action="ppaction://noaction"/>
              </p:cNvPr>
              <p:cNvSpPr/>
              <p:nvPr/>
            </p:nvSpPr>
            <p:spPr bwMode="gray">
              <a:xfrm>
                <a:off x="612972" y="4002732"/>
                <a:ext cx="1628320" cy="838201"/>
              </a:xfrm>
              <a:prstGeom prst="rect">
                <a:avLst/>
              </a:prstGeom>
              <a:solidFill>
                <a:srgbClr val="E3E2E2"/>
              </a:solidFill>
              <a:ln w="25400" cap="flat" cmpd="sng" algn="ctr">
                <a:noFill/>
                <a:prstDash val="solid"/>
              </a:ln>
              <a:effectLst/>
            </p:spPr>
            <p:txBody>
              <a:bodyPr rtlCol="0" anchor="ctr"/>
              <a:lstStyle/>
              <a:p>
                <a:pPr eaLnBrk="1" fontAlgn="auto" hangingPunct="1">
                  <a:spcBef>
                    <a:spcPts val="600"/>
                  </a:spcBef>
                  <a:spcAft>
                    <a:spcPts val="0"/>
                  </a:spcAft>
                  <a:buClr>
                    <a:srgbClr val="FF0000"/>
                  </a:buClr>
                  <a:defRPr/>
                </a:pPr>
                <a:r>
                  <a:rPr lang="en-GB" sz="1400" b="1" kern="0" dirty="0">
                    <a:solidFill>
                      <a:srgbClr val="000000"/>
                    </a:solidFill>
                    <a:latin typeface="Calibri"/>
                    <a:ea typeface="Tahoma" panose="020B0604030504040204" pitchFamily="34" charset="0"/>
                    <a:cs typeface="Tahoma" panose="020B0604030504040204" pitchFamily="34" charset="0"/>
                  </a:rPr>
                  <a:t>Compliance &amp; </a:t>
                </a:r>
                <a:r>
                  <a:rPr lang="en-GB" sz="1400" b="1" kern="0" dirty="0" smtClean="0">
                    <a:solidFill>
                      <a:srgbClr val="000000"/>
                    </a:solidFill>
                    <a:latin typeface="Calibri"/>
                    <a:ea typeface="Tahoma" panose="020B0604030504040204" pitchFamily="34" charset="0"/>
                    <a:cs typeface="Tahoma" panose="020B0604030504040204" pitchFamily="34" charset="0"/>
                  </a:rPr>
                  <a:t>Regulatory</a:t>
                </a:r>
                <a:endParaRPr lang="en-GB" sz="1400" b="1" kern="0" dirty="0">
                  <a:solidFill>
                    <a:srgbClr val="000000"/>
                  </a:solidFill>
                  <a:latin typeface="Calibri"/>
                  <a:ea typeface="Tahoma" panose="020B0604030504040204" pitchFamily="34" charset="0"/>
                  <a:cs typeface="Tahoma" panose="020B0604030504040204" pitchFamily="34" charset="0"/>
                </a:endParaRPr>
              </a:p>
            </p:txBody>
          </p:sp>
          <p:sp>
            <p:nvSpPr>
              <p:cNvPr id="188" name="333 Elipse"/>
              <p:cNvSpPr/>
              <p:nvPr/>
            </p:nvSpPr>
            <p:spPr bwMode="gray">
              <a:xfrm>
                <a:off x="1864961" y="4298989"/>
                <a:ext cx="326294" cy="326294"/>
              </a:xfrm>
              <a:prstGeom prst="ellipse">
                <a:avLst/>
              </a:prstGeom>
              <a:solidFill>
                <a:sysClr val="window" lastClr="FFFFFF"/>
              </a:solidFill>
              <a:ln w="12700" cap="flat" cmpd="sng" algn="ctr">
                <a:solidFill>
                  <a:srgbClr val="BFBFBF"/>
                </a:solidFill>
                <a:prstDash val="solid"/>
              </a:ln>
              <a:effectLst/>
            </p:spPr>
            <p:txBody>
              <a:bodyPr rtlCol="0" anchor="ctr"/>
              <a:lstStyle/>
              <a:p>
                <a:pPr algn="ctr" eaLnBrk="1" fontAlgn="auto" hangingPunct="1">
                  <a:spcBef>
                    <a:spcPts val="0"/>
                  </a:spcBef>
                  <a:spcAft>
                    <a:spcPts val="0"/>
                  </a:spcAft>
                  <a:defRPr/>
                </a:pPr>
                <a:endParaRPr lang="en-GB" sz="1800" kern="0" dirty="0">
                  <a:solidFill>
                    <a:srgbClr val="000000"/>
                  </a:solidFill>
                  <a:latin typeface="Calibri"/>
                  <a:ea typeface="Tahoma" panose="020B0604030504040204" pitchFamily="34" charset="0"/>
                  <a:cs typeface="Tahoma" panose="020B0604030504040204" pitchFamily="34" charset="0"/>
                </a:endParaRPr>
              </a:p>
            </p:txBody>
          </p:sp>
        </p:grpSp>
        <p:sp>
          <p:nvSpPr>
            <p:cNvPr id="95" name="Freeform 9"/>
            <p:cNvSpPr>
              <a:spLocks/>
            </p:cNvSpPr>
            <p:nvPr/>
          </p:nvSpPr>
          <p:spPr bwMode="gray">
            <a:xfrm rot="16200000" flipV="1">
              <a:off x="1788443" y="3522844"/>
              <a:ext cx="114858" cy="143571"/>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FFC000"/>
            </a:solidFill>
            <a:ln>
              <a:solidFill>
                <a:srgbClr val="FFC000"/>
              </a:solidFill>
            </a:ln>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defRPr/>
              </a:pPr>
              <a:endParaRPr lang="en-GB" sz="1800" kern="0" dirty="0">
                <a:solidFill>
                  <a:srgbClr val="FFC000"/>
                </a:solidFill>
                <a:latin typeface="Calibri"/>
              </a:endParaRPr>
            </a:p>
          </p:txBody>
        </p:sp>
      </p:grpSp>
      <p:grpSp>
        <p:nvGrpSpPr>
          <p:cNvPr id="83" name="150 Grupo"/>
          <p:cNvGrpSpPr/>
          <p:nvPr/>
        </p:nvGrpSpPr>
        <p:grpSpPr>
          <a:xfrm>
            <a:off x="393897" y="838202"/>
            <a:ext cx="8251836" cy="1384995"/>
            <a:chOff x="612972" y="4992869"/>
            <a:chExt cx="8251836" cy="1451067"/>
          </a:xfrm>
        </p:grpSpPr>
        <p:sp>
          <p:nvSpPr>
            <p:cNvPr id="84" name="157 CuadroTexto"/>
            <p:cNvSpPr txBox="1"/>
            <p:nvPr/>
          </p:nvSpPr>
          <p:spPr bwMode="gray">
            <a:xfrm>
              <a:off x="2319386" y="4992869"/>
              <a:ext cx="6545422" cy="1451067"/>
            </a:xfrm>
            <a:prstGeom prst="rect">
              <a:avLst/>
            </a:prstGeom>
            <a:noFill/>
          </p:spPr>
          <p:txBody>
            <a:bodyPr wrap="square" lIns="0" tIns="0" rIns="0" bIns="0" rtlCol="0">
              <a:spAutoFit/>
            </a:bodyPr>
            <a:lstStyle>
              <a:defPPr>
                <a:defRPr lang="en-US"/>
              </a:defPPr>
              <a:lvl1pPr marL="171450" indent="-171450">
                <a:lnSpc>
                  <a:spcPts val="1200"/>
                </a:lnSpc>
                <a:spcBef>
                  <a:spcPts val="300"/>
                </a:spcBef>
                <a:buClr>
                  <a:srgbClr val="9BBB59">
                    <a:lumMod val="50000"/>
                  </a:srgbClr>
                </a:buClr>
                <a:buSzPts val="1100"/>
                <a:buFont typeface="Arial" panose="020B0604020202020204" pitchFamily="34" charset="0"/>
                <a:buChar char="•"/>
                <a:defRPr sz="1100" kern="0">
                  <a:solidFill>
                    <a:srgbClr val="000000"/>
                  </a:solidFill>
                  <a:ea typeface="MS PGothic" pitchFamily="34" charset="-128"/>
                  <a:cs typeface="Arial" pitchFamily="34" charset="0"/>
                </a:defRPr>
              </a:lvl1pPr>
            </a:lstStyle>
            <a:p>
              <a:pPr algn="just" eaLnBrk="1" fontAlgn="auto" hangingPunct="1">
                <a:spcAft>
                  <a:spcPts val="300"/>
                </a:spcAft>
                <a:buClr>
                  <a:srgbClr val="00B050"/>
                </a:buClr>
              </a:pPr>
              <a:r>
                <a:rPr lang="en-US" dirty="0" smtClean="0">
                  <a:solidFill>
                    <a:prstClr val="black"/>
                  </a:solidFill>
                  <a:latin typeface="Calibri"/>
                </a:rPr>
                <a:t>BSPR’s </a:t>
              </a:r>
              <a:r>
                <a:rPr lang="en-US" dirty="0">
                  <a:solidFill>
                    <a:prstClr val="black"/>
                  </a:solidFill>
                  <a:latin typeface="Calibri"/>
                </a:rPr>
                <a:t>Net Income </a:t>
              </a:r>
              <a:r>
                <a:rPr lang="en-US" dirty="0" smtClean="0">
                  <a:solidFill>
                    <a:prstClr val="black"/>
                  </a:solidFill>
                  <a:latin typeface="Calibri"/>
                </a:rPr>
                <a:t>as of June’16 stayed at $1.9MM close to budget, while YtD </a:t>
              </a:r>
              <a:r>
                <a:rPr lang="en-US" dirty="0">
                  <a:solidFill>
                    <a:prstClr val="black"/>
                  </a:solidFill>
                  <a:latin typeface="Calibri"/>
                </a:rPr>
                <a:t>Net Income </a:t>
              </a:r>
              <a:r>
                <a:rPr lang="en-US" dirty="0" smtClean="0">
                  <a:solidFill>
                    <a:prstClr val="black"/>
                  </a:solidFill>
                  <a:latin typeface="Calibri"/>
                </a:rPr>
                <a:t>is $13.9MM </a:t>
              </a:r>
              <a:r>
                <a:rPr lang="en-US" dirty="0">
                  <a:solidFill>
                    <a:prstClr val="black"/>
                  </a:solidFill>
                  <a:latin typeface="Calibri"/>
                </a:rPr>
                <a:t>($</a:t>
              </a:r>
              <a:r>
                <a:rPr lang="en-US" dirty="0" smtClean="0">
                  <a:solidFill>
                    <a:prstClr val="black"/>
                  </a:solidFill>
                  <a:latin typeface="Calibri"/>
                </a:rPr>
                <a:t>3.5MM better than </a:t>
              </a:r>
              <a:r>
                <a:rPr lang="en-US" dirty="0">
                  <a:solidFill>
                    <a:prstClr val="black"/>
                  </a:solidFill>
                  <a:latin typeface="Calibri"/>
                </a:rPr>
                <a:t>budget) mainly </a:t>
              </a:r>
              <a:r>
                <a:rPr lang="en-US" dirty="0" smtClean="0">
                  <a:solidFill>
                    <a:prstClr val="black"/>
                  </a:solidFill>
                  <a:latin typeface="Calibri"/>
                </a:rPr>
                <a:t>driven by </a:t>
              </a:r>
              <a:r>
                <a:rPr lang="en-US" dirty="0">
                  <a:solidFill>
                    <a:prstClr val="black"/>
                  </a:solidFill>
                  <a:latin typeface="Calibri"/>
                </a:rPr>
                <a:t>higher Other Income and lower </a:t>
              </a:r>
              <a:r>
                <a:rPr lang="en-US" dirty="0" smtClean="0">
                  <a:solidFill>
                    <a:prstClr val="black"/>
                  </a:solidFill>
                  <a:latin typeface="Calibri"/>
                </a:rPr>
                <a:t>Operational </a:t>
              </a:r>
              <a:r>
                <a:rPr lang="en-US" dirty="0">
                  <a:solidFill>
                    <a:prstClr val="black"/>
                  </a:solidFill>
                  <a:latin typeface="Calibri"/>
                </a:rPr>
                <a:t>Expenses</a:t>
              </a:r>
              <a:r>
                <a:rPr lang="en-US" dirty="0" smtClean="0">
                  <a:solidFill>
                    <a:prstClr val="black"/>
                  </a:solidFill>
                  <a:latin typeface="Calibri"/>
                </a:rPr>
                <a:t>. </a:t>
              </a:r>
            </a:p>
            <a:p>
              <a:pPr algn="just" eaLnBrk="1" fontAlgn="auto" hangingPunct="1">
                <a:spcAft>
                  <a:spcPts val="300"/>
                </a:spcAft>
                <a:buClr>
                  <a:srgbClr val="00B050"/>
                </a:buClr>
              </a:pPr>
              <a:r>
                <a:rPr lang="en-US" dirty="0">
                  <a:latin typeface="Calibri"/>
                </a:rPr>
                <a:t>O</a:t>
              </a:r>
              <a:r>
                <a:rPr lang="en-US" dirty="0" smtClean="0">
                  <a:latin typeface="Calibri"/>
                </a:rPr>
                <a:t>utstandings </a:t>
              </a:r>
              <a:r>
                <a:rPr lang="en-US" dirty="0">
                  <a:latin typeface="Calibri"/>
                </a:rPr>
                <a:t>to customers </a:t>
              </a:r>
              <a:r>
                <a:rPr lang="en-US" dirty="0" smtClean="0">
                  <a:latin typeface="Calibri"/>
                </a:rPr>
                <a:t>fell $</a:t>
              </a:r>
              <a:r>
                <a:rPr lang="en-US" dirty="0">
                  <a:latin typeface="Calibri"/>
                </a:rPr>
                <a:t>5MM MoM concentrated </a:t>
              </a:r>
              <a:r>
                <a:rPr lang="en-US" dirty="0" smtClean="0">
                  <a:latin typeface="Calibri"/>
                </a:rPr>
                <a:t>in the mortgage portfolio ($10.6MM). Reduction in total portfolio was offset by $9.7MM increase in the commercial portfolio. YtD total reduction of $114MM.</a:t>
              </a:r>
            </a:p>
            <a:p>
              <a:pPr algn="just" eaLnBrk="1" fontAlgn="auto" hangingPunct="1">
                <a:spcAft>
                  <a:spcPts val="300"/>
                </a:spcAft>
                <a:buClr>
                  <a:srgbClr val="00B050"/>
                </a:buClr>
              </a:pPr>
              <a:r>
                <a:rPr lang="en-US" dirty="0" smtClean="0">
                  <a:solidFill>
                    <a:prstClr val="black"/>
                  </a:solidFill>
                  <a:latin typeface="Calibri"/>
                </a:rPr>
                <a:t>P-19 strategic planning process progressing according to plan.</a:t>
              </a:r>
            </a:p>
            <a:p>
              <a:pPr algn="just" eaLnBrk="1" fontAlgn="auto" hangingPunct="1">
                <a:spcAft>
                  <a:spcPts val="300"/>
                </a:spcAft>
                <a:buClr>
                  <a:srgbClr val="00B050"/>
                </a:buClr>
              </a:pPr>
              <a:r>
                <a:rPr lang="en-US" kern="1200" dirty="0">
                  <a:solidFill>
                    <a:prstClr val="black"/>
                  </a:solidFill>
                  <a:latin typeface="Calibri"/>
                </a:rPr>
                <a:t>Change in mortgage loans interest-nonaccrual </a:t>
              </a:r>
              <a:r>
                <a:rPr lang="en-US" kern="1200" dirty="0" smtClean="0">
                  <a:solidFill>
                    <a:prstClr val="black"/>
                  </a:solidFill>
                  <a:latin typeface="Calibri"/>
                </a:rPr>
                <a:t>calculation agreed </a:t>
              </a:r>
              <a:r>
                <a:rPr lang="en-US" kern="1200" dirty="0">
                  <a:solidFill>
                    <a:prstClr val="black"/>
                  </a:solidFill>
                  <a:latin typeface="Calibri"/>
                </a:rPr>
                <a:t>between PR’s and SHUSA’s management. </a:t>
              </a:r>
              <a:endParaRPr lang="en-US" dirty="0" smtClean="0">
                <a:solidFill>
                  <a:prstClr val="black"/>
                </a:solidFill>
                <a:latin typeface="Calibri"/>
              </a:endParaRPr>
            </a:p>
            <a:p>
              <a:pPr eaLnBrk="1" fontAlgn="auto" hangingPunct="1">
                <a:spcAft>
                  <a:spcPts val="0"/>
                </a:spcAft>
                <a:buClr>
                  <a:srgbClr val="FF0000"/>
                </a:buClr>
              </a:pPr>
              <a:endParaRPr lang="en-GB" dirty="0">
                <a:solidFill>
                  <a:srgbClr val="00B050"/>
                </a:solidFill>
                <a:latin typeface="Calibri"/>
              </a:endParaRPr>
            </a:p>
          </p:txBody>
        </p:sp>
        <p:sp>
          <p:nvSpPr>
            <p:cNvPr id="85" name="158 Rectángulo">
              <a:hlinkClick r:id="" action="ppaction://noaction"/>
            </p:cNvPr>
            <p:cNvSpPr/>
            <p:nvPr/>
          </p:nvSpPr>
          <p:spPr bwMode="gray">
            <a:xfrm>
              <a:off x="612972" y="5025700"/>
              <a:ext cx="1628320" cy="1334346"/>
            </a:xfrm>
            <a:prstGeom prst="rect">
              <a:avLst/>
            </a:prstGeom>
            <a:solidFill>
              <a:srgbClr val="E3E2E2"/>
            </a:solidFill>
            <a:ln w="25400" cap="flat" cmpd="sng" algn="ctr">
              <a:noFill/>
              <a:prstDash val="solid"/>
            </a:ln>
            <a:effectLst/>
          </p:spPr>
          <p:txBody>
            <a:bodyPr rtlCol="0" anchor="ctr"/>
            <a:lstStyle/>
            <a:p>
              <a:pPr eaLnBrk="1" fontAlgn="auto" hangingPunct="1">
                <a:spcBef>
                  <a:spcPts val="600"/>
                </a:spcBef>
                <a:spcAft>
                  <a:spcPts val="0"/>
                </a:spcAft>
                <a:buClr>
                  <a:srgbClr val="FF0000"/>
                </a:buClr>
                <a:defRPr/>
              </a:pPr>
              <a:r>
                <a:rPr lang="en-GB" sz="1400" b="1" kern="0" dirty="0">
                  <a:solidFill>
                    <a:srgbClr val="000000"/>
                  </a:solidFill>
                  <a:latin typeface="Calibri"/>
                  <a:ea typeface="Tahoma" panose="020B0604030504040204" pitchFamily="34" charset="0"/>
                  <a:cs typeface="Tahoma" panose="020B0604030504040204" pitchFamily="34" charset="0"/>
                </a:rPr>
                <a:t>Strategic</a:t>
              </a:r>
            </a:p>
          </p:txBody>
        </p:sp>
        <p:grpSp>
          <p:nvGrpSpPr>
            <p:cNvPr id="87" name="341 Grupo"/>
            <p:cNvGrpSpPr/>
            <p:nvPr/>
          </p:nvGrpSpPr>
          <p:grpSpPr bwMode="gray">
            <a:xfrm>
              <a:off x="1864961" y="5448695"/>
              <a:ext cx="326294" cy="326294"/>
              <a:chOff x="2096464" y="4641484"/>
              <a:chExt cx="326294" cy="326294"/>
            </a:xfrm>
          </p:grpSpPr>
          <p:sp>
            <p:nvSpPr>
              <p:cNvPr id="89" name="342 Elipse"/>
              <p:cNvSpPr/>
              <p:nvPr/>
            </p:nvSpPr>
            <p:spPr bwMode="gray">
              <a:xfrm>
                <a:off x="2096464" y="4641484"/>
                <a:ext cx="326294" cy="326294"/>
              </a:xfrm>
              <a:prstGeom prst="ellipse">
                <a:avLst/>
              </a:prstGeom>
              <a:solidFill>
                <a:sysClr val="window" lastClr="FFFFFF"/>
              </a:solidFill>
              <a:ln w="12700" cap="flat" cmpd="sng" algn="ctr">
                <a:solidFill>
                  <a:srgbClr val="BFBFBF"/>
                </a:solidFill>
                <a:prstDash val="solid"/>
              </a:ln>
              <a:effectLst/>
            </p:spPr>
            <p:txBody>
              <a:bodyPr rtlCol="0" anchor="ctr"/>
              <a:lstStyle/>
              <a:p>
                <a:pPr algn="ctr" eaLnBrk="1" fontAlgn="auto" hangingPunct="1">
                  <a:spcBef>
                    <a:spcPts val="0"/>
                  </a:spcBef>
                  <a:spcAft>
                    <a:spcPts val="0"/>
                  </a:spcAft>
                  <a:defRPr/>
                </a:pPr>
                <a:endParaRPr lang="en-GB" sz="1800" kern="0" dirty="0">
                  <a:solidFill>
                    <a:srgbClr val="000000"/>
                  </a:solidFill>
                  <a:latin typeface="Calibri"/>
                  <a:ea typeface="Tahoma" panose="020B0604030504040204" pitchFamily="34" charset="0"/>
                  <a:cs typeface="Tahoma" panose="020B0604030504040204" pitchFamily="34" charset="0"/>
                </a:endParaRPr>
              </a:p>
            </p:txBody>
          </p:sp>
          <p:sp>
            <p:nvSpPr>
              <p:cNvPr id="93" name="Freeform 9"/>
              <p:cNvSpPr>
                <a:spLocks/>
              </p:cNvSpPr>
              <p:nvPr/>
            </p:nvSpPr>
            <p:spPr bwMode="gray">
              <a:xfrm rot="16200000" flipV="1">
                <a:off x="2202182" y="4732846"/>
                <a:ext cx="114858" cy="143571"/>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FFC000"/>
              </a:solidFill>
              <a:ln>
                <a:solidFill>
                  <a:srgbClr val="FFC000"/>
                </a:solidFill>
              </a:ln>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defRPr/>
                </a:pPr>
                <a:endParaRPr lang="en-GB" sz="1800" kern="0" dirty="0">
                  <a:solidFill>
                    <a:srgbClr val="000000"/>
                  </a:solidFill>
                  <a:latin typeface="Calibri"/>
                </a:endParaRPr>
              </a:p>
            </p:txBody>
          </p:sp>
        </p:grpSp>
      </p:grpSp>
      <p:grpSp>
        <p:nvGrpSpPr>
          <p:cNvPr id="5" name="Group 4"/>
          <p:cNvGrpSpPr/>
          <p:nvPr/>
        </p:nvGrpSpPr>
        <p:grpSpPr>
          <a:xfrm>
            <a:off x="393897" y="2307012"/>
            <a:ext cx="8369103" cy="629527"/>
            <a:chOff x="393897" y="1812797"/>
            <a:chExt cx="8369103" cy="629527"/>
          </a:xfrm>
        </p:grpSpPr>
        <p:grpSp>
          <p:nvGrpSpPr>
            <p:cNvPr id="219" name="150 Grupo"/>
            <p:cNvGrpSpPr/>
            <p:nvPr/>
          </p:nvGrpSpPr>
          <p:grpSpPr>
            <a:xfrm>
              <a:off x="393897" y="1812797"/>
              <a:ext cx="8369103" cy="629527"/>
              <a:chOff x="612972" y="5009699"/>
              <a:chExt cx="8200063" cy="629527"/>
            </a:xfrm>
          </p:grpSpPr>
          <p:sp>
            <p:nvSpPr>
              <p:cNvPr id="220" name="157 CuadroTexto"/>
              <p:cNvSpPr txBox="1"/>
              <p:nvPr/>
            </p:nvSpPr>
            <p:spPr bwMode="gray">
              <a:xfrm>
                <a:off x="2319386" y="5009699"/>
                <a:ext cx="6493649" cy="153888"/>
              </a:xfrm>
              <a:prstGeom prst="rect">
                <a:avLst/>
              </a:prstGeom>
              <a:noFill/>
            </p:spPr>
            <p:txBody>
              <a:bodyPr wrap="square" lIns="0" tIns="0" rIns="0" bIns="0" rtlCol="0">
                <a:spAutoFit/>
              </a:bodyPr>
              <a:lstStyle>
                <a:defPPr>
                  <a:defRPr lang="es-ES"/>
                </a:defPPr>
                <a:lvl1pPr>
                  <a:lnSpc>
                    <a:spcPct val="90000"/>
                  </a:lnSpc>
                  <a:spcBef>
                    <a:spcPts val="600"/>
                  </a:spcBef>
                  <a:buClr>
                    <a:srgbClr val="FF0000"/>
                  </a:buClr>
                  <a:defRPr sz="1100">
                    <a:solidFill>
                      <a:srgbClr val="000000"/>
                    </a:solidFill>
                  </a:defRPr>
                </a:lvl1pPr>
              </a:lstStyle>
              <a:p>
                <a:pPr marL="171450" indent="-171450" eaLnBrk="1" fontAlgn="auto" hangingPunct="1">
                  <a:lnSpc>
                    <a:spcPts val="1200"/>
                  </a:lnSpc>
                  <a:spcBef>
                    <a:spcPts val="300"/>
                  </a:spcBef>
                  <a:spcAft>
                    <a:spcPts val="0"/>
                  </a:spcAft>
                  <a:buClr>
                    <a:srgbClr val="9BBB59">
                      <a:lumMod val="50000"/>
                    </a:srgbClr>
                  </a:buClr>
                  <a:buFont typeface="Arial" panose="020B0604020202020204" pitchFamily="34" charset="0"/>
                  <a:buChar char="•"/>
                  <a:defRPr/>
                </a:pPr>
                <a:endParaRPr lang="en-GB" kern="0" dirty="0">
                  <a:latin typeface="Calibri"/>
                  <a:cs typeface="Arial" pitchFamily="34" charset="0"/>
                </a:endParaRPr>
              </a:p>
            </p:txBody>
          </p:sp>
          <p:sp>
            <p:nvSpPr>
              <p:cNvPr id="221" name="158 Rectángulo">
                <a:hlinkClick r:id="" action="ppaction://noaction"/>
              </p:cNvPr>
              <p:cNvSpPr/>
              <p:nvPr/>
            </p:nvSpPr>
            <p:spPr bwMode="gray">
              <a:xfrm>
                <a:off x="612972" y="5025702"/>
                <a:ext cx="1628320" cy="613524"/>
              </a:xfrm>
              <a:prstGeom prst="rect">
                <a:avLst/>
              </a:prstGeom>
              <a:solidFill>
                <a:srgbClr val="E3E2E2"/>
              </a:solidFill>
              <a:ln w="25400" cap="flat" cmpd="sng" algn="ctr">
                <a:noFill/>
                <a:prstDash val="solid"/>
              </a:ln>
              <a:effectLst/>
            </p:spPr>
            <p:txBody>
              <a:bodyPr rtlCol="0" anchor="ctr"/>
              <a:lstStyle/>
              <a:p>
                <a:pPr eaLnBrk="1" fontAlgn="auto" hangingPunct="1">
                  <a:spcBef>
                    <a:spcPts val="600"/>
                  </a:spcBef>
                  <a:spcAft>
                    <a:spcPts val="0"/>
                  </a:spcAft>
                  <a:buClr>
                    <a:srgbClr val="FF0000"/>
                  </a:buClr>
                  <a:defRPr/>
                </a:pPr>
                <a:r>
                  <a:rPr lang="en-GB" sz="1400" b="1" kern="0" dirty="0">
                    <a:solidFill>
                      <a:srgbClr val="000000"/>
                    </a:solidFill>
                    <a:latin typeface="Calibri"/>
                    <a:ea typeface="Tahoma" panose="020B0604030504040204" pitchFamily="34" charset="0"/>
                    <a:cs typeface="Tahoma" panose="020B0604030504040204" pitchFamily="34" charset="0"/>
                  </a:rPr>
                  <a:t>Reputational</a:t>
                </a:r>
              </a:p>
            </p:txBody>
          </p:sp>
          <p:grpSp>
            <p:nvGrpSpPr>
              <p:cNvPr id="223" name="341 Grupo"/>
              <p:cNvGrpSpPr/>
              <p:nvPr/>
            </p:nvGrpSpPr>
            <p:grpSpPr bwMode="gray">
              <a:xfrm>
                <a:off x="1864961" y="5156608"/>
                <a:ext cx="326294" cy="326294"/>
                <a:chOff x="2096464" y="4349397"/>
                <a:chExt cx="326294" cy="326294"/>
              </a:xfrm>
            </p:grpSpPr>
            <p:sp>
              <p:nvSpPr>
                <p:cNvPr id="224" name="342 Elipse"/>
                <p:cNvSpPr/>
                <p:nvPr/>
              </p:nvSpPr>
              <p:spPr bwMode="gray">
                <a:xfrm>
                  <a:off x="2096464" y="4349397"/>
                  <a:ext cx="326294" cy="326294"/>
                </a:xfrm>
                <a:prstGeom prst="ellipse">
                  <a:avLst/>
                </a:prstGeom>
                <a:solidFill>
                  <a:sysClr val="window" lastClr="FFFFFF"/>
                </a:solidFill>
                <a:ln w="12700" cap="flat" cmpd="sng" algn="ctr">
                  <a:solidFill>
                    <a:srgbClr val="BFBFBF"/>
                  </a:solidFill>
                  <a:prstDash val="solid"/>
                </a:ln>
                <a:effectLst/>
              </p:spPr>
              <p:txBody>
                <a:bodyPr rtlCol="0" anchor="ctr"/>
                <a:lstStyle/>
                <a:p>
                  <a:pPr algn="ctr" eaLnBrk="1" fontAlgn="auto" hangingPunct="1">
                    <a:spcBef>
                      <a:spcPts val="0"/>
                    </a:spcBef>
                    <a:spcAft>
                      <a:spcPts val="0"/>
                    </a:spcAft>
                    <a:defRPr/>
                  </a:pPr>
                  <a:endParaRPr lang="en-GB" sz="1800" kern="0" dirty="0">
                    <a:solidFill>
                      <a:srgbClr val="000000"/>
                    </a:solidFill>
                    <a:latin typeface="Calibri"/>
                    <a:ea typeface="Tahoma" panose="020B0604030504040204" pitchFamily="34" charset="0"/>
                    <a:cs typeface="Tahoma" panose="020B0604030504040204" pitchFamily="34" charset="0"/>
                  </a:endParaRPr>
                </a:p>
              </p:txBody>
            </p:sp>
            <p:sp>
              <p:nvSpPr>
                <p:cNvPr id="225" name="Freeform 9"/>
                <p:cNvSpPr>
                  <a:spLocks/>
                </p:cNvSpPr>
                <p:nvPr/>
              </p:nvSpPr>
              <p:spPr bwMode="gray">
                <a:xfrm flipV="1">
                  <a:off x="2202182" y="4440759"/>
                  <a:ext cx="114858" cy="143571"/>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669900"/>
                </a:solidFill>
                <a:ln>
                  <a:solidFill>
                    <a:srgbClr val="669900"/>
                  </a:solidFill>
                </a:ln>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defRPr/>
                  </a:pPr>
                  <a:endParaRPr lang="en-GB" sz="1800" kern="0" dirty="0">
                    <a:solidFill>
                      <a:srgbClr val="000000"/>
                    </a:solidFill>
                    <a:latin typeface="Calibri"/>
                  </a:endParaRPr>
                </a:p>
              </p:txBody>
            </p:sp>
          </p:grpSp>
        </p:grpSp>
        <p:sp>
          <p:nvSpPr>
            <p:cNvPr id="38" name="157 CuadroTexto"/>
            <p:cNvSpPr txBox="1"/>
            <p:nvPr/>
          </p:nvSpPr>
          <p:spPr bwMode="gray">
            <a:xfrm>
              <a:off x="2100311" y="2011195"/>
              <a:ext cx="6545422" cy="307777"/>
            </a:xfrm>
            <a:prstGeom prst="rect">
              <a:avLst/>
            </a:prstGeom>
            <a:noFill/>
          </p:spPr>
          <p:txBody>
            <a:bodyPr wrap="square" lIns="0" tIns="0" rIns="0" bIns="0" rtlCol="0">
              <a:spAutoFit/>
            </a:bodyPr>
            <a:lstStyle>
              <a:defPPr>
                <a:defRPr lang="en-US"/>
              </a:defPPr>
              <a:lvl1pPr marL="171450" indent="-171450">
                <a:lnSpc>
                  <a:spcPts val="1200"/>
                </a:lnSpc>
                <a:spcBef>
                  <a:spcPts val="300"/>
                </a:spcBef>
                <a:buClr>
                  <a:srgbClr val="9BBB59">
                    <a:lumMod val="50000"/>
                  </a:srgbClr>
                </a:buClr>
                <a:buSzPts val="1100"/>
                <a:buFont typeface="Arial" panose="020B0604020202020204" pitchFamily="34" charset="0"/>
                <a:buChar char="•"/>
                <a:defRPr sz="1100" kern="0">
                  <a:solidFill>
                    <a:srgbClr val="000000"/>
                  </a:solidFill>
                  <a:ea typeface="MS PGothic" pitchFamily="34" charset="-128"/>
                  <a:cs typeface="Arial" pitchFamily="34" charset="0"/>
                </a:defRPr>
              </a:lvl1pPr>
            </a:lstStyle>
            <a:p>
              <a:pPr algn="just" eaLnBrk="1" fontAlgn="auto" hangingPunct="1">
                <a:spcAft>
                  <a:spcPts val="0"/>
                </a:spcAft>
                <a:buClr>
                  <a:srgbClr val="00B050"/>
                </a:buClr>
                <a:defRPr/>
              </a:pPr>
              <a:r>
                <a:rPr lang="en-US" dirty="0" smtClean="0">
                  <a:latin typeface="Calibri"/>
                </a:rPr>
                <a:t>A </a:t>
              </a:r>
              <a:r>
                <a:rPr lang="en-US" dirty="0">
                  <a:latin typeface="Calibri"/>
                </a:rPr>
                <a:t>new working group has been established </a:t>
              </a:r>
              <a:r>
                <a:rPr lang="en-US" dirty="0" smtClean="0">
                  <a:latin typeface="Calibri"/>
                </a:rPr>
                <a:t>to </a:t>
              </a:r>
              <a:r>
                <a:rPr lang="en-US" dirty="0">
                  <a:latin typeface="Calibri"/>
                </a:rPr>
                <a:t>evaluate claims/requests tendencies in order to identify customer’s need and develop new alternatives to improve customer’s experience.  </a:t>
              </a:r>
              <a:endParaRPr lang="en-GB" dirty="0">
                <a:latin typeface="Calibri"/>
              </a:endParaRPr>
            </a:p>
          </p:txBody>
        </p:sp>
      </p:grpSp>
    </p:spTree>
    <p:extLst>
      <p:ext uri="{BB962C8B-B14F-4D97-AF65-F5344CB8AC3E}">
        <p14:creationId xmlns:p14="http://schemas.microsoft.com/office/powerpoint/2010/main" val="372254240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NAME" val="Moon"/>
</p:tagLst>
</file>

<file path=ppt/tags/tag15.xml><?xml version="1.0" encoding="utf-8"?>
<p:tagLst xmlns:a="http://schemas.openxmlformats.org/drawingml/2006/main" xmlns:r="http://schemas.openxmlformats.org/officeDocument/2006/relationships" xmlns:p="http://schemas.openxmlformats.org/presentationml/2006/main">
  <p:tag name="NAME" val="Moon"/>
</p:tagLst>
</file>

<file path=ppt/tags/tag16.xml><?xml version="1.0" encoding="utf-8"?>
<p:tagLst xmlns:a="http://schemas.openxmlformats.org/drawingml/2006/main" xmlns:r="http://schemas.openxmlformats.org/officeDocument/2006/relationships" xmlns:p="http://schemas.openxmlformats.org/presentationml/2006/main">
  <p:tag name="NAME" val="Moon"/>
</p:tagLst>
</file>

<file path=ppt/tags/tag17.xml><?xml version="1.0" encoding="utf-8"?>
<p:tagLst xmlns:a="http://schemas.openxmlformats.org/drawingml/2006/main" xmlns:r="http://schemas.openxmlformats.org/officeDocument/2006/relationships" xmlns:p="http://schemas.openxmlformats.org/presentationml/2006/main">
  <p:tag name="NAME" val="Moon"/>
</p:tagLst>
</file>

<file path=ppt/tags/tag18.xml><?xml version="1.0" encoding="utf-8"?>
<p:tagLst xmlns:a="http://schemas.openxmlformats.org/drawingml/2006/main" xmlns:r="http://schemas.openxmlformats.org/officeDocument/2006/relationships" xmlns:p="http://schemas.openxmlformats.org/presentationml/2006/main">
  <p:tag name="NAME" val="Moon"/>
</p:tagLst>
</file>

<file path=ppt/tags/tag19.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21.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22.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23.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24.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25.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26.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27.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28.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G4HxPDjoA0Kf0OMTcPuHQ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ody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ONSEJO_Informe Mensual de Riesgos">
  <a:themeElements>
    <a:clrScheme name="San-RiskMI">
      <a:dk1>
        <a:srgbClr val="000000"/>
      </a:dk1>
      <a:lt1>
        <a:sysClr val="window" lastClr="FFFFFF"/>
      </a:lt1>
      <a:dk2>
        <a:srgbClr val="FF0000"/>
      </a:dk2>
      <a:lt2>
        <a:srgbClr val="E3E2E2"/>
      </a:lt2>
      <a:accent1>
        <a:srgbClr val="C7C6C6"/>
      </a:accent1>
      <a:accent2>
        <a:srgbClr val="515151"/>
      </a:accent2>
      <a:accent3>
        <a:srgbClr val="70706F"/>
      </a:accent3>
      <a:accent4>
        <a:srgbClr val="9D9D9C"/>
      </a:accent4>
      <a:accent5>
        <a:srgbClr val="F4A38B"/>
      </a:accent5>
      <a:accent6>
        <a:srgbClr val="FBDCD0"/>
      </a:accent6>
      <a:hlink>
        <a:srgbClr val="C00000"/>
      </a:hlink>
      <a:folHlink>
        <a:srgbClr val="FF6969"/>
      </a:folHlink>
    </a:clrScheme>
    <a:fontScheme name="San_RiskMI">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Body Slide">
  <a:themeElements>
    <a:clrScheme name="Colour Theme propossal">
      <a:dk1>
        <a:srgbClr val="000000"/>
      </a:dk1>
      <a:lt1>
        <a:sysClr val="window" lastClr="FFFFFF"/>
      </a:lt1>
      <a:dk2>
        <a:srgbClr val="000000"/>
      </a:dk2>
      <a:lt2>
        <a:srgbClr val="7F7F7F"/>
      </a:lt2>
      <a:accent1>
        <a:srgbClr val="FF0000"/>
      </a:accent1>
      <a:accent2>
        <a:srgbClr val="A5A5A5"/>
      </a:accent2>
      <a:accent3>
        <a:srgbClr val="FFFFFF"/>
      </a:accent3>
      <a:accent4>
        <a:srgbClr val="3F3F3F"/>
      </a:accent4>
      <a:accent5>
        <a:srgbClr val="FFAAAA"/>
      </a:accent5>
      <a:accent6>
        <a:srgbClr val="AEAEAE"/>
      </a:accent6>
      <a:hlink>
        <a:srgbClr val="777777"/>
      </a:hlink>
      <a:folHlink>
        <a:srgbClr val="29292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2_Body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3_Body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Santander_CF_HCS254">
  <a:themeElements>
    <a:clrScheme name="Current">
      <a:dk1>
        <a:srgbClr val="000000"/>
      </a:dk1>
      <a:lt1>
        <a:srgbClr val="FFFFFF"/>
      </a:lt1>
      <a:dk2>
        <a:srgbClr val="000000"/>
      </a:dk2>
      <a:lt2>
        <a:srgbClr val="FFFFFF"/>
      </a:lt2>
      <a:accent1>
        <a:srgbClr val="DCDCDC"/>
      </a:accent1>
      <a:accent2>
        <a:srgbClr val="B2B2B2"/>
      </a:accent2>
      <a:accent3>
        <a:srgbClr val="6E6E6E"/>
      </a:accent3>
      <a:accent4>
        <a:srgbClr val="FF0000"/>
      </a:accent4>
      <a:accent5>
        <a:srgbClr val="770000"/>
      </a:accent5>
      <a:accent6>
        <a:srgbClr val="808080"/>
      </a:accent6>
      <a:hlink>
        <a:srgbClr val="6E6E6E"/>
      </a:hlink>
      <a:folHlink>
        <a:srgbClr val="FF00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000000"/>
        </a:dk2>
        <a:lt2>
          <a:srgbClr val="FFFFFF"/>
        </a:lt2>
        <a:accent1>
          <a:srgbClr val="DCDCDC"/>
        </a:accent1>
        <a:accent2>
          <a:srgbClr val="B2B2B2"/>
        </a:accent2>
        <a:accent3>
          <a:srgbClr val="6E6E6E"/>
        </a:accent3>
        <a:accent4>
          <a:srgbClr val="FF0000"/>
        </a:accent4>
        <a:accent5>
          <a:srgbClr val="770000"/>
        </a:accent5>
        <a:accent6>
          <a:srgbClr val="808080"/>
        </a:accent6>
        <a:hlink>
          <a:srgbClr val="6E6E6E"/>
        </a:hlink>
        <a:folHlink>
          <a:srgbClr val="FF00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4_Body Slide">
  <a:themeElements>
    <a:clrScheme name="Colour Theme propossal">
      <a:dk1>
        <a:srgbClr val="000000"/>
      </a:dk1>
      <a:lt1>
        <a:sysClr val="window" lastClr="FFFFFF"/>
      </a:lt1>
      <a:dk2>
        <a:srgbClr val="000000"/>
      </a:dk2>
      <a:lt2>
        <a:srgbClr val="7F7F7F"/>
      </a:lt2>
      <a:accent1>
        <a:srgbClr val="FF0000"/>
      </a:accent1>
      <a:accent2>
        <a:srgbClr val="A5A5A5"/>
      </a:accent2>
      <a:accent3>
        <a:srgbClr val="FFFFFF"/>
      </a:accent3>
      <a:accent4>
        <a:srgbClr val="3F3F3F"/>
      </a:accent4>
      <a:accent5>
        <a:srgbClr val="FFAAAA"/>
      </a:accent5>
      <a:accent6>
        <a:srgbClr val="AEAEAE"/>
      </a:accent6>
      <a:hlink>
        <a:srgbClr val="777777"/>
      </a:hlink>
      <a:folHlink>
        <a:srgbClr val="29292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5_Body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2_SovSan_Template_US 13">
    <a:dk1>
      <a:srgbClr val="000000"/>
    </a:dk1>
    <a:lt1>
      <a:srgbClr val="FFFFFF"/>
    </a:lt1>
    <a:dk2>
      <a:srgbClr val="000000"/>
    </a:dk2>
    <a:lt2>
      <a:srgbClr val="808080"/>
    </a:lt2>
    <a:accent1>
      <a:srgbClr val="FF0000"/>
    </a:accent1>
    <a:accent2>
      <a:srgbClr val="C0C0C0"/>
    </a:accent2>
    <a:accent3>
      <a:srgbClr val="FFFFFF"/>
    </a:accent3>
    <a:accent4>
      <a:srgbClr val="000000"/>
    </a:accent4>
    <a:accent5>
      <a:srgbClr val="FFAAAA"/>
    </a:accent5>
    <a:accent6>
      <a:srgbClr val="AEAEAE"/>
    </a:accent6>
    <a:hlink>
      <a:srgbClr val="777777"/>
    </a:hlink>
    <a:folHlink>
      <a:srgbClr val="292929"/>
    </a:folHlink>
  </a:clrScheme>
</a:themeOverride>
</file>

<file path=ppt/theme/themeOverride2.xml><?xml version="1.0" encoding="utf-8"?>
<a:themeOverride xmlns:a="http://schemas.openxmlformats.org/drawingml/2006/main">
  <a:clrScheme name="2_SovSan_Template_US 13">
    <a:dk1>
      <a:srgbClr val="000000"/>
    </a:dk1>
    <a:lt1>
      <a:srgbClr val="FFFFFF"/>
    </a:lt1>
    <a:dk2>
      <a:srgbClr val="000000"/>
    </a:dk2>
    <a:lt2>
      <a:srgbClr val="808080"/>
    </a:lt2>
    <a:accent1>
      <a:srgbClr val="FF0000"/>
    </a:accent1>
    <a:accent2>
      <a:srgbClr val="C0C0C0"/>
    </a:accent2>
    <a:accent3>
      <a:srgbClr val="FFFFFF"/>
    </a:accent3>
    <a:accent4>
      <a:srgbClr val="000000"/>
    </a:accent4>
    <a:accent5>
      <a:srgbClr val="FFAAAA"/>
    </a:accent5>
    <a:accent6>
      <a:srgbClr val="AEAEAE"/>
    </a:accent6>
    <a:hlink>
      <a:srgbClr val="777777"/>
    </a:hlink>
    <a:folHlink>
      <a:srgbClr val="292929"/>
    </a:folHlink>
  </a:clrScheme>
</a:themeOverride>
</file>

<file path=docProps/app.xml><?xml version="1.0" encoding="utf-8"?>
<Properties xmlns="http://schemas.openxmlformats.org/officeDocument/2006/extended-properties" xmlns:vt="http://schemas.openxmlformats.org/officeDocument/2006/docPropsVTypes">
  <TotalTime>11111</TotalTime>
  <Words>10967</Words>
  <Application>Microsoft Office PowerPoint</Application>
  <PresentationFormat>On-screen Show (4:3)</PresentationFormat>
  <Paragraphs>2402</Paragraphs>
  <Slides>56</Slides>
  <Notes>50</Notes>
  <HiddenSlides>0</HiddenSlides>
  <MMClips>0</MMClips>
  <ScaleCrop>false</ScaleCrop>
  <HeadingPairs>
    <vt:vector size="6" baseType="variant">
      <vt:variant>
        <vt:lpstr>Theme</vt:lpstr>
      </vt:variant>
      <vt:variant>
        <vt:i4>9</vt:i4>
      </vt:variant>
      <vt:variant>
        <vt:lpstr>Embedded OLE Servers</vt:lpstr>
      </vt:variant>
      <vt:variant>
        <vt:i4>2</vt:i4>
      </vt:variant>
      <vt:variant>
        <vt:lpstr>Slide Titles</vt:lpstr>
      </vt:variant>
      <vt:variant>
        <vt:i4>56</vt:i4>
      </vt:variant>
    </vt:vector>
  </HeadingPairs>
  <TitlesOfParts>
    <vt:vector size="67" baseType="lpstr">
      <vt:lpstr>Body Slide</vt:lpstr>
      <vt:lpstr>Custom Design</vt:lpstr>
      <vt:lpstr>CONSEJO_Informe Mensual de Riesgos</vt:lpstr>
      <vt:lpstr>1_Body Slide</vt:lpstr>
      <vt:lpstr>2_Body Slide</vt:lpstr>
      <vt:lpstr>3_Body Slide</vt:lpstr>
      <vt:lpstr>Santander_CF_HCS254</vt:lpstr>
      <vt:lpstr>4_Body Slide</vt:lpstr>
      <vt:lpstr>5_Body Slide</vt:lpstr>
      <vt:lpstr>think-cell Slide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Deschineau, Patricia</dc:creator>
  <cp:lastModifiedBy>Zhang, Zhiyi</cp:lastModifiedBy>
  <cp:revision>928</cp:revision>
  <cp:lastPrinted>2016-07-15T22:01:26Z</cp:lastPrinted>
  <dcterms:modified xsi:type="dcterms:W3CDTF">2016-08-05T16:17:51Z</dcterms:modified>
</cp:coreProperties>
</file>